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drawings/drawing4.xml" ContentType="application/vnd.openxmlformats-officedocument.drawingml.chartshapes+xml"/>
  <Override PartName="/ppt/charts/chart9.xml" ContentType="application/vnd.openxmlformats-officedocument.drawingml.chart+xml"/>
  <Override PartName="/ppt/drawings/drawing5.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drawings/drawing6.xml" ContentType="application/vnd.openxmlformats-officedocument.drawingml.chartshapes+xml"/>
  <Override PartName="/ppt/notesSlides/notesSlide20.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drawings/drawing7.xml" ContentType="application/vnd.openxmlformats-officedocument.drawingml.chartshapes+xml"/>
  <Override PartName="/ppt/notesSlides/notesSlide21.xml" ContentType="application/vnd.openxmlformats-officedocument.presentationml.notesSlide+xml"/>
  <Override PartName="/ppt/charts/chart12.xml" ContentType="application/vnd.openxmlformats-officedocument.drawingml.chart+xml"/>
  <Override PartName="/ppt/drawings/drawing8.xml" ContentType="application/vnd.openxmlformats-officedocument.drawingml.chartshapes+xml"/>
  <Override PartName="/ppt/notesSlides/notesSlide22.xml" ContentType="application/vnd.openxmlformats-officedocument.presentationml.notesSlide+xml"/>
  <Override PartName="/ppt/charts/chart13.xml" ContentType="application/vnd.openxmlformats-officedocument.drawingml.chart+xml"/>
  <Override PartName="/ppt/drawings/drawing9.xml" ContentType="application/vnd.openxmlformats-officedocument.drawingml.chartshapes+xml"/>
  <Override PartName="/ppt/notesSlides/notesSlide2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heme/themeOverride6.xml" ContentType="application/vnd.openxmlformats-officedocument.themeOverride+xml"/>
  <Override PartName="/ppt/drawings/drawing10.xml" ContentType="application/vnd.openxmlformats-officedocument.drawingml.chartshapes+xml"/>
  <Override PartName="/ppt/charts/chart17.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8.xml" ContentType="application/vnd.openxmlformats-officedocument.drawingml.chart+xml"/>
  <Override PartName="/ppt/notesSlides/notesSlide26.xml" ContentType="application/vnd.openxmlformats-officedocument.presentationml.notesSlide+xml"/>
  <Override PartName="/ppt/charts/chart19.xml" ContentType="application/vnd.openxmlformats-officedocument.drawingml.chart+xml"/>
  <Override PartName="/ppt/drawings/drawing11.xml" ContentType="application/vnd.openxmlformats-officedocument.drawingml.chartshapes+xml"/>
  <Override PartName="/ppt/notesSlides/notesSlide27.xml" ContentType="application/vnd.openxmlformats-officedocument.presentationml.notesSlide+xml"/>
  <Override PartName="/ppt/charts/chart20.xml" ContentType="application/vnd.openxmlformats-officedocument.drawingml.chart+xml"/>
  <Override PartName="/ppt/notesSlides/notesSlide28.xml" ContentType="application/vnd.openxmlformats-officedocument.presentationml.notesSlide+xml"/>
  <Override PartName="/ppt/charts/chart21.xml" ContentType="application/vnd.openxmlformats-officedocument.drawingml.chart+xml"/>
  <Override PartName="/ppt/theme/themeOverride7.xml" ContentType="application/vnd.openxmlformats-officedocument.themeOverride+xml"/>
  <Override PartName="/ppt/drawings/drawing12.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3" r:id="rId2"/>
    <p:sldMasterId id="2147483694" r:id="rId3"/>
    <p:sldMasterId id="2147483705" r:id="rId4"/>
  </p:sldMasterIdLst>
  <p:notesMasterIdLst>
    <p:notesMasterId r:id="rId44"/>
  </p:notesMasterIdLst>
  <p:handoutMasterIdLst>
    <p:handoutMasterId r:id="rId45"/>
  </p:handoutMasterIdLst>
  <p:sldIdLst>
    <p:sldId id="1210" r:id="rId5"/>
    <p:sldId id="1300" r:id="rId6"/>
    <p:sldId id="1217" r:id="rId7"/>
    <p:sldId id="1247" r:id="rId8"/>
    <p:sldId id="1248" r:id="rId9"/>
    <p:sldId id="1249" r:id="rId10"/>
    <p:sldId id="1251" r:id="rId11"/>
    <p:sldId id="1253" r:id="rId12"/>
    <p:sldId id="1254" r:id="rId13"/>
    <p:sldId id="1301" r:id="rId14"/>
    <p:sldId id="1256" r:id="rId15"/>
    <p:sldId id="1257" r:id="rId16"/>
    <p:sldId id="1258" r:id="rId17"/>
    <p:sldId id="1282" r:id="rId18"/>
    <p:sldId id="1259" r:id="rId19"/>
    <p:sldId id="1260" r:id="rId20"/>
    <p:sldId id="1261" r:id="rId21"/>
    <p:sldId id="1293" r:id="rId22"/>
    <p:sldId id="1306" r:id="rId23"/>
    <p:sldId id="1294" r:id="rId24"/>
    <p:sldId id="1295" r:id="rId25"/>
    <p:sldId id="1266" r:id="rId26"/>
    <p:sldId id="1268" r:id="rId27"/>
    <p:sldId id="1273" r:id="rId28"/>
    <p:sldId id="1302" r:id="rId29"/>
    <p:sldId id="1304" r:id="rId30"/>
    <p:sldId id="1287" r:id="rId31"/>
    <p:sldId id="1289" r:id="rId32"/>
    <p:sldId id="1297" r:id="rId33"/>
    <p:sldId id="1299" r:id="rId34"/>
    <p:sldId id="1276" r:id="rId35"/>
    <p:sldId id="1277" r:id="rId36"/>
    <p:sldId id="1278" r:id="rId37"/>
    <p:sldId id="1279" r:id="rId38"/>
    <p:sldId id="1280" r:id="rId39"/>
    <p:sldId id="1281" r:id="rId40"/>
    <p:sldId id="1238" r:id="rId41"/>
    <p:sldId id="1239" r:id="rId42"/>
    <p:sldId id="1305"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2">
          <p15:clr>
            <a:srgbClr val="A4A3A4"/>
          </p15:clr>
        </p15:guide>
        <p15:guide id="2" pos="2875">
          <p15:clr>
            <a:srgbClr val="A4A3A4"/>
          </p15:clr>
        </p15:guide>
        <p15:guide id="3" orient="horz" pos="1542">
          <p15:clr>
            <a:srgbClr val="A4A3A4"/>
          </p15:clr>
        </p15:guide>
        <p15:guide id="4" pos="2883">
          <p15:clr>
            <a:srgbClr val="A4A3A4"/>
          </p15:clr>
        </p15:guide>
        <p15:guide id="5" orient="horz" pos="2088">
          <p15:clr>
            <a:srgbClr val="A4A3A4"/>
          </p15:clr>
        </p15:guide>
        <p15:guide id="6" orient="horz" pos="3066">
          <p15:clr>
            <a:srgbClr val="A4A3A4"/>
          </p15:clr>
        </p15:guide>
        <p15:guide id="7" orient="horz" pos="954">
          <p15:clr>
            <a:srgbClr val="A4A3A4"/>
          </p15:clr>
        </p15:guide>
        <p15:guide id="8" orient="horz" pos="2995">
          <p15:clr>
            <a:srgbClr val="A4A3A4"/>
          </p15:clr>
        </p15:guide>
        <p15:guide id="9" orient="horz" pos="464">
          <p15:clr>
            <a:srgbClr val="A4A3A4"/>
          </p15:clr>
        </p15:guide>
        <p15:guide id="10" orient="horz" pos="1485">
          <p15:clr>
            <a:srgbClr val="A4A3A4"/>
          </p15:clr>
        </p15:guide>
        <p15:guide id="11" orient="horz" pos="1780">
          <p15:clr>
            <a:srgbClr val="A4A3A4"/>
          </p15:clr>
        </p15:guide>
        <p15:guide id="12" pos="5336">
          <p15:clr>
            <a:srgbClr val="A4A3A4"/>
          </p15:clr>
        </p15:guide>
        <p15:guide id="13" pos="427">
          <p15:clr>
            <a:srgbClr val="A4A3A4"/>
          </p15:clr>
        </p15:guide>
        <p15:guide id="14" pos="2930">
          <p15:clr>
            <a:srgbClr val="A4A3A4"/>
          </p15:clr>
        </p15:guide>
        <p15:guide id="15" pos="276">
          <p15:clr>
            <a:srgbClr val="A4A3A4"/>
          </p15:clr>
        </p15:guide>
        <p15:guide id="16" pos="54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ka Konieczn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542"/>
    <a:srgbClr val="76726B"/>
    <a:srgbClr val="94918C"/>
    <a:srgbClr val="706D68"/>
    <a:srgbClr val="BFBDBA"/>
    <a:srgbClr val="E8693B"/>
    <a:srgbClr val="DD6034"/>
    <a:srgbClr val="365C9A"/>
    <a:srgbClr val="595959"/>
    <a:srgbClr val="518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1" autoAdjust="0"/>
    <p:restoredTop sz="86978" autoAdjust="0"/>
  </p:normalViewPr>
  <p:slideViewPr>
    <p:cSldViewPr snapToGrid="0" snapToObjects="1" showGuides="1">
      <p:cViewPr varScale="1">
        <p:scale>
          <a:sx n="107" d="100"/>
          <a:sy n="107" d="100"/>
        </p:scale>
        <p:origin x="1080" y="96"/>
      </p:cViewPr>
      <p:guideLst>
        <p:guide orient="horz" pos="472"/>
        <p:guide pos="2875"/>
        <p:guide orient="horz" pos="1542"/>
        <p:guide pos="2883"/>
        <p:guide orient="horz" pos="2088"/>
        <p:guide orient="horz" pos="3066"/>
        <p:guide orient="horz" pos="954"/>
        <p:guide orient="horz" pos="2995"/>
        <p:guide orient="horz" pos="464"/>
        <p:guide orient="horz" pos="1485"/>
        <p:guide orient="horz" pos="1780"/>
        <p:guide pos="5336"/>
        <p:guide pos="427"/>
        <p:guide pos="2930"/>
        <p:guide pos="276"/>
        <p:guide pos="547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010.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111.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2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3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15.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616.xlsx"/><Relationship Id="rId1" Type="http://schemas.openxmlformats.org/officeDocument/2006/relationships/themeOverride" Target="../theme/themeOverride6.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9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20.xlsx"/></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2121.xlsx"/><Relationship Id="rId1" Type="http://schemas.openxmlformats.org/officeDocument/2006/relationships/themeOverride" Target="../theme/themeOverride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1814085655291"/>
          <c:y val="0"/>
          <c:w val="0.47591013284219702"/>
          <c:h val="0.84094175934558901"/>
        </c:manualLayout>
      </c:layout>
      <c:barChart>
        <c:barDir val="bar"/>
        <c:grouping val="clustered"/>
        <c:varyColors val="0"/>
        <c:ser>
          <c:idx val="0"/>
          <c:order val="0"/>
          <c:tx>
            <c:strRef>
              <c:f>Sheet1!$A$2</c:f>
              <c:strCache>
                <c:ptCount val="1"/>
                <c:pt idx="0">
                  <c:v>2017 P</c:v>
                </c:pt>
              </c:strCache>
            </c:strRef>
          </c:tx>
          <c:spPr>
            <a:solidFill>
              <a:srgbClr val="73D5FF"/>
            </a:solidFill>
            <a:ln w="14640">
              <a:noFill/>
              <a:prstDash val="solid"/>
            </a:ln>
          </c:spPr>
          <c:invertIfNegative val="0"/>
          <c:dPt>
            <c:idx val="0"/>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01-92DF-4CA8-8CD0-4D2B49C268C3}"/>
              </c:ext>
            </c:extLst>
          </c:dPt>
          <c:dPt>
            <c:idx val="1"/>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03-92DF-4CA8-8CD0-4D2B49C268C3}"/>
              </c:ext>
            </c:extLst>
          </c:dPt>
          <c:dPt>
            <c:idx val="2"/>
            <c:invertIfNegative val="0"/>
            <c:bubble3D val="0"/>
            <c:spPr>
              <a:solidFill>
                <a:srgbClr val="2A59E1"/>
              </a:solidFill>
              <a:ln w="12794">
                <a:noFill/>
                <a:prstDash val="solid"/>
              </a:ln>
            </c:spPr>
            <c:extLst xmlns:c16r2="http://schemas.microsoft.com/office/drawing/2015/06/chart">
              <c:ext xmlns:c16="http://schemas.microsoft.com/office/drawing/2014/chart" uri="{C3380CC4-5D6E-409C-BE32-E72D297353CC}">
                <c16:uniqueId val="{00000005-92DF-4CA8-8CD0-4D2B49C268C3}"/>
              </c:ext>
            </c:extLst>
          </c:dPt>
          <c:dPt>
            <c:idx val="3"/>
            <c:invertIfNegative val="0"/>
            <c:bubble3D val="0"/>
            <c:spPr>
              <a:solidFill>
                <a:srgbClr val="2A59E1"/>
              </a:solidFill>
              <a:ln w="12794">
                <a:noFill/>
                <a:prstDash val="solid"/>
              </a:ln>
            </c:spPr>
            <c:extLst xmlns:c16r2="http://schemas.microsoft.com/office/drawing/2015/06/chart">
              <c:ext xmlns:c16="http://schemas.microsoft.com/office/drawing/2014/chart" uri="{C3380CC4-5D6E-409C-BE32-E72D297353CC}">
                <c16:uniqueId val="{00000007-92DF-4CA8-8CD0-4D2B49C268C3}"/>
              </c:ext>
            </c:extLst>
          </c:dPt>
          <c:dPt>
            <c:idx val="4"/>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09-92DF-4CA8-8CD0-4D2B49C268C3}"/>
              </c:ext>
            </c:extLst>
          </c:dPt>
          <c:dPt>
            <c:idx val="5"/>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0B-92DF-4CA8-8CD0-4D2B49C268C3}"/>
              </c:ext>
            </c:extLst>
          </c:dPt>
          <c:dPt>
            <c:idx val="6"/>
            <c:invertIfNegative val="0"/>
            <c:bubble3D val="0"/>
            <c:spPr>
              <a:solidFill>
                <a:srgbClr val="2A59E1"/>
              </a:solidFill>
              <a:ln w="12794">
                <a:noFill/>
                <a:prstDash val="solid"/>
              </a:ln>
            </c:spPr>
            <c:extLst xmlns:c16r2="http://schemas.microsoft.com/office/drawing/2015/06/chart">
              <c:ext xmlns:c16="http://schemas.microsoft.com/office/drawing/2014/chart" uri="{C3380CC4-5D6E-409C-BE32-E72D297353CC}">
                <c16:uniqueId val="{0000000D-92DF-4CA8-8CD0-4D2B49C268C3}"/>
              </c:ext>
            </c:extLst>
          </c:dPt>
          <c:dPt>
            <c:idx val="7"/>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0F-92DF-4CA8-8CD0-4D2B49C268C3}"/>
              </c:ext>
            </c:extLst>
          </c:dPt>
          <c:dPt>
            <c:idx val="8"/>
            <c:invertIfNegative val="0"/>
            <c:bubble3D val="0"/>
            <c:spPr>
              <a:solidFill>
                <a:srgbClr val="2A59E1"/>
              </a:solidFill>
              <a:ln w="12794">
                <a:noFill/>
                <a:prstDash val="solid"/>
              </a:ln>
            </c:spPr>
            <c:extLst xmlns:c16r2="http://schemas.microsoft.com/office/drawing/2015/06/chart">
              <c:ext xmlns:c16="http://schemas.microsoft.com/office/drawing/2014/chart" uri="{C3380CC4-5D6E-409C-BE32-E72D297353CC}">
                <c16:uniqueId val="{00000011-92DF-4CA8-8CD0-4D2B49C268C3}"/>
              </c:ext>
            </c:extLst>
          </c:dPt>
          <c:dPt>
            <c:idx val="9"/>
            <c:invertIfNegative val="0"/>
            <c:bubble3D val="0"/>
            <c:spPr>
              <a:solidFill>
                <a:srgbClr val="2A59E1"/>
              </a:solidFill>
              <a:ln w="12794">
                <a:noFill/>
                <a:prstDash val="solid"/>
              </a:ln>
            </c:spPr>
            <c:extLst xmlns:c16r2="http://schemas.microsoft.com/office/drawing/2015/06/chart">
              <c:ext xmlns:c16="http://schemas.microsoft.com/office/drawing/2014/chart" uri="{C3380CC4-5D6E-409C-BE32-E72D297353CC}">
                <c16:uniqueId val="{00000013-92DF-4CA8-8CD0-4D2B49C268C3}"/>
              </c:ext>
            </c:extLst>
          </c:dPt>
          <c:dPt>
            <c:idx val="10"/>
            <c:invertIfNegative val="0"/>
            <c:bubble3D val="0"/>
            <c:spPr>
              <a:solidFill>
                <a:srgbClr val="130193"/>
              </a:solidFill>
              <a:ln w="12794">
                <a:noFill/>
                <a:prstDash val="solid"/>
              </a:ln>
            </c:spPr>
            <c:extLst xmlns:c16r2="http://schemas.microsoft.com/office/drawing/2015/06/chart">
              <c:ext xmlns:c16="http://schemas.microsoft.com/office/drawing/2014/chart" uri="{C3380CC4-5D6E-409C-BE32-E72D297353CC}">
                <c16:uniqueId val="{00000015-92DF-4CA8-8CD0-4D2B49C268C3}"/>
              </c:ext>
            </c:extLst>
          </c:dPt>
          <c:dPt>
            <c:idx val="11"/>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17-92DF-4CA8-8CD0-4D2B49C268C3}"/>
              </c:ext>
            </c:extLst>
          </c:dPt>
          <c:dPt>
            <c:idx val="12"/>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19-92DF-4CA8-8CD0-4D2B49C268C3}"/>
              </c:ext>
            </c:extLst>
          </c:dPt>
          <c:dPt>
            <c:idx val="13"/>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1B-92DF-4CA8-8CD0-4D2B49C268C3}"/>
              </c:ext>
            </c:extLst>
          </c:dPt>
          <c:dPt>
            <c:idx val="14"/>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1D-92DF-4CA8-8CD0-4D2B49C268C3}"/>
              </c:ext>
            </c:extLst>
          </c:dPt>
          <c:dPt>
            <c:idx val="18"/>
            <c:invertIfNegative val="0"/>
            <c:bubble3D val="0"/>
            <c:extLst xmlns:c16r2="http://schemas.microsoft.com/office/drawing/2015/06/chart">
              <c:ext xmlns:c16="http://schemas.microsoft.com/office/drawing/2014/chart" uri="{C3380CC4-5D6E-409C-BE32-E72D297353CC}">
                <c16:uniqueId val="{0000001E-92DF-4CA8-8CD0-4D2B49C268C3}"/>
              </c:ext>
            </c:extLst>
          </c:dPt>
          <c:dPt>
            <c:idx val="19"/>
            <c:invertIfNegative val="0"/>
            <c:bubble3D val="0"/>
            <c:extLst xmlns:c16r2="http://schemas.microsoft.com/office/drawing/2015/06/chart">
              <c:ext xmlns:c16="http://schemas.microsoft.com/office/drawing/2014/chart" uri="{C3380CC4-5D6E-409C-BE32-E72D297353CC}">
                <c16:uniqueId val="{0000001F-92DF-4CA8-8CD0-4D2B49C268C3}"/>
              </c:ext>
            </c:extLst>
          </c:dPt>
          <c:dPt>
            <c:idx val="20"/>
            <c:invertIfNegative val="0"/>
            <c:bubble3D val="0"/>
            <c:spPr>
              <a:solidFill>
                <a:srgbClr val="2A59E1"/>
              </a:solidFill>
              <a:ln w="14640">
                <a:noFill/>
                <a:prstDash val="solid"/>
              </a:ln>
            </c:spPr>
            <c:extLst xmlns:c16r2="http://schemas.microsoft.com/office/drawing/2015/06/chart">
              <c:ext xmlns:c16="http://schemas.microsoft.com/office/drawing/2014/chart" uri="{C3380CC4-5D6E-409C-BE32-E72D297353CC}">
                <c16:uniqueId val="{00000021-92DF-4CA8-8CD0-4D2B49C268C3}"/>
              </c:ext>
            </c:extLst>
          </c:dPt>
          <c:dPt>
            <c:idx val="21"/>
            <c:invertIfNegative val="0"/>
            <c:bubble3D val="0"/>
            <c:spPr>
              <a:solidFill>
                <a:srgbClr val="130193"/>
              </a:solidFill>
              <a:ln w="14640">
                <a:noFill/>
                <a:prstDash val="solid"/>
              </a:ln>
            </c:spPr>
            <c:extLst xmlns:c16r2="http://schemas.microsoft.com/office/drawing/2015/06/chart">
              <c:ext xmlns:c16="http://schemas.microsoft.com/office/drawing/2014/chart" uri="{C3380CC4-5D6E-409C-BE32-E72D297353CC}">
                <c16:uniqueId val="{00000023-92DF-4CA8-8CD0-4D2B49C268C3}"/>
              </c:ext>
            </c:extLst>
          </c:dPt>
          <c:dLbls>
            <c:numFmt formatCode="0.0%" sourceLinked="0"/>
            <c:spPr>
              <a:noFill/>
              <a:ln>
                <a:noFill/>
              </a:ln>
              <a:effectLst/>
            </c:spPr>
            <c:txPr>
              <a:bodyPr/>
              <a:lstStyle/>
              <a:p>
                <a:pPr>
                  <a:defRPr sz="1100">
                    <a:solidFill>
                      <a:srgbClr val="706D68"/>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Sheet1!$B$1:$W$1</c:f>
              <c:strCache>
                <c:ptCount val="22"/>
                <c:pt idx="0">
                  <c:v>Brazil</c:v>
                </c:pt>
                <c:pt idx="1">
                  <c:v>Mexico</c:v>
                </c:pt>
                <c:pt idx="2">
                  <c:v>Latin America &amp; the Caribbean</c:v>
                </c:pt>
                <c:pt idx="3">
                  <c:v>Middle East, North Africa, Afghanistan, &amp; Pakistan</c:v>
                </c:pt>
                <c:pt idx="4">
                  <c:v>India (3)</c:v>
                </c:pt>
                <c:pt idx="5">
                  <c:v>China</c:v>
                </c:pt>
                <c:pt idx="6">
                  <c:v>Emerging &amp; Developing Asia</c:v>
                </c:pt>
                <c:pt idx="7">
                  <c:v>Russia</c:v>
                </c:pt>
                <c:pt idx="8">
                  <c:v>Emerging &amp; Developing Europe</c:v>
                </c:pt>
                <c:pt idx="9">
                  <c:v>Sub-Saharan Africa</c:v>
                </c:pt>
                <c:pt idx="10">
                  <c:v>Emerging Market &amp; Developing Economies</c:v>
                </c:pt>
                <c:pt idx="11">
                  <c:v>United States</c:v>
                </c:pt>
                <c:pt idx="12">
                  <c:v>Australia</c:v>
                </c:pt>
                <c:pt idx="13">
                  <c:v>Canada</c:v>
                </c:pt>
                <c:pt idx="14">
                  <c:v>United Kingdom</c:v>
                </c:pt>
                <c:pt idx="15">
                  <c:v>Japan</c:v>
                </c:pt>
                <c:pt idx="16">
                  <c:v>Spain</c:v>
                </c:pt>
                <c:pt idx="17">
                  <c:v>Italy</c:v>
                </c:pt>
                <c:pt idx="18">
                  <c:v>Germany</c:v>
                </c:pt>
                <c:pt idx="19">
                  <c:v>France</c:v>
                </c:pt>
                <c:pt idx="20">
                  <c:v>Euro Area</c:v>
                </c:pt>
                <c:pt idx="21">
                  <c:v>Advanced Economies</c:v>
                </c:pt>
              </c:strCache>
            </c:strRef>
          </c:cat>
          <c:val>
            <c:numRef>
              <c:f>Sheet1!$B$2:$W$2</c:f>
              <c:numCache>
                <c:formatCode>0.00%</c:formatCode>
                <c:ptCount val="22"/>
                <c:pt idx="0">
                  <c:v>7.4799999999999997E-3</c:v>
                </c:pt>
                <c:pt idx="1">
                  <c:v>2.145E-2</c:v>
                </c:pt>
                <c:pt idx="2">
                  <c:v>1.1979999999999999E-2</c:v>
                </c:pt>
                <c:pt idx="3">
                  <c:v>2.58E-2</c:v>
                </c:pt>
                <c:pt idx="4">
                  <c:v>6.7169999999999994E-2</c:v>
                </c:pt>
                <c:pt idx="5">
                  <c:v>6.7650000000000002E-2</c:v>
                </c:pt>
                <c:pt idx="6">
                  <c:v>6.4750000000000002E-2</c:v>
                </c:pt>
                <c:pt idx="7">
                  <c:v>1.796E-2</c:v>
                </c:pt>
                <c:pt idx="8">
                  <c:v>4.5019999999999998E-2</c:v>
                </c:pt>
                <c:pt idx="9">
                  <c:v>2.6370000000000001E-2</c:v>
                </c:pt>
                <c:pt idx="10">
                  <c:v>4.6379999999999998E-2</c:v>
                </c:pt>
                <c:pt idx="11">
                  <c:v>2.181E-2</c:v>
                </c:pt>
                <c:pt idx="12">
                  <c:v>2.2110000000000001E-2</c:v>
                </c:pt>
                <c:pt idx="13">
                  <c:v>3.0360000000000002E-2</c:v>
                </c:pt>
                <c:pt idx="14">
                  <c:v>1.6559999999999998E-2</c:v>
                </c:pt>
                <c:pt idx="15">
                  <c:v>1.5129999999999999E-2</c:v>
                </c:pt>
                <c:pt idx="16">
                  <c:v>3.074E-2</c:v>
                </c:pt>
                <c:pt idx="17">
                  <c:v>1.507E-2</c:v>
                </c:pt>
                <c:pt idx="18">
                  <c:v>2.0500000000000001E-2</c:v>
                </c:pt>
                <c:pt idx="19">
                  <c:v>1.5689999999999999E-2</c:v>
                </c:pt>
                <c:pt idx="20">
                  <c:v>2.145E-2</c:v>
                </c:pt>
                <c:pt idx="21">
                  <c:v>2.1680000000000001E-2</c:v>
                </c:pt>
              </c:numCache>
            </c:numRef>
          </c:val>
          <c:extLst xmlns:c16r2="http://schemas.microsoft.com/office/drawing/2015/06/chart">
            <c:ext xmlns:c16="http://schemas.microsoft.com/office/drawing/2014/chart" uri="{C3380CC4-5D6E-409C-BE32-E72D297353CC}">
              <c16:uniqueId val="{00000024-92DF-4CA8-8CD0-4D2B49C268C3}"/>
            </c:ext>
          </c:extLst>
        </c:ser>
        <c:dLbls>
          <c:dLblPos val="outEnd"/>
          <c:showLegendKey val="0"/>
          <c:showVal val="1"/>
          <c:showCatName val="0"/>
          <c:showSerName val="0"/>
          <c:showPercent val="0"/>
          <c:showBubbleSize val="0"/>
        </c:dLbls>
        <c:gapWidth val="150"/>
        <c:axId val="-94902656"/>
        <c:axId val="-94911360"/>
      </c:barChart>
      <c:catAx>
        <c:axId val="-94902656"/>
        <c:scaling>
          <c:orientation val="minMax"/>
        </c:scaling>
        <c:delete val="0"/>
        <c:axPos val="l"/>
        <c:numFmt formatCode="General" sourceLinked="1"/>
        <c:majorTickMark val="out"/>
        <c:minorTickMark val="none"/>
        <c:tickLblPos val="low"/>
        <c:spPr>
          <a:ln w="3197">
            <a:solidFill>
              <a:schemeClr val="tx1"/>
            </a:solidFill>
            <a:prstDash val="solid"/>
          </a:ln>
        </c:spPr>
        <c:txPr>
          <a:bodyPr rot="0" vert="horz"/>
          <a:lstStyle/>
          <a:p>
            <a:pPr>
              <a:defRPr sz="1300" b="1" i="0" u="none" strike="noStrike" baseline="0">
                <a:solidFill>
                  <a:srgbClr val="474542"/>
                </a:solidFill>
                <a:latin typeface="Arial"/>
                <a:ea typeface="Arial"/>
                <a:cs typeface="Arial"/>
              </a:defRPr>
            </a:pPr>
            <a:endParaRPr lang="en-US"/>
          </a:p>
        </c:txPr>
        <c:crossAx val="-94911360"/>
        <c:crosses val="autoZero"/>
        <c:auto val="1"/>
        <c:lblAlgn val="ctr"/>
        <c:lblOffset val="100"/>
        <c:tickLblSkip val="1"/>
        <c:tickMarkSkip val="1"/>
        <c:noMultiLvlLbl val="0"/>
      </c:catAx>
      <c:valAx>
        <c:axId val="-94911360"/>
        <c:scaling>
          <c:orientation val="minMax"/>
          <c:max val="0.1"/>
          <c:min val="-0.06"/>
        </c:scaling>
        <c:delete val="0"/>
        <c:axPos val="b"/>
        <c:title>
          <c:tx>
            <c:rich>
              <a:bodyPr/>
              <a:lstStyle/>
              <a:p>
                <a:pPr>
                  <a:defRPr sz="1400" b="1" i="0" u="none" strike="noStrike" baseline="0">
                    <a:solidFill>
                      <a:srgbClr val="706D68"/>
                    </a:solidFill>
                    <a:latin typeface="Arial"/>
                    <a:ea typeface="Arial"/>
                    <a:cs typeface="Arial"/>
                  </a:defRPr>
                </a:pPr>
                <a:r>
                  <a:rPr lang="en-US" sz="1400" dirty="0">
                    <a:solidFill>
                      <a:srgbClr val="706D68"/>
                    </a:solidFill>
                  </a:rPr>
                  <a:t>Annual % Change</a:t>
                </a:r>
              </a:p>
            </c:rich>
          </c:tx>
          <c:layout>
            <c:manualLayout>
              <c:xMode val="edge"/>
              <c:yMode val="edge"/>
              <c:x val="0.60745902833147503"/>
              <c:y val="0.94500021872266005"/>
            </c:manualLayout>
          </c:layout>
          <c:overlay val="0"/>
          <c:spPr>
            <a:noFill/>
            <a:ln w="25587">
              <a:noFill/>
            </a:ln>
          </c:spPr>
        </c:title>
        <c:numFmt formatCode="0.0%" sourceLinked="0"/>
        <c:majorTickMark val="out"/>
        <c:minorTickMark val="none"/>
        <c:tickLblPos val="nextTo"/>
        <c:spPr>
          <a:ln w="3197">
            <a:solidFill>
              <a:schemeClr val="tx1"/>
            </a:solidFill>
            <a:prstDash val="solid"/>
          </a:ln>
        </c:spPr>
        <c:txPr>
          <a:bodyPr rot="0" vert="horz"/>
          <a:lstStyle/>
          <a:p>
            <a:pPr>
              <a:defRPr sz="1400" b="1" i="0" u="none" strike="noStrike" baseline="0">
                <a:solidFill>
                  <a:srgbClr val="474542"/>
                </a:solidFill>
                <a:latin typeface="Arial"/>
                <a:ea typeface="Arial"/>
                <a:cs typeface="Arial"/>
              </a:defRPr>
            </a:pPr>
            <a:endParaRPr lang="en-US"/>
          </a:p>
        </c:txPr>
        <c:crossAx val="-94902656"/>
        <c:crosses val="autoZero"/>
        <c:crossBetween val="between"/>
        <c:majorUnit val="0.02"/>
      </c:valAx>
      <c:spPr>
        <a:noFill/>
        <a:ln w="25511">
          <a:noFill/>
        </a:ln>
      </c:spPr>
    </c:plotArea>
    <c:plotVisOnly val="1"/>
    <c:dispBlanksAs val="gap"/>
    <c:showDLblsOverMax val="0"/>
  </c:chart>
  <c:spPr>
    <a:noFill/>
    <a:ln>
      <a:noFill/>
    </a:ln>
  </c:spPr>
  <c:txPr>
    <a:bodyPr/>
    <a:lstStyle/>
    <a:p>
      <a:pPr>
        <a:defRPr sz="2105" b="1" i="0" u="none" strike="noStrike" baseline="0">
          <a:solidFill>
            <a:schemeClr val="tx1"/>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ln>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Sheet1!$B$3</c:f>
              <c:strCache>
                <c:ptCount val="1"/>
                <c:pt idx="0">
                  <c:v>Series 1</c:v>
                </c:pt>
              </c:strCache>
            </c:strRef>
          </c:tx>
          <c:spPr>
            <a:solidFill>
              <a:srgbClr val="C00000"/>
            </a:solidFill>
          </c:spPr>
          <c:invertIfNegative val="0"/>
          <c:cat>
            <c:numRef>
              <c:f>Sheet1!$A$4:$A$121</c:f>
              <c:numCache>
                <c:formatCode>mmm\-yy</c:formatCode>
                <c:ptCount val="118"/>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numCache>
            </c:numRef>
          </c:cat>
          <c:val>
            <c:numRef>
              <c:f>Sheet1!$B$4:$B$121</c:f>
              <c:numCache>
                <c:formatCode>0.0</c:formatCode>
                <c:ptCount val="118"/>
                <c:pt idx="0">
                  <c:v>51.9</c:v>
                </c:pt>
                <c:pt idx="1">
                  <c:v>43.5</c:v>
                </c:pt>
                <c:pt idx="2">
                  <c:v>40</c:v>
                </c:pt>
                <c:pt idx="3">
                  <c:v>45</c:v>
                </c:pt>
                <c:pt idx="4">
                  <c:v>44</c:v>
                </c:pt>
                <c:pt idx="5">
                  <c:v>46.4</c:v>
                </c:pt>
                <c:pt idx="6">
                  <c:v>45.6</c:v>
                </c:pt>
                <c:pt idx="7">
                  <c:v>46.8</c:v>
                </c:pt>
                <c:pt idx="8">
                  <c:v>40.9</c:v>
                </c:pt>
                <c:pt idx="9">
                  <c:v>36.5</c:v>
                </c:pt>
                <c:pt idx="10">
                  <c:v>34.6</c:v>
                </c:pt>
                <c:pt idx="11">
                  <c:v>34.700000000000003</c:v>
                </c:pt>
                <c:pt idx="12">
                  <c:v>34.299999999999997</c:v>
                </c:pt>
                <c:pt idx="13">
                  <c:v>36.200000000000003</c:v>
                </c:pt>
                <c:pt idx="14">
                  <c:v>42.6</c:v>
                </c:pt>
                <c:pt idx="15">
                  <c:v>41.9</c:v>
                </c:pt>
                <c:pt idx="16">
                  <c:v>42.4</c:v>
                </c:pt>
                <c:pt idx="17">
                  <c:v>37.9</c:v>
                </c:pt>
                <c:pt idx="18">
                  <c:v>42.7</c:v>
                </c:pt>
                <c:pt idx="19">
                  <c:v>41.8</c:v>
                </c:pt>
                <c:pt idx="20">
                  <c:v>42.6</c:v>
                </c:pt>
                <c:pt idx="21">
                  <c:v>45.4</c:v>
                </c:pt>
                <c:pt idx="22">
                  <c:v>43.2</c:v>
                </c:pt>
                <c:pt idx="23">
                  <c:v>44.2</c:v>
                </c:pt>
                <c:pt idx="24">
                  <c:v>43.1</c:v>
                </c:pt>
                <c:pt idx="25">
                  <c:v>49.3</c:v>
                </c:pt>
                <c:pt idx="26">
                  <c:v>46.3</c:v>
                </c:pt>
                <c:pt idx="27">
                  <c:v>48.3</c:v>
                </c:pt>
                <c:pt idx="28">
                  <c:v>46.5</c:v>
                </c:pt>
                <c:pt idx="29">
                  <c:v>47.1</c:v>
                </c:pt>
                <c:pt idx="30">
                  <c:v>48.3</c:v>
                </c:pt>
                <c:pt idx="31">
                  <c:v>48</c:v>
                </c:pt>
                <c:pt idx="32">
                  <c:v>49.7</c:v>
                </c:pt>
                <c:pt idx="33">
                  <c:v>48.6</c:v>
                </c:pt>
                <c:pt idx="34">
                  <c:v>51</c:v>
                </c:pt>
                <c:pt idx="35">
                  <c:v>52.7</c:v>
                </c:pt>
                <c:pt idx="36">
                  <c:v>49.6</c:v>
                </c:pt>
                <c:pt idx="37">
                  <c:v>49.5</c:v>
                </c:pt>
                <c:pt idx="38">
                  <c:v>50.3</c:v>
                </c:pt>
                <c:pt idx="39">
                  <c:v>48.5</c:v>
                </c:pt>
                <c:pt idx="40">
                  <c:v>48.2</c:v>
                </c:pt>
                <c:pt idx="41">
                  <c:v>48.1</c:v>
                </c:pt>
                <c:pt idx="42">
                  <c:v>46.1</c:v>
                </c:pt>
                <c:pt idx="43">
                  <c:v>50.6</c:v>
                </c:pt>
                <c:pt idx="44">
                  <c:v>46.6</c:v>
                </c:pt>
                <c:pt idx="45">
                  <c:v>48.8</c:v>
                </c:pt>
                <c:pt idx="46">
                  <c:v>51.1</c:v>
                </c:pt>
                <c:pt idx="47">
                  <c:v>50.8</c:v>
                </c:pt>
                <c:pt idx="48">
                  <c:v>50</c:v>
                </c:pt>
                <c:pt idx="49">
                  <c:v>50.1</c:v>
                </c:pt>
                <c:pt idx="50">
                  <c:v>50.4</c:v>
                </c:pt>
                <c:pt idx="51">
                  <c:v>49</c:v>
                </c:pt>
                <c:pt idx="52">
                  <c:v>46.5</c:v>
                </c:pt>
                <c:pt idx="53">
                  <c:v>47.6</c:v>
                </c:pt>
                <c:pt idx="54">
                  <c:v>49.1</c:v>
                </c:pt>
                <c:pt idx="55">
                  <c:v>50.3</c:v>
                </c:pt>
                <c:pt idx="56">
                  <c:v>50.6</c:v>
                </c:pt>
                <c:pt idx="57">
                  <c:v>51.9</c:v>
                </c:pt>
                <c:pt idx="58">
                  <c:v>53</c:v>
                </c:pt>
                <c:pt idx="59">
                  <c:v>51.7</c:v>
                </c:pt>
                <c:pt idx="60">
                  <c:v>53.8</c:v>
                </c:pt>
                <c:pt idx="61">
                  <c:v>54.2</c:v>
                </c:pt>
                <c:pt idx="62">
                  <c:v>52.5</c:v>
                </c:pt>
                <c:pt idx="63">
                  <c:v>49.2</c:v>
                </c:pt>
                <c:pt idx="64">
                  <c:v>52.7</c:v>
                </c:pt>
                <c:pt idx="65">
                  <c:v>52.3</c:v>
                </c:pt>
                <c:pt idx="66">
                  <c:v>52.6</c:v>
                </c:pt>
                <c:pt idx="67">
                  <c:v>53.5</c:v>
                </c:pt>
                <c:pt idx="68">
                  <c:v>53.3</c:v>
                </c:pt>
                <c:pt idx="69">
                  <c:v>51.5</c:v>
                </c:pt>
                <c:pt idx="70">
                  <c:v>50.3</c:v>
                </c:pt>
                <c:pt idx="71">
                  <c:v>49</c:v>
                </c:pt>
                <c:pt idx="72">
                  <c:v>50.4</c:v>
                </c:pt>
                <c:pt idx="73">
                  <c:v>50.6</c:v>
                </c:pt>
                <c:pt idx="74">
                  <c:v>49.4</c:v>
                </c:pt>
                <c:pt idx="75">
                  <c:v>50.3</c:v>
                </c:pt>
                <c:pt idx="76">
                  <c:v>52</c:v>
                </c:pt>
                <c:pt idx="77">
                  <c:v>53.3</c:v>
                </c:pt>
                <c:pt idx="78">
                  <c:v>55.1</c:v>
                </c:pt>
                <c:pt idx="79">
                  <c:v>52.8</c:v>
                </c:pt>
                <c:pt idx="80">
                  <c:v>54.6</c:v>
                </c:pt>
                <c:pt idx="81">
                  <c:v>53.6</c:v>
                </c:pt>
                <c:pt idx="82">
                  <c:v>51.4</c:v>
                </c:pt>
                <c:pt idx="83">
                  <c:v>52.7</c:v>
                </c:pt>
                <c:pt idx="84">
                  <c:v>50.1</c:v>
                </c:pt>
                <c:pt idx="85">
                  <c:v>50.6</c:v>
                </c:pt>
                <c:pt idx="86">
                  <c:v>52.2</c:v>
                </c:pt>
                <c:pt idx="87">
                  <c:v>50.2</c:v>
                </c:pt>
                <c:pt idx="88">
                  <c:v>52</c:v>
                </c:pt>
                <c:pt idx="89">
                  <c:v>55.6</c:v>
                </c:pt>
                <c:pt idx="90">
                  <c:v>53.3</c:v>
                </c:pt>
                <c:pt idx="91">
                  <c:v>48.8</c:v>
                </c:pt>
                <c:pt idx="92">
                  <c:v>52.3</c:v>
                </c:pt>
                <c:pt idx="93">
                  <c:v>52.3</c:v>
                </c:pt>
                <c:pt idx="94">
                  <c:v>50.2</c:v>
                </c:pt>
                <c:pt idx="95">
                  <c:v>51.3</c:v>
                </c:pt>
                <c:pt idx="96">
                  <c:v>49.6</c:v>
                </c:pt>
                <c:pt idx="97">
                  <c:v>50.3</c:v>
                </c:pt>
                <c:pt idx="98">
                  <c:v>51.9</c:v>
                </c:pt>
                <c:pt idx="99">
                  <c:v>50.6</c:v>
                </c:pt>
                <c:pt idx="100">
                  <c:v>53.1</c:v>
                </c:pt>
                <c:pt idx="101">
                  <c:v>52.6</c:v>
                </c:pt>
                <c:pt idx="102">
                  <c:v>51.5</c:v>
                </c:pt>
                <c:pt idx="103">
                  <c:v>49.7</c:v>
                </c:pt>
                <c:pt idx="104">
                  <c:v>48.4</c:v>
                </c:pt>
                <c:pt idx="105">
                  <c:v>50.8</c:v>
                </c:pt>
                <c:pt idx="106">
                  <c:v>50.6</c:v>
                </c:pt>
                <c:pt idx="107">
                  <c:v>55.6</c:v>
                </c:pt>
                <c:pt idx="108">
                  <c:v>49.5</c:v>
                </c:pt>
                <c:pt idx="109">
                  <c:v>50.7</c:v>
                </c:pt>
                <c:pt idx="110">
                  <c:v>54.3</c:v>
                </c:pt>
                <c:pt idx="111">
                  <c:v>50.9</c:v>
                </c:pt>
                <c:pt idx="112">
                  <c:v>53</c:v>
                </c:pt>
                <c:pt idx="113">
                  <c:v>54.2</c:v>
                </c:pt>
                <c:pt idx="114">
                  <c:v>51.9</c:v>
                </c:pt>
                <c:pt idx="115">
                  <c:v>53.7</c:v>
                </c:pt>
                <c:pt idx="116">
                  <c:v>49.1</c:v>
                </c:pt>
                <c:pt idx="117">
                  <c:v>51.7</c:v>
                </c:pt>
              </c:numCache>
            </c:numRef>
          </c:val>
        </c:ser>
        <c:dLbls>
          <c:showLegendKey val="0"/>
          <c:showVal val="0"/>
          <c:showCatName val="0"/>
          <c:showSerName val="0"/>
          <c:showPercent val="0"/>
          <c:showBubbleSize val="0"/>
        </c:dLbls>
        <c:gapWidth val="150"/>
        <c:shape val="box"/>
        <c:axId val="-91150640"/>
        <c:axId val="-91154992"/>
        <c:axId val="0"/>
      </c:bar3DChart>
      <c:dateAx>
        <c:axId val="-91150640"/>
        <c:scaling>
          <c:orientation val="minMax"/>
          <c:min val="39722"/>
        </c:scaling>
        <c:delete val="0"/>
        <c:axPos val="b"/>
        <c:numFmt formatCode="mmm\-yy" sourceLinked="0"/>
        <c:majorTickMark val="out"/>
        <c:minorTickMark val="none"/>
        <c:tickLblPos val="low"/>
        <c:txPr>
          <a:bodyPr rot="-5400000" vert="horz"/>
          <a:lstStyle/>
          <a:p>
            <a:pPr>
              <a:defRPr/>
            </a:pPr>
            <a:endParaRPr lang="en-US"/>
          </a:p>
        </c:txPr>
        <c:crossAx val="-91154992"/>
        <c:crossesAt val="50"/>
        <c:auto val="1"/>
        <c:lblOffset val="100"/>
        <c:baseTimeUnit val="months"/>
        <c:majorUnit val="3"/>
        <c:majorTimeUnit val="months"/>
      </c:dateAx>
      <c:valAx>
        <c:axId val="-91154992"/>
        <c:scaling>
          <c:orientation val="minMax"/>
          <c:min val="30"/>
        </c:scaling>
        <c:delete val="0"/>
        <c:axPos val="l"/>
        <c:numFmt formatCode="0.0" sourceLinked="1"/>
        <c:majorTickMark val="out"/>
        <c:minorTickMark val="none"/>
        <c:tickLblPos val="nextTo"/>
        <c:txPr>
          <a:bodyPr/>
          <a:lstStyle/>
          <a:p>
            <a:pPr algn="ctr">
              <a:defRPr/>
            </a:pPr>
            <a:endParaRPr lang="en-US"/>
          </a:p>
        </c:txPr>
        <c:crossAx val="-91150640"/>
        <c:crosses val="autoZero"/>
        <c:crossBetween val="between"/>
      </c:valAx>
      <c:spPr>
        <a:noFill/>
        <a:ln w="25398">
          <a:noFill/>
        </a:ln>
      </c:spPr>
    </c:plotArea>
    <c:plotVisOnly val="1"/>
    <c:dispBlanksAs val="gap"/>
    <c:showDLblsOverMax val="0"/>
  </c:chart>
  <c:txPr>
    <a:bodyPr/>
    <a:lstStyle/>
    <a:p>
      <a:pPr>
        <a:defRPr sz="1400">
          <a:solidFill>
            <a:srgbClr val="474542"/>
          </a:solidFill>
          <a:latin typeface="Arial" charset="0"/>
          <a:ea typeface="Arial" charset="0"/>
          <a:cs typeface="Arial"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ln>
          <a:noFill/>
        </a:ln>
      </c:spPr>
    </c:floor>
    <c:sideWall>
      <c:thickness val="0"/>
    </c:sideWall>
    <c:backWall>
      <c:thickness val="0"/>
    </c:backWall>
    <c:plotArea>
      <c:layout>
        <c:manualLayout>
          <c:layoutTarget val="inner"/>
          <c:xMode val="edge"/>
          <c:yMode val="edge"/>
          <c:x val="8.1091775292794294E-2"/>
          <c:y val="3.8465673609502302E-2"/>
          <c:w val="0.90076071373431299"/>
          <c:h val="0.76143134073395702"/>
        </c:manualLayout>
      </c:layout>
      <c:bar3DChart>
        <c:barDir val="col"/>
        <c:grouping val="stacked"/>
        <c:varyColors val="0"/>
        <c:ser>
          <c:idx val="0"/>
          <c:order val="0"/>
          <c:tx>
            <c:strRef>
              <c:f>Sheet1!$B$2</c:f>
              <c:strCache>
                <c:ptCount val="1"/>
                <c:pt idx="0">
                  <c:v>Private</c:v>
                </c:pt>
              </c:strCache>
            </c:strRef>
          </c:tx>
          <c:spPr>
            <a:solidFill>
              <a:srgbClr val="2E8A2E"/>
            </a:solidFill>
          </c:spPr>
          <c:invertIfNegative val="0"/>
          <c:cat>
            <c:strRef>
              <c:f>Sheet1!$C$1:$EC$1</c:f>
              <c:strCache>
                <c:ptCount val="131"/>
                <c:pt idx="0">
                  <c:v>Dec-06</c:v>
                </c:pt>
                <c:pt idx="1">
                  <c:v>Jan-07</c:v>
                </c:pt>
                <c:pt idx="2">
                  <c:v>Feb-07</c:v>
                </c:pt>
                <c:pt idx="3">
                  <c:v>Mar-07</c:v>
                </c:pt>
                <c:pt idx="4">
                  <c:v>Apr-07</c:v>
                </c:pt>
                <c:pt idx="5">
                  <c:v>May-07</c:v>
                </c:pt>
                <c:pt idx="6">
                  <c:v>Jun-07</c:v>
                </c:pt>
                <c:pt idx="7">
                  <c:v>Jul-07</c:v>
                </c:pt>
                <c:pt idx="8">
                  <c:v>Aug-07</c:v>
                </c:pt>
                <c:pt idx="9">
                  <c:v>Sep-07</c:v>
                </c:pt>
                <c:pt idx="10">
                  <c:v>Oct-07</c:v>
                </c:pt>
                <c:pt idx="11">
                  <c:v>Nov-07</c:v>
                </c:pt>
                <c:pt idx="12">
                  <c:v>Dec-07</c:v>
                </c:pt>
                <c:pt idx="13">
                  <c:v>Jan-08</c:v>
                </c:pt>
                <c:pt idx="14">
                  <c:v>Feb-08</c:v>
                </c:pt>
                <c:pt idx="15">
                  <c:v>Mar-08</c:v>
                </c:pt>
                <c:pt idx="16">
                  <c:v>Apr-08</c:v>
                </c:pt>
                <c:pt idx="17">
                  <c:v>May-08</c:v>
                </c:pt>
                <c:pt idx="18">
                  <c:v>Jun-08</c:v>
                </c:pt>
                <c:pt idx="19">
                  <c:v>Jul-08</c:v>
                </c:pt>
                <c:pt idx="20">
                  <c:v>Aug-08</c:v>
                </c:pt>
                <c:pt idx="21">
                  <c:v>Sep-08</c:v>
                </c:pt>
                <c:pt idx="22">
                  <c:v>Oct-08</c:v>
                </c:pt>
                <c:pt idx="23">
                  <c:v>Nov-08</c:v>
                </c:pt>
                <c:pt idx="24">
                  <c:v>Dec-08</c:v>
                </c:pt>
                <c:pt idx="25">
                  <c:v>Jan-09</c:v>
                </c:pt>
                <c:pt idx="26">
                  <c:v>Feb-09</c:v>
                </c:pt>
                <c:pt idx="27">
                  <c:v>Mar-09</c:v>
                </c:pt>
                <c:pt idx="28">
                  <c:v>Apr-09</c:v>
                </c:pt>
                <c:pt idx="29">
                  <c:v>May-09</c:v>
                </c:pt>
                <c:pt idx="30">
                  <c:v>Jun-09</c:v>
                </c:pt>
                <c:pt idx="31">
                  <c:v>Jul-09</c:v>
                </c:pt>
                <c:pt idx="32">
                  <c:v>Aug-09</c:v>
                </c:pt>
                <c:pt idx="33">
                  <c:v>Sep-09</c:v>
                </c:pt>
                <c:pt idx="34">
                  <c:v>Oct-09</c:v>
                </c:pt>
                <c:pt idx="35">
                  <c:v>Nov-09</c:v>
                </c:pt>
                <c:pt idx="36">
                  <c:v>Dec-09</c:v>
                </c:pt>
                <c:pt idx="37">
                  <c:v>Jan-10</c:v>
                </c:pt>
                <c:pt idx="38">
                  <c:v>Feb-10</c:v>
                </c:pt>
                <c:pt idx="39">
                  <c:v>Mar-10</c:v>
                </c:pt>
                <c:pt idx="40">
                  <c:v>Apr-10</c:v>
                </c:pt>
                <c:pt idx="41">
                  <c:v>May-10</c:v>
                </c:pt>
                <c:pt idx="42">
                  <c:v>Jun-10</c:v>
                </c:pt>
                <c:pt idx="43">
                  <c:v>Jul-10</c:v>
                </c:pt>
                <c:pt idx="44">
                  <c:v>Aug-10</c:v>
                </c:pt>
                <c:pt idx="45">
                  <c:v>Sep-10</c:v>
                </c:pt>
                <c:pt idx="46">
                  <c:v>Oct-10</c:v>
                </c:pt>
                <c:pt idx="47">
                  <c:v>Nov-10</c:v>
                </c:pt>
                <c:pt idx="48">
                  <c:v>Dec-10</c:v>
                </c:pt>
                <c:pt idx="49">
                  <c:v>Jan-11</c:v>
                </c:pt>
                <c:pt idx="50">
                  <c:v>Feb-11</c:v>
                </c:pt>
                <c:pt idx="51">
                  <c:v>Mar-11</c:v>
                </c:pt>
                <c:pt idx="52">
                  <c:v>Apr-11</c:v>
                </c:pt>
                <c:pt idx="53">
                  <c:v>May-11</c:v>
                </c:pt>
                <c:pt idx="54">
                  <c:v>Jun-11</c:v>
                </c:pt>
                <c:pt idx="55">
                  <c:v>Jul-11</c:v>
                </c:pt>
                <c:pt idx="56">
                  <c:v>Aug-11</c:v>
                </c:pt>
                <c:pt idx="57">
                  <c:v>Sep-11</c:v>
                </c:pt>
                <c:pt idx="58">
                  <c:v>Oct-11</c:v>
                </c:pt>
                <c:pt idx="59">
                  <c:v>Nov-11</c:v>
                </c:pt>
                <c:pt idx="60">
                  <c:v>Dec-11</c:v>
                </c:pt>
                <c:pt idx="61">
                  <c:v>Jan-12</c:v>
                </c:pt>
                <c:pt idx="62">
                  <c:v>Feb-12</c:v>
                </c:pt>
                <c:pt idx="63">
                  <c:v>Mar-12</c:v>
                </c:pt>
                <c:pt idx="64">
                  <c:v>Apr-12</c:v>
                </c:pt>
                <c:pt idx="65">
                  <c:v>May-12</c:v>
                </c:pt>
                <c:pt idx="66">
                  <c:v>Jun-12</c:v>
                </c:pt>
                <c:pt idx="67">
                  <c:v>Jul-12</c:v>
                </c:pt>
                <c:pt idx="68">
                  <c:v>Aug-12</c:v>
                </c:pt>
                <c:pt idx="69">
                  <c:v>Sep-12</c:v>
                </c:pt>
                <c:pt idx="70">
                  <c:v>Oct-12</c:v>
                </c:pt>
                <c:pt idx="71">
                  <c:v>Nov-12</c:v>
                </c:pt>
                <c:pt idx="72">
                  <c:v>Dec-12</c:v>
                </c:pt>
                <c:pt idx="73">
                  <c:v>Jan-13</c:v>
                </c:pt>
                <c:pt idx="74">
                  <c:v>Feb-13</c:v>
                </c:pt>
                <c:pt idx="75">
                  <c:v>Mar-13</c:v>
                </c:pt>
                <c:pt idx="76">
                  <c:v>Apr-13</c:v>
                </c:pt>
                <c:pt idx="77">
                  <c:v>May-13</c:v>
                </c:pt>
                <c:pt idx="78">
                  <c:v>Jun-13</c:v>
                </c:pt>
                <c:pt idx="79">
                  <c:v>Jul-13</c:v>
                </c:pt>
                <c:pt idx="80">
                  <c:v>Aug-13</c:v>
                </c:pt>
                <c:pt idx="81">
                  <c:v>Sep-13</c:v>
                </c:pt>
                <c:pt idx="82">
                  <c:v>Oct-13</c:v>
                </c:pt>
                <c:pt idx="83">
                  <c:v>Nov-13</c:v>
                </c:pt>
                <c:pt idx="84">
                  <c:v>Dec-13</c:v>
                </c:pt>
                <c:pt idx="85">
                  <c:v>Jan-14</c:v>
                </c:pt>
                <c:pt idx="86">
                  <c:v>Feb-14</c:v>
                </c:pt>
                <c:pt idx="87">
                  <c:v>Mar-14</c:v>
                </c:pt>
                <c:pt idx="88">
                  <c:v>Apr-14</c:v>
                </c:pt>
                <c:pt idx="89">
                  <c:v>May-14</c:v>
                </c:pt>
                <c:pt idx="90">
                  <c:v>Jun-14</c:v>
                </c:pt>
                <c:pt idx="91">
                  <c:v>Jul-14</c:v>
                </c:pt>
                <c:pt idx="92">
                  <c:v>Aug-14</c:v>
                </c:pt>
                <c:pt idx="93">
                  <c:v>Sep-14</c:v>
                </c:pt>
                <c:pt idx="94">
                  <c:v>Oct-14</c:v>
                </c:pt>
                <c:pt idx="95">
                  <c:v>Nov-14</c:v>
                </c:pt>
                <c:pt idx="96">
                  <c:v>Dec-14</c:v>
                </c:pt>
                <c:pt idx="97">
                  <c:v>Jan-15</c:v>
                </c:pt>
                <c:pt idx="98">
                  <c:v>Feb-15</c:v>
                </c:pt>
                <c:pt idx="99">
                  <c:v>Mar-15</c:v>
                </c:pt>
                <c:pt idx="100">
                  <c:v>Apr-15</c:v>
                </c:pt>
                <c:pt idx="101">
                  <c:v>May-15</c:v>
                </c:pt>
                <c:pt idx="102">
                  <c:v>Jun-15</c:v>
                </c:pt>
                <c:pt idx="103">
                  <c:v>Jul-15</c:v>
                </c:pt>
                <c:pt idx="104">
                  <c:v>Aug-15</c:v>
                </c:pt>
                <c:pt idx="105">
                  <c:v>Sep-15</c:v>
                </c:pt>
                <c:pt idx="106">
                  <c:v>Oct-15</c:v>
                </c:pt>
                <c:pt idx="107">
                  <c:v>Nov-15</c:v>
                </c:pt>
                <c:pt idx="108">
                  <c:v>Dec-15</c:v>
                </c:pt>
                <c:pt idx="109">
                  <c:v>Jan-16</c:v>
                </c:pt>
                <c:pt idx="110">
                  <c:v>Feb-16</c:v>
                </c:pt>
                <c:pt idx="111">
                  <c:v>Mar-16</c:v>
                </c:pt>
                <c:pt idx="112">
                  <c:v>Apr-16</c:v>
                </c:pt>
                <c:pt idx="113">
                  <c:v>May-16</c:v>
                </c:pt>
                <c:pt idx="114">
                  <c:v>Jun-16</c:v>
                </c:pt>
                <c:pt idx="115">
                  <c:v>Jul-16</c:v>
                </c:pt>
                <c:pt idx="116">
                  <c:v>Aug-16</c:v>
                </c:pt>
                <c:pt idx="117">
                  <c:v>Sep-16</c:v>
                </c:pt>
                <c:pt idx="118">
                  <c:v>Oct-16</c:v>
                </c:pt>
                <c:pt idx="119">
                  <c:v>Nov-16</c:v>
                </c:pt>
                <c:pt idx="120">
                  <c:v>Dec-16</c:v>
                </c:pt>
                <c:pt idx="121">
                  <c:v>Jan-17</c:v>
                </c:pt>
                <c:pt idx="122">
                  <c:v>Feb-17</c:v>
                </c:pt>
                <c:pt idx="123">
                  <c:v>Mar-17</c:v>
                </c:pt>
                <c:pt idx="124">
                  <c:v>Apr-17</c:v>
                </c:pt>
                <c:pt idx="125">
                  <c:v>May-17</c:v>
                </c:pt>
                <c:pt idx="126">
                  <c:v>Jun-17</c:v>
                </c:pt>
                <c:pt idx="127">
                  <c:v>Jul-17</c:v>
                </c:pt>
                <c:pt idx="128">
                  <c:v>Aug-17</c:v>
                </c:pt>
                <c:pt idx="129">
                  <c:v>Sep-17</c:v>
                </c:pt>
                <c:pt idx="130">
                  <c:v>Oct-17</c:v>
                </c:pt>
              </c:strCache>
            </c:strRef>
          </c:cat>
          <c:val>
            <c:numRef>
              <c:f>Sheet1!$C$2:$EC$2</c:f>
              <c:numCache>
                <c:formatCode>#,##0</c:formatCode>
                <c:ptCount val="131"/>
                <c:pt idx="0">
                  <c:v>320162</c:v>
                </c:pt>
                <c:pt idx="1">
                  <c:v>320249</c:v>
                </c:pt>
                <c:pt idx="2">
                  <c:v>332339</c:v>
                </c:pt>
                <c:pt idx="3">
                  <c:v>340354</c:v>
                </c:pt>
                <c:pt idx="4">
                  <c:v>345178</c:v>
                </c:pt>
                <c:pt idx="5">
                  <c:v>358048</c:v>
                </c:pt>
                <c:pt idx="6">
                  <c:v>369495</c:v>
                </c:pt>
                <c:pt idx="7">
                  <c:v>370632</c:v>
                </c:pt>
                <c:pt idx="8">
                  <c:v>384672</c:v>
                </c:pt>
                <c:pt idx="9">
                  <c:v>395532</c:v>
                </c:pt>
                <c:pt idx="10">
                  <c:v>408729</c:v>
                </c:pt>
                <c:pt idx="11">
                  <c:v>402136</c:v>
                </c:pt>
                <c:pt idx="12">
                  <c:v>401961</c:v>
                </c:pt>
                <c:pt idx="13">
                  <c:v>414495</c:v>
                </c:pt>
                <c:pt idx="14">
                  <c:v>411218</c:v>
                </c:pt>
                <c:pt idx="15">
                  <c:v>406082</c:v>
                </c:pt>
                <c:pt idx="16">
                  <c:v>411710</c:v>
                </c:pt>
                <c:pt idx="17">
                  <c:v>414411</c:v>
                </c:pt>
                <c:pt idx="18">
                  <c:v>408149</c:v>
                </c:pt>
                <c:pt idx="19">
                  <c:v>411642</c:v>
                </c:pt>
                <c:pt idx="20">
                  <c:v>403732</c:v>
                </c:pt>
                <c:pt idx="21">
                  <c:v>410629</c:v>
                </c:pt>
                <c:pt idx="22">
                  <c:v>412683</c:v>
                </c:pt>
                <c:pt idx="23">
                  <c:v>405237</c:v>
                </c:pt>
                <c:pt idx="24">
                  <c:v>393499</c:v>
                </c:pt>
                <c:pt idx="25">
                  <c:v>381153</c:v>
                </c:pt>
                <c:pt idx="26">
                  <c:v>382353</c:v>
                </c:pt>
                <c:pt idx="27">
                  <c:v>383827</c:v>
                </c:pt>
                <c:pt idx="28">
                  <c:v>369824</c:v>
                </c:pt>
                <c:pt idx="29">
                  <c:v>366137</c:v>
                </c:pt>
                <c:pt idx="30">
                  <c:v>354548</c:v>
                </c:pt>
                <c:pt idx="31">
                  <c:v>344862</c:v>
                </c:pt>
                <c:pt idx="32">
                  <c:v>334225</c:v>
                </c:pt>
                <c:pt idx="33">
                  <c:v>322378</c:v>
                </c:pt>
                <c:pt idx="34">
                  <c:v>308575</c:v>
                </c:pt>
                <c:pt idx="35">
                  <c:v>299212</c:v>
                </c:pt>
                <c:pt idx="36">
                  <c:v>286689</c:v>
                </c:pt>
                <c:pt idx="37">
                  <c:v>267563</c:v>
                </c:pt>
                <c:pt idx="38">
                  <c:v>266904</c:v>
                </c:pt>
                <c:pt idx="39">
                  <c:v>266899</c:v>
                </c:pt>
                <c:pt idx="40">
                  <c:v>267444</c:v>
                </c:pt>
                <c:pt idx="41">
                  <c:v>264186</c:v>
                </c:pt>
                <c:pt idx="42">
                  <c:v>264409</c:v>
                </c:pt>
                <c:pt idx="43">
                  <c:v>252457</c:v>
                </c:pt>
                <c:pt idx="44">
                  <c:v>255274</c:v>
                </c:pt>
                <c:pt idx="45">
                  <c:v>254117</c:v>
                </c:pt>
                <c:pt idx="46">
                  <c:v>258876</c:v>
                </c:pt>
                <c:pt idx="47">
                  <c:v>265093</c:v>
                </c:pt>
                <c:pt idx="48">
                  <c:v>259162</c:v>
                </c:pt>
                <c:pt idx="49">
                  <c:v>225725</c:v>
                </c:pt>
                <c:pt idx="50">
                  <c:v>231591</c:v>
                </c:pt>
                <c:pt idx="51">
                  <c:v>238405</c:v>
                </c:pt>
                <c:pt idx="52">
                  <c:v>240520</c:v>
                </c:pt>
                <c:pt idx="53">
                  <c:v>250268</c:v>
                </c:pt>
                <c:pt idx="54">
                  <c:v>265070</c:v>
                </c:pt>
                <c:pt idx="55">
                  <c:v>265346</c:v>
                </c:pt>
                <c:pt idx="56">
                  <c:v>268976</c:v>
                </c:pt>
                <c:pt idx="57">
                  <c:v>271557</c:v>
                </c:pt>
                <c:pt idx="58">
                  <c:v>271888</c:v>
                </c:pt>
                <c:pt idx="59">
                  <c:v>274813</c:v>
                </c:pt>
                <c:pt idx="60">
                  <c:v>280259</c:v>
                </c:pt>
                <c:pt idx="61">
                  <c:v>292515</c:v>
                </c:pt>
                <c:pt idx="62">
                  <c:v>291236</c:v>
                </c:pt>
                <c:pt idx="63">
                  <c:v>297493</c:v>
                </c:pt>
                <c:pt idx="64">
                  <c:v>301701</c:v>
                </c:pt>
                <c:pt idx="65">
                  <c:v>306375</c:v>
                </c:pt>
                <c:pt idx="66">
                  <c:v>306129</c:v>
                </c:pt>
                <c:pt idx="67">
                  <c:v>308669</c:v>
                </c:pt>
                <c:pt idx="68">
                  <c:v>303866</c:v>
                </c:pt>
                <c:pt idx="69">
                  <c:v>307535</c:v>
                </c:pt>
                <c:pt idx="70">
                  <c:v>305485</c:v>
                </c:pt>
                <c:pt idx="71">
                  <c:v>300283</c:v>
                </c:pt>
                <c:pt idx="72">
                  <c:v>303499</c:v>
                </c:pt>
                <c:pt idx="73" formatCode="#,###">
                  <c:v>290942</c:v>
                </c:pt>
                <c:pt idx="74" formatCode="#,###">
                  <c:v>291925</c:v>
                </c:pt>
                <c:pt idx="75" formatCode="#,###">
                  <c:v>292298</c:v>
                </c:pt>
                <c:pt idx="76" formatCode="#,###">
                  <c:v>294483</c:v>
                </c:pt>
                <c:pt idx="77" formatCode="#,###">
                  <c:v>298907</c:v>
                </c:pt>
                <c:pt idx="78" formatCode="#,###">
                  <c:v>302108</c:v>
                </c:pt>
                <c:pt idx="79" formatCode="#,###">
                  <c:v>315199</c:v>
                </c:pt>
                <c:pt idx="80" formatCode="#,###">
                  <c:v>316706</c:v>
                </c:pt>
                <c:pt idx="81" formatCode="#,###">
                  <c:v>320810</c:v>
                </c:pt>
                <c:pt idx="82" formatCode="#,###">
                  <c:v>327293</c:v>
                </c:pt>
                <c:pt idx="83" formatCode="#,###">
                  <c:v>333564</c:v>
                </c:pt>
                <c:pt idx="84" formatCode="#,###">
                  <c:v>339647</c:v>
                </c:pt>
                <c:pt idx="85">
                  <c:v>350477</c:v>
                </c:pt>
                <c:pt idx="86">
                  <c:v>359600</c:v>
                </c:pt>
                <c:pt idx="87">
                  <c:v>358734</c:v>
                </c:pt>
                <c:pt idx="88">
                  <c:v>360218</c:v>
                </c:pt>
                <c:pt idx="89">
                  <c:v>358939</c:v>
                </c:pt>
                <c:pt idx="90">
                  <c:v>362824</c:v>
                </c:pt>
                <c:pt idx="91">
                  <c:v>360405</c:v>
                </c:pt>
                <c:pt idx="92">
                  <c:v>361090</c:v>
                </c:pt>
                <c:pt idx="93">
                  <c:v>359226</c:v>
                </c:pt>
                <c:pt idx="94">
                  <c:v>367129</c:v>
                </c:pt>
                <c:pt idx="95" formatCode="#,###">
                  <c:v>366963</c:v>
                </c:pt>
                <c:pt idx="96" formatCode="#,###">
                  <c:v>364201</c:v>
                </c:pt>
                <c:pt idx="97" formatCode="#,###">
                  <c:v>372641</c:v>
                </c:pt>
                <c:pt idx="98" formatCode="#,###">
                  <c:v>381103</c:v>
                </c:pt>
                <c:pt idx="99" formatCode="#,###">
                  <c:v>393817</c:v>
                </c:pt>
                <c:pt idx="100" formatCode="#,###">
                  <c:v>407121</c:v>
                </c:pt>
                <c:pt idx="101" formatCode="#,###">
                  <c:v>417578</c:v>
                </c:pt>
                <c:pt idx="102" formatCode="#,###">
                  <c:v>422502</c:v>
                </c:pt>
                <c:pt idx="103" formatCode="#,###">
                  <c:v>410855</c:v>
                </c:pt>
                <c:pt idx="104" formatCode="#,###">
                  <c:v>413391</c:v>
                </c:pt>
                <c:pt idx="105" formatCode="#,###">
                  <c:v>407987</c:v>
                </c:pt>
                <c:pt idx="106" formatCode="#,###">
                  <c:v>399601</c:v>
                </c:pt>
                <c:pt idx="107">
                  <c:v>397687</c:v>
                </c:pt>
                <c:pt idx="108">
                  <c:v>391701</c:v>
                </c:pt>
                <c:pt idx="109">
                  <c:v>400800</c:v>
                </c:pt>
                <c:pt idx="110">
                  <c:v>410210</c:v>
                </c:pt>
                <c:pt idx="111">
                  <c:v>421823</c:v>
                </c:pt>
                <c:pt idx="112">
                  <c:v>420849</c:v>
                </c:pt>
                <c:pt idx="113">
                  <c:v>430036</c:v>
                </c:pt>
                <c:pt idx="114" formatCode="#,###">
                  <c:v>433161</c:v>
                </c:pt>
                <c:pt idx="115" formatCode="#,###">
                  <c:v>444031</c:v>
                </c:pt>
                <c:pt idx="116" formatCode="#,###">
                  <c:v>444981</c:v>
                </c:pt>
                <c:pt idx="117" formatCode="#,###">
                  <c:v>444162</c:v>
                </c:pt>
                <c:pt idx="118" formatCode="#,###">
                  <c:v>438068</c:v>
                </c:pt>
                <c:pt idx="119" formatCode="#,###">
                  <c:v>447460</c:v>
                </c:pt>
                <c:pt idx="120" formatCode="#,###">
                  <c:v>448388</c:v>
                </c:pt>
                <c:pt idx="121" formatCode="#,###">
                  <c:v>444337</c:v>
                </c:pt>
                <c:pt idx="122" formatCode="#,###">
                  <c:v>443576</c:v>
                </c:pt>
                <c:pt idx="123" formatCode="#,###">
                  <c:v>440912</c:v>
                </c:pt>
                <c:pt idx="124" formatCode="#,###">
                  <c:v>434759</c:v>
                </c:pt>
                <c:pt idx="125" formatCode="#,###">
                  <c:v>443127</c:v>
                </c:pt>
                <c:pt idx="126" formatCode="#,###">
                  <c:v>438027</c:v>
                </c:pt>
                <c:pt idx="127" formatCode="#,###">
                  <c:v>433678</c:v>
                </c:pt>
                <c:pt idx="128" formatCode="#,###">
                  <c:v>429238</c:v>
                </c:pt>
                <c:pt idx="129" formatCode="#,###">
                  <c:v>428437</c:v>
                </c:pt>
                <c:pt idx="130" formatCode="#,###">
                  <c:v>432243</c:v>
                </c:pt>
              </c:numCache>
            </c:numRef>
          </c:val>
        </c:ser>
        <c:ser>
          <c:idx val="1"/>
          <c:order val="1"/>
          <c:tx>
            <c:strRef>
              <c:f>Sheet1!$B$3</c:f>
              <c:strCache>
                <c:ptCount val="1"/>
                <c:pt idx="0">
                  <c:v>Public</c:v>
                </c:pt>
              </c:strCache>
            </c:strRef>
          </c:tx>
          <c:spPr>
            <a:solidFill>
              <a:srgbClr val="FFC000"/>
            </a:solidFill>
          </c:spPr>
          <c:invertIfNegative val="0"/>
          <c:dLbls>
            <c:dLbl>
              <c:idx val="22"/>
              <c:layout>
                <c:manualLayout>
                  <c:x val="-1.95926347638203E-2"/>
                  <c:y val="-0.20892187781711799"/>
                </c:manualLayout>
              </c:layout>
              <c:tx>
                <c:rich>
                  <a:bodyPr/>
                  <a:lstStyle/>
                  <a:p>
                    <a:pPr>
                      <a:defRPr sz="1100">
                        <a:latin typeface="Arial" charset="0"/>
                        <a:ea typeface="Arial" charset="0"/>
                        <a:cs typeface="Arial" charset="0"/>
                      </a:defRPr>
                    </a:pPr>
                    <a:r>
                      <a:rPr lang="en-US" sz="1100" dirty="0" smtClean="0">
                        <a:latin typeface="Arial" charset="0"/>
                        <a:ea typeface="Arial" charset="0"/>
                        <a:cs typeface="Arial" charset="0"/>
                      </a:rPr>
                      <a:t>Oct</a:t>
                    </a:r>
                    <a:r>
                      <a:rPr lang="en-US" sz="1100" dirty="0">
                        <a:latin typeface="Arial" charset="0"/>
                        <a:ea typeface="Arial" charset="0"/>
                        <a:cs typeface="Arial" charset="0"/>
                      </a:rPr>
                      <a:t>-</a:t>
                    </a:r>
                    <a:r>
                      <a:rPr lang="en-US" sz="1100" dirty="0" smtClean="0">
                        <a:latin typeface="Arial" charset="0"/>
                        <a:ea typeface="Arial" charset="0"/>
                        <a:cs typeface="Arial" charset="0"/>
                      </a:rPr>
                      <a:t>08:</a:t>
                    </a:r>
                    <a:r>
                      <a:rPr lang="en-US" sz="1100" baseline="0" dirty="0" smtClean="0">
                        <a:latin typeface="Arial" charset="0"/>
                        <a:ea typeface="Arial" charset="0"/>
                        <a:cs typeface="Arial" charset="0"/>
                      </a:rPr>
                      <a:t> </a:t>
                    </a:r>
                  </a:p>
                  <a:p>
                    <a:pPr>
                      <a:defRPr sz="1100">
                        <a:latin typeface="Arial" charset="0"/>
                        <a:ea typeface="Arial" charset="0"/>
                        <a:cs typeface="Arial" charset="0"/>
                      </a:defRPr>
                    </a:pPr>
                    <a:r>
                      <a:rPr lang="en-US" sz="1100" baseline="0" dirty="0" smtClean="0">
                        <a:latin typeface="Arial" charset="0"/>
                        <a:ea typeface="Arial" charset="0"/>
                        <a:cs typeface="Arial" charset="0"/>
                      </a:rPr>
                      <a:t>$719.5B</a:t>
                    </a:r>
                    <a:endParaRPr lang="en-US" sz="1100" dirty="0">
                      <a:latin typeface="Arial" charset="0"/>
                      <a:ea typeface="Arial" charset="0"/>
                      <a:cs typeface="Arial" charset="0"/>
                    </a:endParaRPr>
                  </a:p>
                </c:rich>
              </c:tx>
              <c:spPr>
                <a:noFill/>
                <a:ln>
                  <a:noFill/>
                </a:ln>
                <a:effectLst/>
              </c:spPr>
              <c:showLegendKey val="0"/>
              <c:showVal val="1"/>
              <c:showCatName val="1"/>
              <c:showSerName val="1"/>
              <c:showPercent val="0"/>
              <c:showBubbleSize val="0"/>
              <c:extLst>
                <c:ext xmlns:c15="http://schemas.microsoft.com/office/drawing/2012/chart" uri="{CE6537A1-D6FC-4f65-9D91-7224C49458BB}"/>
              </c:extLst>
            </c:dLbl>
            <c:dLbl>
              <c:idx val="49"/>
              <c:layout>
                <c:manualLayout>
                  <c:x val="3.3585606887232E-2"/>
                  <c:y val="-0.242223409941208"/>
                </c:manualLayout>
              </c:layout>
              <c:tx>
                <c:rich>
                  <a:bodyPr/>
                  <a:lstStyle/>
                  <a:p>
                    <a:pPr>
                      <a:defRPr sz="1100">
                        <a:latin typeface="Arial" charset="0"/>
                        <a:ea typeface="Arial" charset="0"/>
                        <a:cs typeface="Arial" charset="0"/>
                      </a:defRPr>
                    </a:pPr>
                    <a:r>
                      <a:rPr lang="en-US" sz="1100" dirty="0">
                        <a:latin typeface="Arial" charset="0"/>
                        <a:ea typeface="Arial" charset="0"/>
                        <a:cs typeface="Arial" charset="0"/>
                      </a:rPr>
                      <a:t>Jan-</a:t>
                    </a:r>
                    <a:r>
                      <a:rPr lang="en-US" sz="1100" dirty="0" smtClean="0">
                        <a:latin typeface="Arial" charset="0"/>
                        <a:ea typeface="Arial" charset="0"/>
                        <a:cs typeface="Arial" charset="0"/>
                      </a:rPr>
                      <a:t>11:</a:t>
                    </a:r>
                    <a:r>
                      <a:rPr lang="en-US" sz="1100" baseline="0" dirty="0" smtClean="0">
                        <a:latin typeface="Arial" charset="0"/>
                        <a:ea typeface="Arial" charset="0"/>
                        <a:cs typeface="Arial" charset="0"/>
                      </a:rPr>
                      <a:t> </a:t>
                    </a:r>
                  </a:p>
                  <a:p>
                    <a:pPr>
                      <a:defRPr sz="1100">
                        <a:latin typeface="Arial" charset="0"/>
                        <a:ea typeface="Arial" charset="0"/>
                        <a:cs typeface="Arial" charset="0"/>
                      </a:defRPr>
                    </a:pPr>
                    <a:r>
                      <a:rPr lang="en-US" sz="1100" baseline="0" dirty="0" smtClean="0">
                        <a:latin typeface="Arial" charset="0"/>
                        <a:ea typeface="Arial" charset="0"/>
                        <a:cs typeface="Arial" charset="0"/>
                      </a:rPr>
                      <a:t>$506.8B</a:t>
                    </a:r>
                    <a:endParaRPr lang="en-US" sz="1100" dirty="0">
                      <a:latin typeface="Arial" charset="0"/>
                      <a:ea typeface="Arial" charset="0"/>
                      <a:cs typeface="Arial" charset="0"/>
                    </a:endParaRPr>
                  </a:p>
                </c:rich>
              </c:tx>
              <c:spPr>
                <a:noFill/>
                <a:ln>
                  <a:noFill/>
                </a:ln>
                <a:effectLst/>
              </c:spPr>
              <c:showLegendKey val="0"/>
              <c:showVal val="0"/>
              <c:showCatName val="1"/>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Sheet1!$C$1:$EC$1</c:f>
              <c:strCache>
                <c:ptCount val="131"/>
                <c:pt idx="0">
                  <c:v>Dec-06</c:v>
                </c:pt>
                <c:pt idx="1">
                  <c:v>Jan-07</c:v>
                </c:pt>
                <c:pt idx="2">
                  <c:v>Feb-07</c:v>
                </c:pt>
                <c:pt idx="3">
                  <c:v>Mar-07</c:v>
                </c:pt>
                <c:pt idx="4">
                  <c:v>Apr-07</c:v>
                </c:pt>
                <c:pt idx="5">
                  <c:v>May-07</c:v>
                </c:pt>
                <c:pt idx="6">
                  <c:v>Jun-07</c:v>
                </c:pt>
                <c:pt idx="7">
                  <c:v>Jul-07</c:v>
                </c:pt>
                <c:pt idx="8">
                  <c:v>Aug-07</c:v>
                </c:pt>
                <c:pt idx="9">
                  <c:v>Sep-07</c:v>
                </c:pt>
                <c:pt idx="10">
                  <c:v>Oct-07</c:v>
                </c:pt>
                <c:pt idx="11">
                  <c:v>Nov-07</c:v>
                </c:pt>
                <c:pt idx="12">
                  <c:v>Dec-07</c:v>
                </c:pt>
                <c:pt idx="13">
                  <c:v>Jan-08</c:v>
                </c:pt>
                <c:pt idx="14">
                  <c:v>Feb-08</c:v>
                </c:pt>
                <c:pt idx="15">
                  <c:v>Mar-08</c:v>
                </c:pt>
                <c:pt idx="16">
                  <c:v>Apr-08</c:v>
                </c:pt>
                <c:pt idx="17">
                  <c:v>May-08</c:v>
                </c:pt>
                <c:pt idx="18">
                  <c:v>Jun-08</c:v>
                </c:pt>
                <c:pt idx="19">
                  <c:v>Jul-08</c:v>
                </c:pt>
                <c:pt idx="20">
                  <c:v>Aug-08</c:v>
                </c:pt>
                <c:pt idx="21">
                  <c:v>Sep-08</c:v>
                </c:pt>
                <c:pt idx="22">
                  <c:v>Oct-08</c:v>
                </c:pt>
                <c:pt idx="23">
                  <c:v>Nov-08</c:v>
                </c:pt>
                <c:pt idx="24">
                  <c:v>Dec-08</c:v>
                </c:pt>
                <c:pt idx="25">
                  <c:v>Jan-09</c:v>
                </c:pt>
                <c:pt idx="26">
                  <c:v>Feb-09</c:v>
                </c:pt>
                <c:pt idx="27">
                  <c:v>Mar-09</c:v>
                </c:pt>
                <c:pt idx="28">
                  <c:v>Apr-09</c:v>
                </c:pt>
                <c:pt idx="29">
                  <c:v>May-09</c:v>
                </c:pt>
                <c:pt idx="30">
                  <c:v>Jun-09</c:v>
                </c:pt>
                <c:pt idx="31">
                  <c:v>Jul-09</c:v>
                </c:pt>
                <c:pt idx="32">
                  <c:v>Aug-09</c:v>
                </c:pt>
                <c:pt idx="33">
                  <c:v>Sep-09</c:v>
                </c:pt>
                <c:pt idx="34">
                  <c:v>Oct-09</c:v>
                </c:pt>
                <c:pt idx="35">
                  <c:v>Nov-09</c:v>
                </c:pt>
                <c:pt idx="36">
                  <c:v>Dec-09</c:v>
                </c:pt>
                <c:pt idx="37">
                  <c:v>Jan-10</c:v>
                </c:pt>
                <c:pt idx="38">
                  <c:v>Feb-10</c:v>
                </c:pt>
                <c:pt idx="39">
                  <c:v>Mar-10</c:v>
                </c:pt>
                <c:pt idx="40">
                  <c:v>Apr-10</c:v>
                </c:pt>
                <c:pt idx="41">
                  <c:v>May-10</c:v>
                </c:pt>
                <c:pt idx="42">
                  <c:v>Jun-10</c:v>
                </c:pt>
                <c:pt idx="43">
                  <c:v>Jul-10</c:v>
                </c:pt>
                <c:pt idx="44">
                  <c:v>Aug-10</c:v>
                </c:pt>
                <c:pt idx="45">
                  <c:v>Sep-10</c:v>
                </c:pt>
                <c:pt idx="46">
                  <c:v>Oct-10</c:v>
                </c:pt>
                <c:pt idx="47">
                  <c:v>Nov-10</c:v>
                </c:pt>
                <c:pt idx="48">
                  <c:v>Dec-10</c:v>
                </c:pt>
                <c:pt idx="49">
                  <c:v>Jan-11</c:v>
                </c:pt>
                <c:pt idx="50">
                  <c:v>Feb-11</c:v>
                </c:pt>
                <c:pt idx="51">
                  <c:v>Mar-11</c:v>
                </c:pt>
                <c:pt idx="52">
                  <c:v>Apr-11</c:v>
                </c:pt>
                <c:pt idx="53">
                  <c:v>May-11</c:v>
                </c:pt>
                <c:pt idx="54">
                  <c:v>Jun-11</c:v>
                </c:pt>
                <c:pt idx="55">
                  <c:v>Jul-11</c:v>
                </c:pt>
                <c:pt idx="56">
                  <c:v>Aug-11</c:v>
                </c:pt>
                <c:pt idx="57">
                  <c:v>Sep-11</c:v>
                </c:pt>
                <c:pt idx="58">
                  <c:v>Oct-11</c:v>
                </c:pt>
                <c:pt idx="59">
                  <c:v>Nov-11</c:v>
                </c:pt>
                <c:pt idx="60">
                  <c:v>Dec-11</c:v>
                </c:pt>
                <c:pt idx="61">
                  <c:v>Jan-12</c:v>
                </c:pt>
                <c:pt idx="62">
                  <c:v>Feb-12</c:v>
                </c:pt>
                <c:pt idx="63">
                  <c:v>Mar-12</c:v>
                </c:pt>
                <c:pt idx="64">
                  <c:v>Apr-12</c:v>
                </c:pt>
                <c:pt idx="65">
                  <c:v>May-12</c:v>
                </c:pt>
                <c:pt idx="66">
                  <c:v>Jun-12</c:v>
                </c:pt>
                <c:pt idx="67">
                  <c:v>Jul-12</c:v>
                </c:pt>
                <c:pt idx="68">
                  <c:v>Aug-12</c:v>
                </c:pt>
                <c:pt idx="69">
                  <c:v>Sep-12</c:v>
                </c:pt>
                <c:pt idx="70">
                  <c:v>Oct-12</c:v>
                </c:pt>
                <c:pt idx="71">
                  <c:v>Nov-12</c:v>
                </c:pt>
                <c:pt idx="72">
                  <c:v>Dec-12</c:v>
                </c:pt>
                <c:pt idx="73">
                  <c:v>Jan-13</c:v>
                </c:pt>
                <c:pt idx="74">
                  <c:v>Feb-13</c:v>
                </c:pt>
                <c:pt idx="75">
                  <c:v>Mar-13</c:v>
                </c:pt>
                <c:pt idx="76">
                  <c:v>Apr-13</c:v>
                </c:pt>
                <c:pt idx="77">
                  <c:v>May-13</c:v>
                </c:pt>
                <c:pt idx="78">
                  <c:v>Jun-13</c:v>
                </c:pt>
                <c:pt idx="79">
                  <c:v>Jul-13</c:v>
                </c:pt>
                <c:pt idx="80">
                  <c:v>Aug-13</c:v>
                </c:pt>
                <c:pt idx="81">
                  <c:v>Sep-13</c:v>
                </c:pt>
                <c:pt idx="82">
                  <c:v>Oct-13</c:v>
                </c:pt>
                <c:pt idx="83">
                  <c:v>Nov-13</c:v>
                </c:pt>
                <c:pt idx="84">
                  <c:v>Dec-13</c:v>
                </c:pt>
                <c:pt idx="85">
                  <c:v>Jan-14</c:v>
                </c:pt>
                <c:pt idx="86">
                  <c:v>Feb-14</c:v>
                </c:pt>
                <c:pt idx="87">
                  <c:v>Mar-14</c:v>
                </c:pt>
                <c:pt idx="88">
                  <c:v>Apr-14</c:v>
                </c:pt>
                <c:pt idx="89">
                  <c:v>May-14</c:v>
                </c:pt>
                <c:pt idx="90">
                  <c:v>Jun-14</c:v>
                </c:pt>
                <c:pt idx="91">
                  <c:v>Jul-14</c:v>
                </c:pt>
                <c:pt idx="92">
                  <c:v>Aug-14</c:v>
                </c:pt>
                <c:pt idx="93">
                  <c:v>Sep-14</c:v>
                </c:pt>
                <c:pt idx="94">
                  <c:v>Oct-14</c:v>
                </c:pt>
                <c:pt idx="95">
                  <c:v>Nov-14</c:v>
                </c:pt>
                <c:pt idx="96">
                  <c:v>Dec-14</c:v>
                </c:pt>
                <c:pt idx="97">
                  <c:v>Jan-15</c:v>
                </c:pt>
                <c:pt idx="98">
                  <c:v>Feb-15</c:v>
                </c:pt>
                <c:pt idx="99">
                  <c:v>Mar-15</c:v>
                </c:pt>
                <c:pt idx="100">
                  <c:v>Apr-15</c:v>
                </c:pt>
                <c:pt idx="101">
                  <c:v>May-15</c:v>
                </c:pt>
                <c:pt idx="102">
                  <c:v>Jun-15</c:v>
                </c:pt>
                <c:pt idx="103">
                  <c:v>Jul-15</c:v>
                </c:pt>
                <c:pt idx="104">
                  <c:v>Aug-15</c:v>
                </c:pt>
                <c:pt idx="105">
                  <c:v>Sep-15</c:v>
                </c:pt>
                <c:pt idx="106">
                  <c:v>Oct-15</c:v>
                </c:pt>
                <c:pt idx="107">
                  <c:v>Nov-15</c:v>
                </c:pt>
                <c:pt idx="108">
                  <c:v>Dec-15</c:v>
                </c:pt>
                <c:pt idx="109">
                  <c:v>Jan-16</c:v>
                </c:pt>
                <c:pt idx="110">
                  <c:v>Feb-16</c:v>
                </c:pt>
                <c:pt idx="111">
                  <c:v>Mar-16</c:v>
                </c:pt>
                <c:pt idx="112">
                  <c:v>Apr-16</c:v>
                </c:pt>
                <c:pt idx="113">
                  <c:v>May-16</c:v>
                </c:pt>
                <c:pt idx="114">
                  <c:v>Jun-16</c:v>
                </c:pt>
                <c:pt idx="115">
                  <c:v>Jul-16</c:v>
                </c:pt>
                <c:pt idx="116">
                  <c:v>Aug-16</c:v>
                </c:pt>
                <c:pt idx="117">
                  <c:v>Sep-16</c:v>
                </c:pt>
                <c:pt idx="118">
                  <c:v>Oct-16</c:v>
                </c:pt>
                <c:pt idx="119">
                  <c:v>Nov-16</c:v>
                </c:pt>
                <c:pt idx="120">
                  <c:v>Dec-16</c:v>
                </c:pt>
                <c:pt idx="121">
                  <c:v>Jan-17</c:v>
                </c:pt>
                <c:pt idx="122">
                  <c:v>Feb-17</c:v>
                </c:pt>
                <c:pt idx="123">
                  <c:v>Mar-17</c:v>
                </c:pt>
                <c:pt idx="124">
                  <c:v>Apr-17</c:v>
                </c:pt>
                <c:pt idx="125">
                  <c:v>May-17</c:v>
                </c:pt>
                <c:pt idx="126">
                  <c:v>Jun-17</c:v>
                </c:pt>
                <c:pt idx="127">
                  <c:v>Jul-17</c:v>
                </c:pt>
                <c:pt idx="128">
                  <c:v>Aug-17</c:v>
                </c:pt>
                <c:pt idx="129">
                  <c:v>Sep-17</c:v>
                </c:pt>
                <c:pt idx="130">
                  <c:v>Oct-17</c:v>
                </c:pt>
              </c:strCache>
            </c:strRef>
          </c:cat>
          <c:val>
            <c:numRef>
              <c:f>Sheet1!$C$3:$EC$3</c:f>
              <c:numCache>
                <c:formatCode>#,##0</c:formatCode>
                <c:ptCount val="131"/>
                <c:pt idx="0">
                  <c:v>263503</c:v>
                </c:pt>
                <c:pt idx="1">
                  <c:v>273573</c:v>
                </c:pt>
                <c:pt idx="2">
                  <c:v>268434</c:v>
                </c:pt>
                <c:pt idx="3">
                  <c:v>271615</c:v>
                </c:pt>
                <c:pt idx="4">
                  <c:v>274663</c:v>
                </c:pt>
                <c:pt idx="5">
                  <c:v>282034</c:v>
                </c:pt>
                <c:pt idx="6">
                  <c:v>280492</c:v>
                </c:pt>
                <c:pt idx="7">
                  <c:v>281330</c:v>
                </c:pt>
                <c:pt idx="8">
                  <c:v>285589</c:v>
                </c:pt>
                <c:pt idx="9">
                  <c:v>290053</c:v>
                </c:pt>
                <c:pt idx="10">
                  <c:v>288717</c:v>
                </c:pt>
                <c:pt idx="11">
                  <c:v>291628</c:v>
                </c:pt>
                <c:pt idx="12">
                  <c:v>289482</c:v>
                </c:pt>
                <c:pt idx="13">
                  <c:v>286970</c:v>
                </c:pt>
                <c:pt idx="14">
                  <c:v>292327</c:v>
                </c:pt>
                <c:pt idx="15">
                  <c:v>299540</c:v>
                </c:pt>
                <c:pt idx="16">
                  <c:v>297038</c:v>
                </c:pt>
                <c:pt idx="17">
                  <c:v>297896</c:v>
                </c:pt>
                <c:pt idx="18">
                  <c:v>300053</c:v>
                </c:pt>
                <c:pt idx="19">
                  <c:v>302727</c:v>
                </c:pt>
                <c:pt idx="20">
                  <c:v>305899</c:v>
                </c:pt>
                <c:pt idx="21">
                  <c:v>300748</c:v>
                </c:pt>
                <c:pt idx="22">
                  <c:v>306812</c:v>
                </c:pt>
                <c:pt idx="23">
                  <c:v>309153</c:v>
                </c:pt>
                <c:pt idx="24">
                  <c:v>304622</c:v>
                </c:pt>
                <c:pt idx="25">
                  <c:v>301899</c:v>
                </c:pt>
                <c:pt idx="26">
                  <c:v>313191</c:v>
                </c:pt>
                <c:pt idx="27">
                  <c:v>317598</c:v>
                </c:pt>
                <c:pt idx="28">
                  <c:v>311619</c:v>
                </c:pt>
                <c:pt idx="29">
                  <c:v>309864</c:v>
                </c:pt>
                <c:pt idx="30">
                  <c:v>313078</c:v>
                </c:pt>
                <c:pt idx="31">
                  <c:v>314092</c:v>
                </c:pt>
                <c:pt idx="32">
                  <c:v>306447</c:v>
                </c:pt>
                <c:pt idx="33">
                  <c:v>302497</c:v>
                </c:pt>
                <c:pt idx="34">
                  <c:v>299576</c:v>
                </c:pt>
                <c:pt idx="35">
                  <c:v>294604</c:v>
                </c:pt>
                <c:pt idx="36">
                  <c:v>291538</c:v>
                </c:pt>
                <c:pt idx="37">
                  <c:v>287272</c:v>
                </c:pt>
                <c:pt idx="38">
                  <c:v>281923</c:v>
                </c:pt>
                <c:pt idx="39">
                  <c:v>288734</c:v>
                </c:pt>
                <c:pt idx="40">
                  <c:v>296433</c:v>
                </c:pt>
                <c:pt idx="41">
                  <c:v>299047</c:v>
                </c:pt>
                <c:pt idx="42">
                  <c:v>300922</c:v>
                </c:pt>
                <c:pt idx="43">
                  <c:v>293532</c:v>
                </c:pt>
                <c:pt idx="44">
                  <c:v>297541</c:v>
                </c:pt>
                <c:pt idx="45">
                  <c:v>304024</c:v>
                </c:pt>
                <c:pt idx="46">
                  <c:v>294920</c:v>
                </c:pt>
                <c:pt idx="47">
                  <c:v>287429</c:v>
                </c:pt>
                <c:pt idx="48">
                  <c:v>281837</c:v>
                </c:pt>
                <c:pt idx="49">
                  <c:v>281067</c:v>
                </c:pt>
                <c:pt idx="50">
                  <c:v>277385</c:v>
                </c:pt>
                <c:pt idx="51">
                  <c:v>280302</c:v>
                </c:pt>
                <c:pt idx="52">
                  <c:v>276585</c:v>
                </c:pt>
                <c:pt idx="53">
                  <c:v>274319</c:v>
                </c:pt>
                <c:pt idx="54">
                  <c:v>279189</c:v>
                </c:pt>
                <c:pt idx="55">
                  <c:v>273435</c:v>
                </c:pt>
                <c:pt idx="56">
                  <c:v>279409</c:v>
                </c:pt>
                <c:pt idx="57">
                  <c:v>279528</c:v>
                </c:pt>
                <c:pt idx="58">
                  <c:v>276326</c:v>
                </c:pt>
                <c:pt idx="59">
                  <c:v>278822</c:v>
                </c:pt>
                <c:pt idx="60">
                  <c:v>281197</c:v>
                </c:pt>
                <c:pt idx="61">
                  <c:v>274726</c:v>
                </c:pt>
                <c:pt idx="62">
                  <c:v>276925</c:v>
                </c:pt>
                <c:pt idx="63">
                  <c:v>273975</c:v>
                </c:pt>
                <c:pt idx="64">
                  <c:v>271684</c:v>
                </c:pt>
                <c:pt idx="65">
                  <c:v>277773</c:v>
                </c:pt>
                <c:pt idx="66">
                  <c:v>282569</c:v>
                </c:pt>
                <c:pt idx="67">
                  <c:v>275132</c:v>
                </c:pt>
                <c:pt idx="68">
                  <c:v>273469</c:v>
                </c:pt>
                <c:pt idx="69">
                  <c:v>267546</c:v>
                </c:pt>
                <c:pt idx="70">
                  <c:v>269125</c:v>
                </c:pt>
                <c:pt idx="71">
                  <c:v>266815</c:v>
                </c:pt>
                <c:pt idx="72">
                  <c:v>260584</c:v>
                </c:pt>
                <c:pt idx="73">
                  <c:v>261147</c:v>
                </c:pt>
                <c:pt idx="74">
                  <c:v>268576</c:v>
                </c:pt>
                <c:pt idx="75">
                  <c:v>257963</c:v>
                </c:pt>
                <c:pt idx="76" formatCode="#,###">
                  <c:v>265091</c:v>
                </c:pt>
                <c:pt idx="77" formatCode="#,###">
                  <c:v>263400</c:v>
                </c:pt>
                <c:pt idx="78" formatCode="#,###">
                  <c:v>268202</c:v>
                </c:pt>
                <c:pt idx="79" formatCode="#,###">
                  <c:v>267543</c:v>
                </c:pt>
                <c:pt idx="80" formatCode="#,###">
                  <c:v>265308</c:v>
                </c:pt>
                <c:pt idx="81" formatCode="#,###">
                  <c:v>265508</c:v>
                </c:pt>
                <c:pt idx="82" formatCode="#,###">
                  <c:v>266760</c:v>
                </c:pt>
                <c:pt idx="83" formatCode="#,###">
                  <c:v>261746</c:v>
                </c:pt>
                <c:pt idx="84" formatCode="#,###">
                  <c:v>261740</c:v>
                </c:pt>
                <c:pt idx="85">
                  <c:v>260316</c:v>
                </c:pt>
                <c:pt idx="86">
                  <c:v>258448</c:v>
                </c:pt>
                <c:pt idx="87">
                  <c:v>262218</c:v>
                </c:pt>
                <c:pt idx="88">
                  <c:v>268662</c:v>
                </c:pt>
                <c:pt idx="89">
                  <c:v>272823</c:v>
                </c:pt>
                <c:pt idx="90">
                  <c:v>272052</c:v>
                </c:pt>
                <c:pt idx="91">
                  <c:v>276822</c:v>
                </c:pt>
                <c:pt idx="92">
                  <c:v>273521</c:v>
                </c:pt>
                <c:pt idx="93">
                  <c:v>270577</c:v>
                </c:pt>
                <c:pt idx="94">
                  <c:v>282225</c:v>
                </c:pt>
                <c:pt idx="95">
                  <c:v>270793</c:v>
                </c:pt>
                <c:pt idx="96">
                  <c:v>275251</c:v>
                </c:pt>
                <c:pt idx="97" formatCode="#,###">
                  <c:v>269037</c:v>
                </c:pt>
                <c:pt idx="98" formatCode="#,###">
                  <c:v>270811</c:v>
                </c:pt>
                <c:pt idx="99" formatCode="#,###">
                  <c:v>274634</c:v>
                </c:pt>
                <c:pt idx="100" formatCode="#,###">
                  <c:v>283567</c:v>
                </c:pt>
                <c:pt idx="101" formatCode="#,###">
                  <c:v>287476</c:v>
                </c:pt>
                <c:pt idx="102" formatCode="#,###">
                  <c:v>295713</c:v>
                </c:pt>
                <c:pt idx="103" formatCode="#,###">
                  <c:v>292781</c:v>
                </c:pt>
                <c:pt idx="104" formatCode="#,###">
                  <c:v>293679</c:v>
                </c:pt>
                <c:pt idx="105" formatCode="#,###">
                  <c:v>288264</c:v>
                </c:pt>
                <c:pt idx="106" formatCode="#,###">
                  <c:v>280364</c:v>
                </c:pt>
                <c:pt idx="107">
                  <c:v>274441</c:v>
                </c:pt>
                <c:pt idx="108">
                  <c:v>280177</c:v>
                </c:pt>
                <c:pt idx="109">
                  <c:v>289303</c:v>
                </c:pt>
                <c:pt idx="110">
                  <c:v>291769</c:v>
                </c:pt>
                <c:pt idx="111">
                  <c:v>289177</c:v>
                </c:pt>
                <c:pt idx="112">
                  <c:v>283959</c:v>
                </c:pt>
                <c:pt idx="113">
                  <c:v>282053</c:v>
                </c:pt>
                <c:pt idx="114" formatCode="#,###">
                  <c:v>286372</c:v>
                </c:pt>
                <c:pt idx="115" formatCode="#,###">
                  <c:v>275566</c:v>
                </c:pt>
                <c:pt idx="116" formatCode="#,###">
                  <c:v>270790</c:v>
                </c:pt>
                <c:pt idx="117" formatCode="#,###">
                  <c:v>275105</c:v>
                </c:pt>
                <c:pt idx="118" formatCode="#,###">
                  <c:v>279556</c:v>
                </c:pt>
                <c:pt idx="119" formatCode="#,###">
                  <c:v>280974</c:v>
                </c:pt>
                <c:pt idx="120" formatCode="#,###">
                  <c:v>271241</c:v>
                </c:pt>
                <c:pt idx="121" formatCode="#,###">
                  <c:v>271109</c:v>
                </c:pt>
                <c:pt idx="122" formatCode="#,###">
                  <c:v>279671</c:v>
                </c:pt>
                <c:pt idx="123" formatCode="#,###">
                  <c:v>282021</c:v>
                </c:pt>
                <c:pt idx="124" formatCode="#,###">
                  <c:v>269412</c:v>
                </c:pt>
                <c:pt idx="125" formatCode="#,###">
                  <c:v>275946</c:v>
                </c:pt>
                <c:pt idx="126" formatCode="#,###">
                  <c:v>264840</c:v>
                </c:pt>
                <c:pt idx="127" formatCode="#,###">
                  <c:v>262034</c:v>
                </c:pt>
                <c:pt idx="128" formatCode="#,###">
                  <c:v>268738</c:v>
                </c:pt>
                <c:pt idx="129" formatCode="#,###">
                  <c:v>274305</c:v>
                </c:pt>
                <c:pt idx="130" formatCode="#,###">
                  <c:v>285382</c:v>
                </c:pt>
              </c:numCache>
            </c:numRef>
          </c:val>
        </c:ser>
        <c:dLbls>
          <c:showLegendKey val="0"/>
          <c:showVal val="0"/>
          <c:showCatName val="0"/>
          <c:showSerName val="0"/>
          <c:showPercent val="0"/>
          <c:showBubbleSize val="0"/>
        </c:dLbls>
        <c:gapWidth val="150"/>
        <c:shape val="box"/>
        <c:axId val="-33902336"/>
        <c:axId val="-33906688"/>
        <c:axId val="0"/>
      </c:bar3DChart>
      <c:dateAx>
        <c:axId val="-33902336"/>
        <c:scaling>
          <c:orientation val="minMax"/>
        </c:scaling>
        <c:delete val="0"/>
        <c:axPos val="b"/>
        <c:numFmt formatCode="m/d/yy" sourceLinked="0"/>
        <c:majorTickMark val="out"/>
        <c:minorTickMark val="none"/>
        <c:tickLblPos val="nextTo"/>
        <c:crossAx val="-33906688"/>
        <c:crosses val="autoZero"/>
        <c:auto val="0"/>
        <c:lblOffset val="100"/>
        <c:baseTimeUnit val="days"/>
        <c:majorUnit val="5"/>
      </c:dateAx>
      <c:valAx>
        <c:axId val="-33906688"/>
        <c:scaling>
          <c:orientation val="minMax"/>
        </c:scaling>
        <c:delete val="0"/>
        <c:axPos val="l"/>
        <c:title>
          <c:tx>
            <c:rich>
              <a:bodyPr/>
              <a:lstStyle/>
              <a:p>
                <a:pPr>
                  <a:defRPr/>
                </a:pPr>
                <a:r>
                  <a:rPr lang="en-US"/>
                  <a:t> SAAR ($billions)</a:t>
                </a:r>
              </a:p>
            </c:rich>
          </c:tx>
          <c:layout>
            <c:manualLayout>
              <c:xMode val="edge"/>
              <c:yMode val="edge"/>
              <c:x val="8.18129538973081E-3"/>
              <c:y val="0.350003397750904"/>
            </c:manualLayout>
          </c:layout>
          <c:overlay val="0"/>
          <c:spPr>
            <a:noFill/>
            <a:ln w="25497">
              <a:noFill/>
            </a:ln>
          </c:spPr>
        </c:title>
        <c:numFmt formatCode="#,##0" sourceLinked="0"/>
        <c:majorTickMark val="out"/>
        <c:minorTickMark val="none"/>
        <c:tickLblPos val="nextTo"/>
        <c:crossAx val="-33902336"/>
        <c:crosses val="autoZero"/>
        <c:crossBetween val="between"/>
        <c:dispUnits>
          <c:builtInUnit val="thousands"/>
        </c:dispUnits>
      </c:valAx>
      <c:spPr>
        <a:noFill/>
        <a:ln w="25497">
          <a:noFill/>
        </a:ln>
      </c:spPr>
    </c:plotArea>
    <c:legend>
      <c:legendPos val="r"/>
      <c:layout>
        <c:manualLayout>
          <c:xMode val="edge"/>
          <c:yMode val="edge"/>
          <c:x val="9.45377805948978E-2"/>
          <c:y val="5.0950009194490199E-2"/>
          <c:w val="7.8319095803827607E-2"/>
          <c:h val="0.102284639874634"/>
        </c:manualLayout>
      </c:layout>
      <c:overlay val="1"/>
    </c:legend>
    <c:plotVisOnly val="1"/>
    <c:dispBlanksAs val="gap"/>
    <c:showDLblsOverMax val="0"/>
  </c:chart>
  <c:txPr>
    <a:bodyPr/>
    <a:lstStyle/>
    <a:p>
      <a:pPr>
        <a:defRPr sz="1205">
          <a:solidFill>
            <a:srgbClr val="474542"/>
          </a:solidFill>
          <a:latin typeface="Arial" charset="0"/>
          <a:ea typeface="Arial" charset="0"/>
          <a:cs typeface="Arial"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3708059645100901"/>
          <c:y val="3.55191256830601E-2"/>
          <c:w val="0.72564376833275102"/>
          <c:h val="0.81825136612021798"/>
        </c:manualLayout>
      </c:layout>
      <c:barChart>
        <c:barDir val="bar"/>
        <c:grouping val="clustered"/>
        <c:varyColors val="0"/>
        <c:ser>
          <c:idx val="0"/>
          <c:order val="0"/>
          <c:tx>
            <c:strRef>
              <c:f>Sheet1!$B$2</c:f>
              <c:strCache>
                <c:ptCount val="1"/>
                <c:pt idx="0">
                  <c:v>Series 1</c:v>
                </c:pt>
              </c:strCache>
            </c:strRef>
          </c:tx>
          <c:spPr>
            <a:solidFill>
              <a:schemeClr val="accent4"/>
            </a:solidFill>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Sewage and waste disposal</c:v>
                </c:pt>
                <c:pt idx="1">
                  <c:v>Water supply</c:v>
                </c:pt>
                <c:pt idx="2">
                  <c:v>Public safety</c:v>
                </c:pt>
                <c:pt idx="3">
                  <c:v>Religious</c:v>
                </c:pt>
                <c:pt idx="4">
                  <c:v>Manufacturing</c:v>
                </c:pt>
                <c:pt idx="5">
                  <c:v>Conservation and development</c:v>
                </c:pt>
                <c:pt idx="6">
                  <c:v>Highway and street</c:v>
                </c:pt>
                <c:pt idx="7">
                  <c:v>Power</c:v>
                </c:pt>
                <c:pt idx="8">
                  <c:v>Health care</c:v>
                </c:pt>
                <c:pt idx="9">
                  <c:v>Transportation</c:v>
                </c:pt>
                <c:pt idx="10">
                  <c:v>Commercial</c:v>
                </c:pt>
                <c:pt idx="11">
                  <c:v>Educational</c:v>
                </c:pt>
                <c:pt idx="12">
                  <c:v>Amusement and recreation</c:v>
                </c:pt>
                <c:pt idx="13">
                  <c:v>Communication</c:v>
                </c:pt>
                <c:pt idx="14">
                  <c:v>Office</c:v>
                </c:pt>
                <c:pt idx="15">
                  <c:v>Lodging</c:v>
                </c:pt>
              </c:strCache>
            </c:strRef>
          </c:cat>
          <c:val>
            <c:numRef>
              <c:f>Sheet1!$B$3:$B$18</c:f>
              <c:numCache>
                <c:formatCode>0.0%</c:formatCode>
                <c:ptCount val="16"/>
                <c:pt idx="0">
                  <c:v>-0.199687281405588</c:v>
                </c:pt>
                <c:pt idx="1">
                  <c:v>-0.14607065609228601</c:v>
                </c:pt>
                <c:pt idx="2">
                  <c:v>-0.13517833949445501</c:v>
                </c:pt>
                <c:pt idx="3">
                  <c:v>-0.10486891385767801</c:v>
                </c:pt>
                <c:pt idx="4">
                  <c:v>-0.103218130640434</c:v>
                </c:pt>
                <c:pt idx="5">
                  <c:v>-3.9321240491515502E-2</c:v>
                </c:pt>
                <c:pt idx="6">
                  <c:v>-2.06025398540934E-2</c:v>
                </c:pt>
                <c:pt idx="7">
                  <c:v>1.8215555899180599E-2</c:v>
                </c:pt>
                <c:pt idx="8">
                  <c:v>6.0255891574795301E-2</c:v>
                </c:pt>
                <c:pt idx="9">
                  <c:v>6.9945580097864293E-2</c:v>
                </c:pt>
                <c:pt idx="10">
                  <c:v>0.22833107349574999</c:v>
                </c:pt>
                <c:pt idx="11">
                  <c:v>0.24434534869317501</c:v>
                </c:pt>
                <c:pt idx="12">
                  <c:v>0.31908509313253702</c:v>
                </c:pt>
                <c:pt idx="13">
                  <c:v>0.37064871039499803</c:v>
                </c:pt>
                <c:pt idx="14">
                  <c:v>0.41424915549186198</c:v>
                </c:pt>
                <c:pt idx="15">
                  <c:v>0.61710335958849005</c:v>
                </c:pt>
              </c:numCache>
            </c:numRef>
          </c:val>
        </c:ser>
        <c:dLbls>
          <c:showLegendKey val="0"/>
          <c:showVal val="0"/>
          <c:showCatName val="0"/>
          <c:showSerName val="0"/>
          <c:showPercent val="0"/>
          <c:showBubbleSize val="0"/>
        </c:dLbls>
        <c:gapWidth val="100"/>
        <c:axId val="-33899072"/>
        <c:axId val="-33897984"/>
      </c:barChart>
      <c:catAx>
        <c:axId val="-33899072"/>
        <c:scaling>
          <c:orientation val="minMax"/>
        </c:scaling>
        <c:delete val="0"/>
        <c:axPos val="l"/>
        <c:numFmt formatCode="General" sourceLinked="0"/>
        <c:majorTickMark val="out"/>
        <c:minorTickMark val="none"/>
        <c:tickLblPos val="low"/>
        <c:crossAx val="-33897984"/>
        <c:crosses val="autoZero"/>
        <c:auto val="1"/>
        <c:lblAlgn val="ctr"/>
        <c:lblOffset val="100"/>
        <c:tickLblSkip val="1"/>
        <c:noMultiLvlLbl val="0"/>
      </c:catAx>
      <c:valAx>
        <c:axId val="-33897984"/>
        <c:scaling>
          <c:orientation val="minMax"/>
          <c:max val="0.7"/>
          <c:min val="-0.3"/>
        </c:scaling>
        <c:delete val="0"/>
        <c:axPos val="b"/>
        <c:title>
          <c:tx>
            <c:rich>
              <a:bodyPr/>
              <a:lstStyle/>
              <a:p>
                <a:pPr algn="ctr" rtl="0">
                  <a:defRPr/>
                </a:pPr>
                <a:r>
                  <a:rPr lang="en-US"/>
                  <a:t>3-year % Change</a:t>
                </a:r>
              </a:p>
            </c:rich>
          </c:tx>
          <c:layout>
            <c:manualLayout>
              <c:xMode val="edge"/>
              <c:yMode val="edge"/>
              <c:x val="0.40593655275413798"/>
              <c:y val="0.93053768431385098"/>
            </c:manualLayout>
          </c:layout>
          <c:overlay val="0"/>
        </c:title>
        <c:numFmt formatCode="0%" sourceLinked="0"/>
        <c:majorTickMark val="out"/>
        <c:minorTickMark val="none"/>
        <c:tickLblPos val="nextTo"/>
        <c:crossAx val="-33899072"/>
        <c:crosses val="autoZero"/>
        <c:crossBetween val="between"/>
        <c:majorUnit val="0.1"/>
      </c:valAx>
    </c:plotArea>
    <c:plotVisOnly val="1"/>
    <c:dispBlanksAs val="gap"/>
    <c:showDLblsOverMax val="0"/>
  </c:chart>
  <c:txPr>
    <a:bodyPr/>
    <a:lstStyle/>
    <a:p>
      <a:pPr>
        <a:defRPr sz="1200">
          <a:solidFill>
            <a:srgbClr val="6C6C6C"/>
          </a:solidFill>
          <a:latin typeface="Arial"/>
          <a:cs typeface="Arial"/>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7949883789778796E-2"/>
          <c:y val="4.5650465672970097E-2"/>
          <c:w val="0.90330348542290795"/>
          <c:h val="0.83871139468929401"/>
        </c:manualLayout>
      </c:layout>
      <c:barChart>
        <c:barDir val="col"/>
        <c:grouping val="clustered"/>
        <c:varyColors val="0"/>
        <c:ser>
          <c:idx val="0"/>
          <c:order val="0"/>
          <c:tx>
            <c:strRef>
              <c:f>Sheet1!$B$1</c:f>
              <c:strCache>
                <c:ptCount val="1"/>
                <c:pt idx="0">
                  <c:v>Offshore investment sale volumes (billions of $US)</c:v>
                </c:pt>
              </c:strCache>
            </c:strRef>
          </c:tx>
          <c:spPr>
            <a:solidFill>
              <a:schemeClr val="accent4"/>
            </a:solidFill>
            <a:effectLst/>
          </c:spPr>
          <c:invertIfNegative val="0"/>
          <c:cat>
            <c:numRef>
              <c:f>Sheet1!$A$2:$A$14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Sheet1!$B$2:$B$14</c:f>
              <c:numCache>
                <c:formatCode>"$"#,##0.0</c:formatCode>
                <c:ptCount val="13"/>
                <c:pt idx="0">
                  <c:v>18.068000000000001</c:v>
                </c:pt>
                <c:pt idx="1">
                  <c:v>19.86</c:v>
                </c:pt>
                <c:pt idx="2">
                  <c:v>33.580000000000013</c:v>
                </c:pt>
                <c:pt idx="3">
                  <c:v>43.781999999999996</c:v>
                </c:pt>
                <c:pt idx="4">
                  <c:v>11.622</c:v>
                </c:pt>
                <c:pt idx="5">
                  <c:v>3.891999999999999</c:v>
                </c:pt>
                <c:pt idx="6">
                  <c:v>13.946</c:v>
                </c:pt>
                <c:pt idx="7">
                  <c:v>18.16</c:v>
                </c:pt>
                <c:pt idx="8">
                  <c:v>27.443999999999999</c:v>
                </c:pt>
                <c:pt idx="9">
                  <c:v>28.29</c:v>
                </c:pt>
                <c:pt idx="10">
                  <c:v>30.036000000000001</c:v>
                </c:pt>
                <c:pt idx="11">
                  <c:v>55.6</c:v>
                </c:pt>
                <c:pt idx="12">
                  <c:v>52.174000000000007</c:v>
                </c:pt>
              </c:numCache>
            </c:numRef>
          </c:val>
        </c:ser>
        <c:dLbls>
          <c:showLegendKey val="0"/>
          <c:showVal val="0"/>
          <c:showCatName val="0"/>
          <c:showSerName val="0"/>
          <c:showPercent val="0"/>
          <c:showBubbleSize val="0"/>
        </c:dLbls>
        <c:gapWidth val="40"/>
        <c:axId val="-33910496"/>
        <c:axId val="-33898528"/>
      </c:barChart>
      <c:catAx>
        <c:axId val="-33910496"/>
        <c:scaling>
          <c:orientation val="minMax"/>
        </c:scaling>
        <c:delete val="0"/>
        <c:axPos val="b"/>
        <c:numFmt formatCode="General" sourceLinked="1"/>
        <c:majorTickMark val="out"/>
        <c:minorTickMark val="none"/>
        <c:tickLblPos val="nextTo"/>
        <c:crossAx val="-33898528"/>
        <c:crosses val="autoZero"/>
        <c:auto val="1"/>
        <c:lblAlgn val="ctr"/>
        <c:lblOffset val="100"/>
        <c:noMultiLvlLbl val="0"/>
      </c:catAx>
      <c:valAx>
        <c:axId val="-33898528"/>
        <c:scaling>
          <c:orientation val="minMax"/>
        </c:scaling>
        <c:delete val="0"/>
        <c:axPos val="l"/>
        <c:majorGridlines/>
        <c:title>
          <c:tx>
            <c:rich>
              <a:bodyPr rot="-5400000" vert="horz"/>
              <a:lstStyle/>
              <a:p>
                <a:pPr>
                  <a:defRPr/>
                </a:pPr>
                <a:r>
                  <a:rPr lang="en-US"/>
                  <a:t>Billions of $US</a:t>
                </a:r>
              </a:p>
            </c:rich>
          </c:tx>
          <c:layout>
            <c:manualLayout>
              <c:xMode val="edge"/>
              <c:yMode val="edge"/>
              <c:x val="0"/>
              <c:y val="0.24497392149466701"/>
            </c:manualLayout>
          </c:layout>
          <c:overlay val="0"/>
        </c:title>
        <c:numFmt formatCode="&quot;$&quot;#,##0" sourceLinked="0"/>
        <c:majorTickMark val="out"/>
        <c:minorTickMark val="none"/>
        <c:tickLblPos val="nextTo"/>
        <c:crossAx val="-33910496"/>
        <c:crosses val="autoZero"/>
        <c:crossBetween val="between"/>
      </c:valAx>
    </c:plotArea>
    <c:plotVisOnly val="1"/>
    <c:dispBlanksAs val="gap"/>
    <c:showDLblsOverMax val="0"/>
  </c:chart>
  <c:txPr>
    <a:bodyPr/>
    <a:lstStyle/>
    <a:p>
      <a:pPr>
        <a:defRPr sz="1300">
          <a:solidFill>
            <a:srgbClr val="474542"/>
          </a:solidFil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en-US" sz="1400"/>
              <a:t>Foreign Participation as a % of Total Office Volume</a:t>
            </a:r>
          </a:p>
        </c:rich>
      </c:tx>
      <c:layout>
        <c:manualLayout>
          <c:xMode val="edge"/>
          <c:yMode val="edge"/>
          <c:x val="0.15508712838444499"/>
          <c:y val="2.7486024330542199E-2"/>
        </c:manualLayout>
      </c:layout>
      <c:overlay val="0"/>
      <c:spPr>
        <a:noFill/>
        <a:ln>
          <a:noFill/>
        </a:ln>
        <a:effectLst/>
      </c:spPr>
    </c:title>
    <c:autoTitleDeleted val="0"/>
    <c:plotArea>
      <c:layout>
        <c:manualLayout>
          <c:layoutTarget val="inner"/>
          <c:xMode val="edge"/>
          <c:yMode val="edge"/>
          <c:x val="0.137649384999074"/>
          <c:y val="7.6479754487039406E-2"/>
          <c:w val="0.82328829060097997"/>
          <c:h val="0.71257886000090898"/>
        </c:manualLayout>
      </c:layout>
      <c:barChart>
        <c:barDir val="col"/>
        <c:grouping val="clustered"/>
        <c:varyColors val="0"/>
        <c:ser>
          <c:idx val="0"/>
          <c:order val="0"/>
          <c:tx>
            <c:strRef>
              <c:f>Sheet1!$B$1</c:f>
              <c:strCache>
                <c:ptCount val="1"/>
                <c:pt idx="0">
                  <c:v>% of Total Office Volume</c:v>
                </c:pt>
              </c:strCache>
            </c:strRef>
          </c:tx>
          <c:spPr>
            <a:solidFill>
              <a:srgbClr val="C00000"/>
            </a:solidFill>
            <a:ln>
              <a:noFill/>
            </a:ln>
            <a:effectLst/>
          </c:spPr>
          <c:invertIfNegative val="0"/>
          <c:dLbls>
            <c:dLbl>
              <c:idx val="13"/>
              <c:layout>
                <c:manualLayout>
                  <c:x val="1.2019176738444701E-2"/>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2016YTD</c:v>
                </c:pt>
              </c:strCache>
            </c:strRef>
          </c:cat>
          <c:val>
            <c:numRef>
              <c:f>Sheet1!$B$2:$B$15</c:f>
              <c:numCache>
                <c:formatCode>0.0%</c:formatCode>
                <c:ptCount val="14"/>
                <c:pt idx="0">
                  <c:v>0.105</c:v>
                </c:pt>
                <c:pt idx="1">
                  <c:v>0.11700000000000001</c:v>
                </c:pt>
                <c:pt idx="2">
                  <c:v>7.3999999999999996E-2</c:v>
                </c:pt>
                <c:pt idx="3">
                  <c:v>8.5000000000000006E-2</c:v>
                </c:pt>
                <c:pt idx="4">
                  <c:v>5.1999999999999998E-2</c:v>
                </c:pt>
                <c:pt idx="5">
                  <c:v>0.11</c:v>
                </c:pt>
                <c:pt idx="6">
                  <c:v>8.4000000000000005E-2</c:v>
                </c:pt>
                <c:pt idx="7">
                  <c:v>0.111</c:v>
                </c:pt>
                <c:pt idx="8">
                  <c:v>0.13500000000000001</c:v>
                </c:pt>
                <c:pt idx="9">
                  <c:v>0.106</c:v>
                </c:pt>
                <c:pt idx="10">
                  <c:v>0.13600000000000001</c:v>
                </c:pt>
                <c:pt idx="11">
                  <c:v>0.11</c:v>
                </c:pt>
                <c:pt idx="12">
                  <c:v>0.156</c:v>
                </c:pt>
                <c:pt idx="13">
                  <c:v>0.14899999999999999</c:v>
                </c:pt>
              </c:numCache>
            </c:numRef>
          </c:val>
        </c:ser>
        <c:dLbls>
          <c:showLegendKey val="0"/>
          <c:showVal val="0"/>
          <c:showCatName val="0"/>
          <c:showSerName val="0"/>
          <c:showPercent val="0"/>
          <c:showBubbleSize val="0"/>
        </c:dLbls>
        <c:gapWidth val="85"/>
        <c:overlap val="-27"/>
        <c:axId val="-33903968"/>
        <c:axId val="-33897440"/>
      </c:barChart>
      <c:catAx>
        <c:axId val="-3390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3897440"/>
        <c:crosses val="autoZero"/>
        <c:auto val="1"/>
        <c:lblAlgn val="ctr"/>
        <c:lblOffset val="100"/>
        <c:noMultiLvlLbl val="0"/>
      </c:catAx>
      <c:valAx>
        <c:axId val="-33897440"/>
        <c:scaling>
          <c:orientation val="minMax"/>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3390396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rgbClr val="76726B"/>
          </a:solidFill>
          <a:latin typeface="Arial" charset="0"/>
          <a:ea typeface="Arial" charset="0"/>
          <a:cs typeface="Arial"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300"/>
            </a:pPr>
            <a:r>
              <a:rPr lang="en-US" sz="1300"/>
              <a:t>Foreign Office Investment by Destination Market (as a % of Total, 2016YTD) </a:t>
            </a:r>
          </a:p>
        </c:rich>
      </c:tx>
      <c:layout>
        <c:manualLayout>
          <c:xMode val="edge"/>
          <c:yMode val="edge"/>
          <c:x val="0.154715004372559"/>
          <c:y val="2.01197840054054E-2"/>
        </c:manualLayout>
      </c:layout>
      <c:overlay val="0"/>
      <c:spPr>
        <a:noFill/>
        <a:ln>
          <a:noFill/>
        </a:ln>
        <a:effectLst/>
      </c:spPr>
    </c:title>
    <c:autoTitleDeleted val="0"/>
    <c:plotArea>
      <c:layout>
        <c:manualLayout>
          <c:layoutTarget val="inner"/>
          <c:xMode val="edge"/>
          <c:yMode val="edge"/>
          <c:x val="0.42960009494274098"/>
          <c:y val="0.16439579786957401"/>
          <c:w val="0.50440095345972802"/>
          <c:h val="0.73102568388122802"/>
        </c:manualLayout>
      </c:layout>
      <c:barChart>
        <c:barDir val="bar"/>
        <c:grouping val="clustered"/>
        <c:varyColors val="0"/>
        <c:ser>
          <c:idx val="0"/>
          <c:order val="0"/>
          <c:tx>
            <c:strRef>
              <c:f>Sheet1!$B$1</c:f>
              <c:strCache>
                <c:ptCount val="1"/>
                <c:pt idx="0">
                  <c:v>Foreign Investment by Destination Market (as a % of Total, 2016YTD) </c:v>
                </c:pt>
              </c:strCache>
            </c:strRef>
          </c:tx>
          <c:spPr>
            <a:solidFill>
              <a:srgbClr val="002060"/>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San Diego</c:v>
                </c:pt>
                <c:pt idx="1">
                  <c:v>Philadelphia</c:v>
                </c:pt>
                <c:pt idx="2">
                  <c:v>Austin</c:v>
                </c:pt>
                <c:pt idx="3">
                  <c:v>Atlanta</c:v>
                </c:pt>
                <c:pt idx="4">
                  <c:v>Chicago</c:v>
                </c:pt>
                <c:pt idx="5">
                  <c:v>Northern New Jersey</c:v>
                </c:pt>
                <c:pt idx="6">
                  <c:v>Miami</c:v>
                </c:pt>
                <c:pt idx="7">
                  <c:v>Seattle-Bellevue</c:v>
                </c:pt>
                <c:pt idx="8">
                  <c:v>Los Angeles</c:v>
                </c:pt>
                <c:pt idx="9">
                  <c:v>Dallas-Fort Worth</c:v>
                </c:pt>
                <c:pt idx="10">
                  <c:v>Washington, DC</c:v>
                </c:pt>
                <c:pt idx="11">
                  <c:v>Boston</c:v>
                </c:pt>
                <c:pt idx="12">
                  <c:v>San Francisco</c:v>
                </c:pt>
                <c:pt idx="13">
                  <c:v>New York</c:v>
                </c:pt>
              </c:strCache>
            </c:strRef>
          </c:cat>
          <c:val>
            <c:numRef>
              <c:f>Sheet1!$B$2:$B$15</c:f>
              <c:numCache>
                <c:formatCode>0.0%</c:formatCode>
                <c:ptCount val="14"/>
                <c:pt idx="0">
                  <c:v>1.0999999999999999E-2</c:v>
                </c:pt>
                <c:pt idx="1">
                  <c:v>1.0999999999999999E-2</c:v>
                </c:pt>
                <c:pt idx="2">
                  <c:v>1.4E-2</c:v>
                </c:pt>
                <c:pt idx="3">
                  <c:v>1.6E-2</c:v>
                </c:pt>
                <c:pt idx="4">
                  <c:v>1.9E-2</c:v>
                </c:pt>
                <c:pt idx="5">
                  <c:v>2.1000000000000001E-2</c:v>
                </c:pt>
                <c:pt idx="6">
                  <c:v>2.8000000000000001E-2</c:v>
                </c:pt>
                <c:pt idx="7">
                  <c:v>4.8000000000000001E-2</c:v>
                </c:pt>
                <c:pt idx="8">
                  <c:v>4.8000000000000001E-2</c:v>
                </c:pt>
                <c:pt idx="9">
                  <c:v>5.6000000000000001E-2</c:v>
                </c:pt>
                <c:pt idx="10">
                  <c:v>6.8000000000000005E-2</c:v>
                </c:pt>
                <c:pt idx="11">
                  <c:v>7.0999999999999994E-2</c:v>
                </c:pt>
                <c:pt idx="12">
                  <c:v>8.4000000000000005E-2</c:v>
                </c:pt>
                <c:pt idx="13">
                  <c:v>0.45500000000000002</c:v>
                </c:pt>
              </c:numCache>
            </c:numRef>
          </c:val>
        </c:ser>
        <c:dLbls>
          <c:dLblPos val="outEnd"/>
          <c:showLegendKey val="0"/>
          <c:showVal val="1"/>
          <c:showCatName val="0"/>
          <c:showSerName val="0"/>
          <c:showPercent val="0"/>
          <c:showBubbleSize val="0"/>
        </c:dLbls>
        <c:gapWidth val="85"/>
        <c:axId val="-33903424"/>
        <c:axId val="-33902880"/>
      </c:barChart>
      <c:catAx>
        <c:axId val="-33903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3902880"/>
        <c:crosses val="autoZero"/>
        <c:auto val="1"/>
        <c:lblAlgn val="ctr"/>
        <c:lblOffset val="100"/>
        <c:noMultiLvlLbl val="0"/>
      </c:catAx>
      <c:valAx>
        <c:axId val="-33902880"/>
        <c:scaling>
          <c:orientation val="minMax"/>
        </c:scaling>
        <c:delete val="0"/>
        <c:axPos val="b"/>
        <c:numFmt formatCode="0%" sourceLinked="0"/>
        <c:majorTickMark val="none"/>
        <c:minorTickMark val="none"/>
        <c:tickLblPos val="nextTo"/>
        <c:spPr>
          <a:noFill/>
          <a:ln>
            <a:noFill/>
          </a:ln>
          <a:effectLst/>
        </c:spPr>
        <c:txPr>
          <a:bodyPr rot="-60000000" vert="horz"/>
          <a:lstStyle/>
          <a:p>
            <a:pPr>
              <a:defRPr/>
            </a:pPr>
            <a:endParaRPr lang="en-US"/>
          </a:p>
        </c:txPr>
        <c:crossAx val="-3390342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300">
          <a:solidFill>
            <a:srgbClr val="76726B"/>
          </a:solidFill>
          <a:latin typeface="Arial" charset="0"/>
          <a:ea typeface="Arial" charset="0"/>
          <a:cs typeface="Arial"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8.91608705161855E-2"/>
          <c:y val="3.8251366120218601E-2"/>
          <c:w val="0.89417246281714802"/>
          <c:h val="0.75550406609009901"/>
        </c:manualLayout>
      </c:layout>
      <c:bar3DChart>
        <c:barDir val="col"/>
        <c:grouping val="clustered"/>
        <c:varyColors val="0"/>
        <c:ser>
          <c:idx val="0"/>
          <c:order val="0"/>
          <c:tx>
            <c:strRef>
              <c:f>Sheet1!$B$2</c:f>
              <c:strCache>
                <c:ptCount val="1"/>
                <c:pt idx="0">
                  <c:v>Inputs to construction industries, goods</c:v>
                </c:pt>
              </c:strCache>
            </c:strRef>
          </c:tx>
          <c:spPr>
            <a:solidFill>
              <a:srgbClr val="F58025"/>
            </a:solidFill>
          </c:spPr>
          <c:invertIfNegative val="0"/>
          <c:cat>
            <c:numRef>
              <c:f>Sheet1!$A$3:$A$204</c:f>
              <c:numCache>
                <c:formatCode>mmm\-yy</c:formatCode>
                <c:ptCount val="202"/>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41468</c:v>
                </c:pt>
                <c:pt idx="151">
                  <c:v>41499</c:v>
                </c:pt>
                <c:pt idx="152">
                  <c:v>41530</c:v>
                </c:pt>
                <c:pt idx="153">
                  <c:v>41560</c:v>
                </c:pt>
                <c:pt idx="154">
                  <c:v>41591</c:v>
                </c:pt>
                <c:pt idx="155">
                  <c:v>41621</c:v>
                </c:pt>
                <c:pt idx="156">
                  <c:v>41652</c:v>
                </c:pt>
                <c:pt idx="157">
                  <c:v>41683</c:v>
                </c:pt>
                <c:pt idx="158">
                  <c:v>41711</c:v>
                </c:pt>
                <c:pt idx="159">
                  <c:v>41742</c:v>
                </c:pt>
                <c:pt idx="160">
                  <c:v>41772</c:v>
                </c:pt>
                <c:pt idx="161">
                  <c:v>41803</c:v>
                </c:pt>
                <c:pt idx="162">
                  <c:v>41833</c:v>
                </c:pt>
                <c:pt idx="163">
                  <c:v>41864</c:v>
                </c:pt>
                <c:pt idx="164">
                  <c:v>41895</c:v>
                </c:pt>
                <c:pt idx="165">
                  <c:v>41925</c:v>
                </c:pt>
                <c:pt idx="166">
                  <c:v>41956</c:v>
                </c:pt>
                <c:pt idx="167">
                  <c:v>41986</c:v>
                </c:pt>
                <c:pt idx="168">
                  <c:v>42017</c:v>
                </c:pt>
                <c:pt idx="169">
                  <c:v>42048</c:v>
                </c:pt>
                <c:pt idx="170">
                  <c:v>42076</c:v>
                </c:pt>
                <c:pt idx="171">
                  <c:v>42107</c:v>
                </c:pt>
                <c:pt idx="172">
                  <c:v>42137</c:v>
                </c:pt>
                <c:pt idx="173">
                  <c:v>42168</c:v>
                </c:pt>
                <c:pt idx="174">
                  <c:v>42198</c:v>
                </c:pt>
                <c:pt idx="175">
                  <c:v>42229</c:v>
                </c:pt>
                <c:pt idx="176">
                  <c:v>42260</c:v>
                </c:pt>
                <c:pt idx="177">
                  <c:v>42290</c:v>
                </c:pt>
                <c:pt idx="178">
                  <c:v>42321</c:v>
                </c:pt>
                <c:pt idx="179">
                  <c:v>42351</c:v>
                </c:pt>
                <c:pt idx="180">
                  <c:v>42382</c:v>
                </c:pt>
                <c:pt idx="181">
                  <c:v>42413</c:v>
                </c:pt>
                <c:pt idx="182">
                  <c:v>42442</c:v>
                </c:pt>
                <c:pt idx="183">
                  <c:v>42473</c:v>
                </c:pt>
                <c:pt idx="184">
                  <c:v>42503</c:v>
                </c:pt>
                <c:pt idx="185">
                  <c:v>42534</c:v>
                </c:pt>
                <c:pt idx="186">
                  <c:v>42564</c:v>
                </c:pt>
                <c:pt idx="187">
                  <c:v>42595</c:v>
                </c:pt>
                <c:pt idx="188">
                  <c:v>42626</c:v>
                </c:pt>
                <c:pt idx="189">
                  <c:v>42656</c:v>
                </c:pt>
                <c:pt idx="190">
                  <c:v>42687</c:v>
                </c:pt>
                <c:pt idx="191">
                  <c:v>42717</c:v>
                </c:pt>
                <c:pt idx="192">
                  <c:v>42748</c:v>
                </c:pt>
                <c:pt idx="193">
                  <c:v>42779</c:v>
                </c:pt>
                <c:pt idx="194">
                  <c:v>42807</c:v>
                </c:pt>
                <c:pt idx="195">
                  <c:v>42838</c:v>
                </c:pt>
                <c:pt idx="196">
                  <c:v>42868</c:v>
                </c:pt>
                <c:pt idx="197">
                  <c:v>42899</c:v>
                </c:pt>
                <c:pt idx="198">
                  <c:v>42929</c:v>
                </c:pt>
                <c:pt idx="199">
                  <c:v>42960</c:v>
                </c:pt>
                <c:pt idx="200">
                  <c:v>42991</c:v>
                </c:pt>
                <c:pt idx="201">
                  <c:v>43021</c:v>
                </c:pt>
              </c:numCache>
            </c:numRef>
          </c:cat>
          <c:val>
            <c:numRef>
              <c:f>Sheet1!$B$3:$B$204</c:f>
              <c:numCache>
                <c:formatCode>0.0%</c:formatCode>
                <c:ptCount val="202"/>
                <c:pt idx="0">
                  <c:v>4.0000000000000001E-3</c:v>
                </c:pt>
                <c:pt idx="1">
                  <c:v>2E-3</c:v>
                </c:pt>
                <c:pt idx="2">
                  <c:v>-4.0000000000000001E-3</c:v>
                </c:pt>
                <c:pt idx="3">
                  <c:v>-1E-3</c:v>
                </c:pt>
                <c:pt idx="4">
                  <c:v>1.2E-2</c:v>
                </c:pt>
                <c:pt idx="5">
                  <c:v>8.0000000000000002E-3</c:v>
                </c:pt>
                <c:pt idx="6">
                  <c:v>3.0000000000000001E-3</c:v>
                </c:pt>
                <c:pt idx="7">
                  <c:v>6.0000000000000001E-3</c:v>
                </c:pt>
                <c:pt idx="8">
                  <c:v>4.0000000000000001E-3</c:v>
                </c:pt>
                <c:pt idx="9">
                  <c:v>-4.0000000000000001E-3</c:v>
                </c:pt>
                <c:pt idx="10">
                  <c:v>-6.0000000000000001E-3</c:v>
                </c:pt>
                <c:pt idx="11">
                  <c:v>-8.9999999999999993E-3</c:v>
                </c:pt>
                <c:pt idx="12">
                  <c:v>-8.0000000000000002E-3</c:v>
                </c:pt>
                <c:pt idx="13">
                  <c:v>-1.2E-2</c:v>
                </c:pt>
                <c:pt idx="14">
                  <c:v>-6.0000000000000001E-3</c:v>
                </c:pt>
                <c:pt idx="15">
                  <c:v>-6.0000000000000001E-3</c:v>
                </c:pt>
                <c:pt idx="16">
                  <c:v>-1.6E-2</c:v>
                </c:pt>
                <c:pt idx="17">
                  <c:v>-1.4999999999999999E-2</c:v>
                </c:pt>
                <c:pt idx="18">
                  <c:v>-6.0000000000000001E-3</c:v>
                </c:pt>
                <c:pt idx="19">
                  <c:v>-4.0000000000000001E-3</c:v>
                </c:pt>
                <c:pt idx="20">
                  <c:v>-6.0000000000000001E-3</c:v>
                </c:pt>
                <c:pt idx="21">
                  <c:v>3.0000000000000001E-3</c:v>
                </c:pt>
                <c:pt idx="22">
                  <c:v>4.0000000000000001E-3</c:v>
                </c:pt>
                <c:pt idx="23">
                  <c:v>7.0000000000000001E-3</c:v>
                </c:pt>
                <c:pt idx="24">
                  <c:v>8.9999999999999993E-3</c:v>
                </c:pt>
                <c:pt idx="25">
                  <c:v>1.6E-2</c:v>
                </c:pt>
                <c:pt idx="26">
                  <c:v>1.4999999999999999E-2</c:v>
                </c:pt>
                <c:pt idx="27">
                  <c:v>1.2E-2</c:v>
                </c:pt>
                <c:pt idx="28">
                  <c:v>1.0999999999999999E-2</c:v>
                </c:pt>
                <c:pt idx="29">
                  <c:v>1.2E-2</c:v>
                </c:pt>
                <c:pt idx="30">
                  <c:v>1.4999999999999999E-2</c:v>
                </c:pt>
                <c:pt idx="31">
                  <c:v>1.4999999999999999E-2</c:v>
                </c:pt>
                <c:pt idx="32">
                  <c:v>2.4E-2</c:v>
                </c:pt>
                <c:pt idx="33">
                  <c:v>2.5999999999999999E-2</c:v>
                </c:pt>
                <c:pt idx="34">
                  <c:v>3.1E-2</c:v>
                </c:pt>
                <c:pt idx="35">
                  <c:v>0.03</c:v>
                </c:pt>
                <c:pt idx="36">
                  <c:v>3.5999999999999997E-2</c:v>
                </c:pt>
                <c:pt idx="37">
                  <c:v>4.2999999999999997E-2</c:v>
                </c:pt>
                <c:pt idx="38">
                  <c:v>5.5E-2</c:v>
                </c:pt>
                <c:pt idx="39">
                  <c:v>7.0999999999999994E-2</c:v>
                </c:pt>
                <c:pt idx="40">
                  <c:v>8.5999999999999993E-2</c:v>
                </c:pt>
                <c:pt idx="41">
                  <c:v>8.4000000000000005E-2</c:v>
                </c:pt>
                <c:pt idx="42">
                  <c:v>8.5000000000000006E-2</c:v>
                </c:pt>
                <c:pt idx="43">
                  <c:v>9.5000000000000001E-2</c:v>
                </c:pt>
                <c:pt idx="44">
                  <c:v>9.2999999999999999E-2</c:v>
                </c:pt>
                <c:pt idx="45">
                  <c:v>0.1</c:v>
                </c:pt>
                <c:pt idx="46">
                  <c:v>9.5000000000000001E-2</c:v>
                </c:pt>
                <c:pt idx="47">
                  <c:v>9.0999999999999998E-2</c:v>
                </c:pt>
                <c:pt idx="48">
                  <c:v>9.5000000000000001E-2</c:v>
                </c:pt>
                <c:pt idx="49">
                  <c:v>9.2999999999999999E-2</c:v>
                </c:pt>
                <c:pt idx="50">
                  <c:v>8.8999999999999996E-2</c:v>
                </c:pt>
                <c:pt idx="51">
                  <c:v>7.8E-2</c:v>
                </c:pt>
                <c:pt idx="52">
                  <c:v>6.0999999999999999E-2</c:v>
                </c:pt>
                <c:pt idx="53">
                  <c:v>6.9000000000000006E-2</c:v>
                </c:pt>
                <c:pt idx="54">
                  <c:v>7.2999999999999995E-2</c:v>
                </c:pt>
                <c:pt idx="55">
                  <c:v>6.7000000000000004E-2</c:v>
                </c:pt>
                <c:pt idx="56">
                  <c:v>7.9000000000000001E-2</c:v>
                </c:pt>
                <c:pt idx="57">
                  <c:v>8.5999999999999993E-2</c:v>
                </c:pt>
                <c:pt idx="58">
                  <c:v>7.1999999999999995E-2</c:v>
                </c:pt>
                <c:pt idx="59">
                  <c:v>8.2000000000000003E-2</c:v>
                </c:pt>
                <c:pt idx="60">
                  <c:v>8.4000000000000005E-2</c:v>
                </c:pt>
                <c:pt idx="61">
                  <c:v>7.1999999999999995E-2</c:v>
                </c:pt>
                <c:pt idx="62">
                  <c:v>7.0999999999999994E-2</c:v>
                </c:pt>
                <c:pt idx="63">
                  <c:v>8.1000000000000003E-2</c:v>
                </c:pt>
                <c:pt idx="64">
                  <c:v>9.4E-2</c:v>
                </c:pt>
                <c:pt idx="65">
                  <c:v>9.5000000000000001E-2</c:v>
                </c:pt>
                <c:pt idx="66">
                  <c:v>9.0999999999999998E-2</c:v>
                </c:pt>
                <c:pt idx="67">
                  <c:v>8.8999999999999996E-2</c:v>
                </c:pt>
                <c:pt idx="68">
                  <c:v>5.5E-2</c:v>
                </c:pt>
                <c:pt idx="69">
                  <c:v>3.2000000000000001E-2</c:v>
                </c:pt>
                <c:pt idx="70">
                  <c:v>4.8000000000000001E-2</c:v>
                </c:pt>
                <c:pt idx="71">
                  <c:v>4.5999999999999999E-2</c:v>
                </c:pt>
                <c:pt idx="72">
                  <c:v>0.03</c:v>
                </c:pt>
                <c:pt idx="73">
                  <c:v>3.5999999999999997E-2</c:v>
                </c:pt>
                <c:pt idx="74">
                  <c:v>3.9E-2</c:v>
                </c:pt>
                <c:pt idx="75">
                  <c:v>3.5000000000000003E-2</c:v>
                </c:pt>
                <c:pt idx="76">
                  <c:v>3.3000000000000002E-2</c:v>
                </c:pt>
                <c:pt idx="77">
                  <c:v>2.5000000000000001E-2</c:v>
                </c:pt>
                <c:pt idx="78">
                  <c:v>2.7E-2</c:v>
                </c:pt>
                <c:pt idx="79">
                  <c:v>1.6E-2</c:v>
                </c:pt>
                <c:pt idx="80">
                  <c:v>3.2000000000000001E-2</c:v>
                </c:pt>
                <c:pt idx="81">
                  <c:v>3.9E-2</c:v>
                </c:pt>
                <c:pt idx="82">
                  <c:v>5.5E-2</c:v>
                </c:pt>
                <c:pt idx="83">
                  <c:v>4.8000000000000001E-2</c:v>
                </c:pt>
                <c:pt idx="84">
                  <c:v>5.5E-2</c:v>
                </c:pt>
                <c:pt idx="85">
                  <c:v>5.5E-2</c:v>
                </c:pt>
                <c:pt idx="86">
                  <c:v>6.3E-2</c:v>
                </c:pt>
                <c:pt idx="87">
                  <c:v>6.7000000000000004E-2</c:v>
                </c:pt>
                <c:pt idx="88">
                  <c:v>8.3000000000000004E-2</c:v>
                </c:pt>
                <c:pt idx="89">
                  <c:v>0.10299999999999999</c:v>
                </c:pt>
                <c:pt idx="90">
                  <c:v>0.11899999999999999</c:v>
                </c:pt>
                <c:pt idx="91">
                  <c:v>0.125</c:v>
                </c:pt>
                <c:pt idx="92">
                  <c:v>0.129</c:v>
                </c:pt>
                <c:pt idx="93">
                  <c:v>9.9000000000000005E-2</c:v>
                </c:pt>
                <c:pt idx="94">
                  <c:v>0.05</c:v>
                </c:pt>
                <c:pt idx="95">
                  <c:v>2.8000000000000001E-2</c:v>
                </c:pt>
                <c:pt idx="96">
                  <c:v>2.1999999999999999E-2</c:v>
                </c:pt>
                <c:pt idx="97">
                  <c:v>4.0000000000000001E-3</c:v>
                </c:pt>
                <c:pt idx="98">
                  <c:v>-0.02</c:v>
                </c:pt>
                <c:pt idx="99">
                  <c:v>-3.3000000000000002E-2</c:v>
                </c:pt>
                <c:pt idx="100">
                  <c:v>-0.05</c:v>
                </c:pt>
                <c:pt idx="101">
                  <c:v>-6.0999999999999999E-2</c:v>
                </c:pt>
                <c:pt idx="102">
                  <c:v>-8.5000000000000006E-2</c:v>
                </c:pt>
                <c:pt idx="103">
                  <c:v>-7.3999999999999996E-2</c:v>
                </c:pt>
                <c:pt idx="104">
                  <c:v>-8.1000000000000003E-2</c:v>
                </c:pt>
                <c:pt idx="105">
                  <c:v>-5.8000000000000003E-2</c:v>
                </c:pt>
                <c:pt idx="106">
                  <c:v>-2.1999999999999999E-2</c:v>
                </c:pt>
                <c:pt idx="107">
                  <c:v>4.0000000000000001E-3</c:v>
                </c:pt>
                <c:pt idx="108">
                  <c:v>1.7999999999999999E-2</c:v>
                </c:pt>
                <c:pt idx="109">
                  <c:v>2.8000000000000001E-2</c:v>
                </c:pt>
                <c:pt idx="110">
                  <c:v>4.7E-2</c:v>
                </c:pt>
                <c:pt idx="111">
                  <c:v>5.8000000000000003E-2</c:v>
                </c:pt>
                <c:pt idx="112">
                  <c:v>5.8999999999999997E-2</c:v>
                </c:pt>
                <c:pt idx="113">
                  <c:v>4.2000000000000003E-2</c:v>
                </c:pt>
                <c:pt idx="114">
                  <c:v>4.5999999999999999E-2</c:v>
                </c:pt>
                <c:pt idx="115">
                  <c:v>3.7999999999999999E-2</c:v>
                </c:pt>
                <c:pt idx="116">
                  <c:v>3.9E-2</c:v>
                </c:pt>
                <c:pt idx="117">
                  <c:v>4.9000000000000002E-2</c:v>
                </c:pt>
                <c:pt idx="118">
                  <c:v>4.7E-2</c:v>
                </c:pt>
                <c:pt idx="119">
                  <c:v>5.2999999999999999E-2</c:v>
                </c:pt>
                <c:pt idx="120">
                  <c:v>0.05</c:v>
                </c:pt>
                <c:pt idx="121">
                  <c:v>6.2E-2</c:v>
                </c:pt>
                <c:pt idx="122">
                  <c:v>7.0000000000000007E-2</c:v>
                </c:pt>
                <c:pt idx="123">
                  <c:v>7.1999999999999995E-2</c:v>
                </c:pt>
                <c:pt idx="124">
                  <c:v>7.4999999999999997E-2</c:v>
                </c:pt>
                <c:pt idx="125">
                  <c:v>8.3000000000000004E-2</c:v>
                </c:pt>
                <c:pt idx="126">
                  <c:v>0.09</c:v>
                </c:pt>
                <c:pt idx="127">
                  <c:v>7.9000000000000001E-2</c:v>
                </c:pt>
                <c:pt idx="128">
                  <c:v>8.3000000000000004E-2</c:v>
                </c:pt>
                <c:pt idx="129">
                  <c:v>6.9000000000000006E-2</c:v>
                </c:pt>
                <c:pt idx="130">
                  <c:v>6.3E-2</c:v>
                </c:pt>
                <c:pt idx="131">
                  <c:v>5.1999999999999998E-2</c:v>
                </c:pt>
                <c:pt idx="132">
                  <c:v>4.7E-2</c:v>
                </c:pt>
                <c:pt idx="133">
                  <c:v>4.2000000000000003E-2</c:v>
                </c:pt>
                <c:pt idx="134">
                  <c:v>3.4000000000000002E-2</c:v>
                </c:pt>
                <c:pt idx="135">
                  <c:v>2.4E-2</c:v>
                </c:pt>
                <c:pt idx="136">
                  <c:v>1.0999999999999999E-2</c:v>
                </c:pt>
                <c:pt idx="137">
                  <c:v>4.0000000000000001E-3</c:v>
                </c:pt>
                <c:pt idx="138">
                  <c:v>-5.0000000000000001E-3</c:v>
                </c:pt>
                <c:pt idx="139">
                  <c:v>1.0999999999999999E-2</c:v>
                </c:pt>
                <c:pt idx="140">
                  <c:v>1.7000000000000001E-2</c:v>
                </c:pt>
                <c:pt idx="141">
                  <c:v>0.02</c:v>
                </c:pt>
                <c:pt idx="142">
                  <c:v>1.0999999999999999E-2</c:v>
                </c:pt>
                <c:pt idx="143">
                  <c:v>1.4E-2</c:v>
                </c:pt>
                <c:pt idx="144">
                  <c:v>1.4E-2</c:v>
                </c:pt>
                <c:pt idx="145">
                  <c:v>2.1000000000000001E-2</c:v>
                </c:pt>
                <c:pt idx="146">
                  <c:v>8.9999999999999993E-3</c:v>
                </c:pt>
                <c:pt idx="147">
                  <c:v>5.0000000000000001E-3</c:v>
                </c:pt>
                <c:pt idx="148">
                  <c:v>8.0000000000000002E-3</c:v>
                </c:pt>
                <c:pt idx="149">
                  <c:v>1.4E-2</c:v>
                </c:pt>
                <c:pt idx="150">
                  <c:v>1.7999999999999999E-2</c:v>
                </c:pt>
                <c:pt idx="151">
                  <c:v>1.2999999999999999E-2</c:v>
                </c:pt>
                <c:pt idx="152">
                  <c:v>4.0000000000000001E-3</c:v>
                </c:pt>
                <c:pt idx="153">
                  <c:v>4.0000000000000001E-3</c:v>
                </c:pt>
                <c:pt idx="154">
                  <c:v>0.01</c:v>
                </c:pt>
                <c:pt idx="155">
                  <c:v>1.2999999999999999E-2</c:v>
                </c:pt>
                <c:pt idx="156">
                  <c:v>1.2999999999999999E-2</c:v>
                </c:pt>
                <c:pt idx="157">
                  <c:v>7.0000000000000001E-3</c:v>
                </c:pt>
                <c:pt idx="158">
                  <c:v>1.2E-2</c:v>
                </c:pt>
                <c:pt idx="159">
                  <c:v>1.6E-2</c:v>
                </c:pt>
                <c:pt idx="160">
                  <c:v>1.7999999999999999E-2</c:v>
                </c:pt>
                <c:pt idx="161">
                  <c:v>1.9E-2</c:v>
                </c:pt>
                <c:pt idx="162">
                  <c:v>2.1000000000000001E-2</c:v>
                </c:pt>
                <c:pt idx="163">
                  <c:v>1.7000000000000001E-2</c:v>
                </c:pt>
                <c:pt idx="164">
                  <c:v>1.7000000000000001E-2</c:v>
                </c:pt>
                <c:pt idx="165">
                  <c:v>1.0999999999999999E-2</c:v>
                </c:pt>
                <c:pt idx="166">
                  <c:v>6.0000000000000001E-3</c:v>
                </c:pt>
                <c:pt idx="167">
                  <c:v>-8.9999999999999993E-3</c:v>
                </c:pt>
                <c:pt idx="168">
                  <c:v>-3.5000000000000003E-2</c:v>
                </c:pt>
                <c:pt idx="169">
                  <c:v>-3.6999999999999998E-2</c:v>
                </c:pt>
                <c:pt idx="170">
                  <c:v>-3.6999999999999998E-2</c:v>
                </c:pt>
                <c:pt idx="171">
                  <c:v>-0.04</c:v>
                </c:pt>
                <c:pt idx="172">
                  <c:v>-2.9000000000000001E-2</c:v>
                </c:pt>
                <c:pt idx="173">
                  <c:v>-2.8000000000000001E-2</c:v>
                </c:pt>
                <c:pt idx="174">
                  <c:v>-3.1E-2</c:v>
                </c:pt>
                <c:pt idx="175">
                  <c:v>-3.9E-2</c:v>
                </c:pt>
                <c:pt idx="176">
                  <c:v>-5.1999999999999998E-2</c:v>
                </c:pt>
                <c:pt idx="177">
                  <c:v>-4.5999999999999999E-2</c:v>
                </c:pt>
                <c:pt idx="178">
                  <c:v>-4.2999999999999997E-2</c:v>
                </c:pt>
                <c:pt idx="179">
                  <c:v>-0.04</c:v>
                </c:pt>
                <c:pt idx="180">
                  <c:v>-2.7E-2</c:v>
                </c:pt>
                <c:pt idx="181">
                  <c:v>-3.6999999999999998E-2</c:v>
                </c:pt>
                <c:pt idx="182">
                  <c:v>-3.6999999999999998E-2</c:v>
                </c:pt>
                <c:pt idx="183">
                  <c:v>-2.9000000000000001E-2</c:v>
                </c:pt>
                <c:pt idx="184">
                  <c:v>-3.2000000000000001E-2</c:v>
                </c:pt>
                <c:pt idx="185">
                  <c:v>-2.5000000000000001E-2</c:v>
                </c:pt>
                <c:pt idx="186">
                  <c:v>-2.3E-2</c:v>
                </c:pt>
                <c:pt idx="187">
                  <c:v>-1.7000000000000001E-2</c:v>
                </c:pt>
                <c:pt idx="188">
                  <c:v>0</c:v>
                </c:pt>
                <c:pt idx="189">
                  <c:v>4.0000000000000001E-3</c:v>
                </c:pt>
                <c:pt idx="190">
                  <c:v>4.0000000000000001E-3</c:v>
                </c:pt>
                <c:pt idx="191">
                  <c:v>0.02</c:v>
                </c:pt>
                <c:pt idx="192">
                  <c:v>3.9E-2</c:v>
                </c:pt>
                <c:pt idx="193">
                  <c:v>0.05</c:v>
                </c:pt>
                <c:pt idx="194">
                  <c:v>4.4999999999999998E-2</c:v>
                </c:pt>
                <c:pt idx="195">
                  <c:v>4.4999999999999998E-2</c:v>
                </c:pt>
                <c:pt idx="196">
                  <c:v>3.5000000000000003E-2</c:v>
                </c:pt>
                <c:pt idx="197">
                  <c:v>2.5999999999999999E-2</c:v>
                </c:pt>
                <c:pt idx="198">
                  <c:v>0.03</c:v>
                </c:pt>
                <c:pt idx="199">
                  <c:v>3.6999999999999998E-2</c:v>
                </c:pt>
                <c:pt idx="200">
                  <c:v>4.4999999999999998E-2</c:v>
                </c:pt>
                <c:pt idx="201">
                  <c:v>4.2999999999999997E-2</c:v>
                </c:pt>
              </c:numCache>
            </c:numRef>
          </c:val>
        </c:ser>
        <c:dLbls>
          <c:showLegendKey val="0"/>
          <c:showVal val="0"/>
          <c:showCatName val="0"/>
          <c:showSerName val="0"/>
          <c:showPercent val="0"/>
          <c:showBubbleSize val="0"/>
        </c:dLbls>
        <c:gapWidth val="150"/>
        <c:shape val="box"/>
        <c:axId val="-33900704"/>
        <c:axId val="-33900160"/>
        <c:axId val="0"/>
      </c:bar3DChart>
      <c:dateAx>
        <c:axId val="-33900704"/>
        <c:scaling>
          <c:orientation val="minMax"/>
          <c:min val="37165"/>
        </c:scaling>
        <c:delete val="0"/>
        <c:axPos val="b"/>
        <c:numFmt formatCode="mmm\-yy" sourceLinked="1"/>
        <c:majorTickMark val="out"/>
        <c:minorTickMark val="none"/>
        <c:tickLblPos val="low"/>
        <c:crossAx val="-33900160"/>
        <c:crosses val="autoZero"/>
        <c:auto val="1"/>
        <c:lblOffset val="100"/>
        <c:baseTimeUnit val="months"/>
        <c:majorUnit val="4"/>
        <c:majorTimeUnit val="months"/>
      </c:dateAx>
      <c:valAx>
        <c:axId val="-33900160"/>
        <c:scaling>
          <c:orientation val="minMax"/>
        </c:scaling>
        <c:delete val="0"/>
        <c:axPos val="l"/>
        <c:title>
          <c:tx>
            <c:rich>
              <a:bodyPr rot="-5400000" vert="horz"/>
              <a:lstStyle/>
              <a:p>
                <a:pPr>
                  <a:defRPr/>
                </a:pPr>
                <a:r>
                  <a:rPr lang="en-US"/>
                  <a:t>12-month Percent Change</a:t>
                </a:r>
              </a:p>
            </c:rich>
          </c:tx>
          <c:layout>
            <c:manualLayout>
              <c:xMode val="edge"/>
              <c:yMode val="edge"/>
              <c:x val="6.9515142677872297E-3"/>
              <c:y val="0.144697537807774"/>
            </c:manualLayout>
          </c:layout>
          <c:overlay val="0"/>
        </c:title>
        <c:numFmt formatCode="0%" sourceLinked="0"/>
        <c:majorTickMark val="out"/>
        <c:minorTickMark val="none"/>
        <c:tickLblPos val="nextTo"/>
        <c:crossAx val="-33900704"/>
        <c:crosses val="autoZero"/>
        <c:crossBetween val="between"/>
      </c:valAx>
    </c:plotArea>
    <c:plotVisOnly val="1"/>
    <c:dispBlanksAs val="gap"/>
    <c:showDLblsOverMax val="0"/>
  </c:chart>
  <c:txPr>
    <a:bodyPr/>
    <a:lstStyle/>
    <a:p>
      <a:pPr>
        <a:defRPr sz="1400">
          <a:solidFill>
            <a:srgbClr val="76726B"/>
          </a:solidFill>
          <a:latin typeface="Arial"/>
          <a:cs typeface="Arial"/>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ln>
          <a:noFill/>
        </a:ln>
      </c:spPr>
    </c:floor>
    <c:sideWall>
      <c:thickness val="0"/>
    </c:sideWall>
    <c:backWall>
      <c:thickness val="0"/>
    </c:backWall>
    <c:plotArea>
      <c:layout>
        <c:manualLayout>
          <c:layoutTarget val="inner"/>
          <c:xMode val="edge"/>
          <c:yMode val="edge"/>
          <c:x val="0.442832130358705"/>
          <c:y val="1.9953960672948702E-3"/>
          <c:w val="0.50287270341207302"/>
          <c:h val="0.87026483369906604"/>
        </c:manualLayout>
      </c:layout>
      <c:bar3DChart>
        <c:barDir val="bar"/>
        <c:grouping val="clustered"/>
        <c:varyColors val="0"/>
        <c:ser>
          <c:idx val="0"/>
          <c:order val="0"/>
          <c:tx>
            <c:strRef>
              <c:f>Sheet1!$B$1</c:f>
              <c:strCache>
                <c:ptCount val="1"/>
                <c:pt idx="0">
                  <c:v>Series 1</c:v>
                </c:pt>
              </c:strCache>
            </c:strRef>
          </c:tx>
          <c:spPr>
            <a:solidFill>
              <a:schemeClr val="accent4"/>
            </a:solidFill>
          </c:spPr>
          <c:invertIfNegative val="0"/>
          <c:dLbls>
            <c:dLbl>
              <c:idx val="0"/>
              <c:layout>
                <c:manualLayout>
                  <c:x val="-3.5269581201339698E-3"/>
                  <c:y val="-2.7324709411323598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0"/>
                  <c:y val="-2.8248587570621499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Natural Gas</c:v>
                </c:pt>
                <c:pt idx="1">
                  <c:v>Prepared Asphalt &amp; Tar Roofing/Siding Products</c:v>
                </c:pt>
                <c:pt idx="2">
                  <c:v>Plumbing Fixtures and Fittings</c:v>
                </c:pt>
                <c:pt idx="3">
                  <c:v>Crude Energy Materials</c:v>
                </c:pt>
                <c:pt idx="4">
                  <c:v>Fabricated Structural Metal Products</c:v>
                </c:pt>
                <c:pt idx="5">
                  <c:v>Concrete Products</c:v>
                </c:pt>
                <c:pt idx="6">
                  <c:v>Crude Petroleum</c:v>
                </c:pt>
                <c:pt idx="7">
                  <c:v>Nonferrous Wire and Cable</c:v>
                </c:pt>
                <c:pt idx="8">
                  <c:v>Steel Mill Products</c:v>
                </c:pt>
                <c:pt idx="9">
                  <c:v>Iron and Steel</c:v>
                </c:pt>
                <c:pt idx="10">
                  <c:v>Softwood Lumber</c:v>
                </c:pt>
              </c:strCache>
            </c:strRef>
          </c:cat>
          <c:val>
            <c:numRef>
              <c:f>Sheet1!$B$2:$B$12</c:f>
              <c:numCache>
                <c:formatCode>0.0%</c:formatCode>
                <c:ptCount val="11"/>
                <c:pt idx="0">
                  <c:v>-7.2999999999999995E-2</c:v>
                </c:pt>
                <c:pt idx="1">
                  <c:v>1E-3</c:v>
                </c:pt>
                <c:pt idx="2">
                  <c:v>1.7999999999999999E-2</c:v>
                </c:pt>
                <c:pt idx="3">
                  <c:v>2.1000000000000001E-2</c:v>
                </c:pt>
                <c:pt idx="4">
                  <c:v>2.8000000000000001E-2</c:v>
                </c:pt>
                <c:pt idx="5">
                  <c:v>2.9000000000000001E-2</c:v>
                </c:pt>
                <c:pt idx="6">
                  <c:v>7.6999999999999999E-2</c:v>
                </c:pt>
                <c:pt idx="7">
                  <c:v>8.1000000000000003E-2</c:v>
                </c:pt>
                <c:pt idx="8">
                  <c:v>9.9000000000000005E-2</c:v>
                </c:pt>
                <c:pt idx="9">
                  <c:v>0.13600000000000001</c:v>
                </c:pt>
                <c:pt idx="10">
                  <c:v>0.154</c:v>
                </c:pt>
              </c:numCache>
            </c:numRef>
          </c:val>
        </c:ser>
        <c:dLbls>
          <c:showLegendKey val="0"/>
          <c:showVal val="0"/>
          <c:showCatName val="0"/>
          <c:showSerName val="0"/>
          <c:showPercent val="0"/>
          <c:showBubbleSize val="0"/>
        </c:dLbls>
        <c:gapWidth val="150"/>
        <c:shape val="box"/>
        <c:axId val="-33909952"/>
        <c:axId val="-33895808"/>
        <c:axId val="0"/>
      </c:bar3DChart>
      <c:catAx>
        <c:axId val="-33909952"/>
        <c:scaling>
          <c:orientation val="minMax"/>
        </c:scaling>
        <c:delete val="0"/>
        <c:axPos val="l"/>
        <c:numFmt formatCode="General" sourceLinked="0"/>
        <c:majorTickMark val="out"/>
        <c:minorTickMark val="none"/>
        <c:tickLblPos val="low"/>
        <c:crossAx val="-33895808"/>
        <c:crosses val="autoZero"/>
        <c:auto val="1"/>
        <c:lblAlgn val="ctr"/>
        <c:lblOffset val="100"/>
        <c:noMultiLvlLbl val="0"/>
      </c:catAx>
      <c:valAx>
        <c:axId val="-33895808"/>
        <c:scaling>
          <c:orientation val="minMax"/>
          <c:max val="0.15"/>
        </c:scaling>
        <c:delete val="0"/>
        <c:axPos val="b"/>
        <c:numFmt formatCode="0%" sourceLinked="0"/>
        <c:majorTickMark val="out"/>
        <c:minorTickMark val="none"/>
        <c:tickLblPos val="nextTo"/>
        <c:crossAx val="-33909952"/>
        <c:crosses val="autoZero"/>
        <c:crossBetween val="between"/>
      </c:valAx>
    </c:plotArea>
    <c:plotVisOnly val="1"/>
    <c:dispBlanksAs val="gap"/>
    <c:showDLblsOverMax val="0"/>
  </c:chart>
  <c:txPr>
    <a:bodyPr/>
    <a:lstStyle/>
    <a:p>
      <a:pPr>
        <a:defRPr sz="1400">
          <a:solidFill>
            <a:schemeClr val="tx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60736423351"/>
          <c:y val="1.63934426229508E-2"/>
          <c:w val="0.62296697196780504"/>
          <c:h val="0.825100468998752"/>
        </c:manualLayout>
      </c:layout>
      <c:barChart>
        <c:barDir val="bar"/>
        <c:grouping val="clustered"/>
        <c:varyColors val="0"/>
        <c:ser>
          <c:idx val="0"/>
          <c:order val="0"/>
          <c:tx>
            <c:strRef>
              <c:f>Sheet1!$B$1</c:f>
              <c:strCache>
                <c:ptCount val="1"/>
                <c:pt idx="0">
                  <c:v>Series 1</c:v>
                </c:pt>
              </c:strCache>
            </c:strRef>
          </c:tx>
          <c:spPr>
            <a:solidFill>
              <a:srgbClr val="C00000"/>
            </a:solidFill>
            <a:ln>
              <a:solidFill>
                <a:srgbClr val="FF0000"/>
              </a:solidFill>
            </a:ln>
          </c:spPr>
          <c:invertIfNegative val="0"/>
          <c:dLbls>
            <c:dLbl>
              <c:idx val="0"/>
              <c:layout>
                <c:manualLayout>
                  <c:x val="-4.11032901190371E-3"/>
                  <c:y val="5.0224737873731196E-4"/>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Sporting Goods, Hobby, Book &amp; Music Stores</c:v>
                </c:pt>
                <c:pt idx="1">
                  <c:v>Miscellaneous Store Retailers</c:v>
                </c:pt>
                <c:pt idx="2">
                  <c:v>Clothing &amp; Clothing Accessories Stores</c:v>
                </c:pt>
                <c:pt idx="3">
                  <c:v>Electronics &amp; Appliance Stores</c:v>
                </c:pt>
                <c:pt idx="4">
                  <c:v>General Merchandise Stores</c:v>
                </c:pt>
                <c:pt idx="5">
                  <c:v>Food Services &amp; Drinking Places</c:v>
                </c:pt>
                <c:pt idx="6">
                  <c:v>Food &amp; Beverage Stores</c:v>
                </c:pt>
                <c:pt idx="7">
                  <c:v>Health &amp; Personal Care Stores</c:v>
                </c:pt>
                <c:pt idx="8">
                  <c:v>Furniture &amp; Home Furn. Stores</c:v>
                </c:pt>
                <c:pt idx="9">
                  <c:v>Motor Vehicle &amp; Parts Dealers</c:v>
                </c:pt>
                <c:pt idx="10">
                  <c:v>Internet, etc. Retailers</c:v>
                </c:pt>
                <c:pt idx="11">
                  <c:v>Gasoline Stations</c:v>
                </c:pt>
                <c:pt idx="12">
                  <c:v>Building Material &amp; Garden Supplies Dealers</c:v>
                </c:pt>
              </c:strCache>
            </c:strRef>
          </c:cat>
          <c:val>
            <c:numRef>
              <c:f>Sheet1!$B$2:$B$14</c:f>
              <c:numCache>
                <c:formatCode>0.0%</c:formatCode>
                <c:ptCount val="13"/>
                <c:pt idx="0">
                  <c:v>-2.5000000000000001E-2</c:v>
                </c:pt>
                <c:pt idx="1">
                  <c:v>1.2999999999999999E-2</c:v>
                </c:pt>
                <c:pt idx="2">
                  <c:v>1.7999999999999999E-2</c:v>
                </c:pt>
                <c:pt idx="3">
                  <c:v>0.02</c:v>
                </c:pt>
                <c:pt idx="4">
                  <c:v>2.9000000000000001E-2</c:v>
                </c:pt>
                <c:pt idx="5">
                  <c:v>3.2000000000000001E-2</c:v>
                </c:pt>
                <c:pt idx="6">
                  <c:v>3.3000000000000002E-2</c:v>
                </c:pt>
                <c:pt idx="7">
                  <c:v>3.7999999999999999E-2</c:v>
                </c:pt>
                <c:pt idx="8">
                  <c:v>4.3999999999999997E-2</c:v>
                </c:pt>
                <c:pt idx="9">
                  <c:v>5.6000000000000001E-2</c:v>
                </c:pt>
                <c:pt idx="10">
                  <c:v>6.8000000000000005E-2</c:v>
                </c:pt>
                <c:pt idx="11">
                  <c:v>7.4999999999999997E-2</c:v>
                </c:pt>
                <c:pt idx="12">
                  <c:v>8.7999999999999995E-2</c:v>
                </c:pt>
              </c:numCache>
            </c:numRef>
          </c:val>
        </c:ser>
        <c:dLbls>
          <c:showLegendKey val="0"/>
          <c:showVal val="0"/>
          <c:showCatName val="0"/>
          <c:showSerName val="0"/>
          <c:showPercent val="0"/>
          <c:showBubbleSize val="0"/>
        </c:dLbls>
        <c:gapWidth val="150"/>
        <c:axId val="-91164784"/>
        <c:axId val="-33250880"/>
      </c:barChart>
      <c:catAx>
        <c:axId val="-91164784"/>
        <c:scaling>
          <c:orientation val="minMax"/>
        </c:scaling>
        <c:delete val="0"/>
        <c:axPos val="l"/>
        <c:numFmt formatCode="General" sourceLinked="0"/>
        <c:majorTickMark val="none"/>
        <c:minorTickMark val="none"/>
        <c:tickLblPos val="low"/>
        <c:crossAx val="-33250880"/>
        <c:crosses val="autoZero"/>
        <c:auto val="1"/>
        <c:lblAlgn val="ctr"/>
        <c:lblOffset val="100"/>
        <c:noMultiLvlLbl val="0"/>
      </c:catAx>
      <c:valAx>
        <c:axId val="-33250880"/>
        <c:scaling>
          <c:orientation val="minMax"/>
          <c:max val="0.1"/>
          <c:min val="-0.05"/>
        </c:scaling>
        <c:delete val="0"/>
        <c:axPos val="b"/>
        <c:title>
          <c:tx>
            <c:rich>
              <a:bodyPr/>
              <a:lstStyle/>
              <a:p>
                <a:pPr algn="ctr" rtl="0">
                  <a:defRPr/>
                </a:pPr>
                <a:r>
                  <a:rPr lang="en-US"/>
                  <a:t>12-month % change</a:t>
                </a:r>
              </a:p>
            </c:rich>
          </c:tx>
          <c:overlay val="0"/>
        </c:title>
        <c:numFmt formatCode="0%" sourceLinked="0"/>
        <c:majorTickMark val="out"/>
        <c:minorTickMark val="none"/>
        <c:tickLblPos val="nextTo"/>
        <c:crossAx val="-91164784"/>
        <c:crosses val="autoZero"/>
        <c:crossBetween val="between"/>
        <c:majorUnit val="0.03"/>
        <c:minorUnit val="6.0000000000000001E-3"/>
      </c:valAx>
    </c:plotArea>
    <c:plotVisOnly val="1"/>
    <c:dispBlanksAs val="gap"/>
    <c:showDLblsOverMax val="0"/>
  </c:chart>
  <c:txPr>
    <a:bodyPr/>
    <a:lstStyle/>
    <a:p>
      <a:pPr>
        <a:defRPr sz="1400">
          <a:solidFill>
            <a:schemeClr val="tx1"/>
          </a:solidFill>
          <a:latin typeface="Arial" charset="0"/>
          <a:ea typeface="Arial" charset="0"/>
          <a:cs typeface="Arial"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8606869217105394E-2"/>
          <c:y val="4.3656284538199801E-2"/>
          <c:w val="0.88276752653393098"/>
          <c:h val="0.76990683932503101"/>
        </c:manualLayout>
      </c:layout>
      <c:lineChart>
        <c:grouping val="standard"/>
        <c:varyColors val="0"/>
        <c:ser>
          <c:idx val="0"/>
          <c:order val="0"/>
          <c:tx>
            <c:strRef>
              <c:f>Sheet1!$B$5</c:f>
              <c:strCache>
                <c:ptCount val="1"/>
                <c:pt idx="0">
                  <c:v>Personal saving as a percentage of disposable personal income</c:v>
                </c:pt>
              </c:strCache>
            </c:strRef>
          </c:tx>
          <c:spPr>
            <a:ln>
              <a:solidFill>
                <a:srgbClr val="000090"/>
              </a:solidFill>
            </a:ln>
          </c:spPr>
          <c:marker>
            <c:symbol val="none"/>
          </c:marker>
          <c:cat>
            <c:numRef>
              <c:f>Sheet1!$A$6:$A$231</c:f>
              <c:numCache>
                <c:formatCode>[$-409]mmm\-yy;@</c:formatCode>
                <c:ptCount val="226"/>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numCache>
            </c:numRef>
          </c:cat>
          <c:val>
            <c:numRef>
              <c:f>Sheet1!$B$6:$B$231</c:f>
              <c:numCache>
                <c:formatCode>0.0</c:formatCode>
                <c:ptCount val="226"/>
                <c:pt idx="0">
                  <c:v>5.7</c:v>
                </c:pt>
                <c:pt idx="1">
                  <c:v>5.6</c:v>
                </c:pt>
                <c:pt idx="2">
                  <c:v>5.3</c:v>
                </c:pt>
                <c:pt idx="3">
                  <c:v>4.5</c:v>
                </c:pt>
                <c:pt idx="4">
                  <c:v>4.3</c:v>
                </c:pt>
                <c:pt idx="5">
                  <c:v>4.2</c:v>
                </c:pt>
                <c:pt idx="6">
                  <c:v>4.0999999999999996</c:v>
                </c:pt>
                <c:pt idx="7">
                  <c:v>4</c:v>
                </c:pt>
                <c:pt idx="8">
                  <c:v>3.5</c:v>
                </c:pt>
                <c:pt idx="9">
                  <c:v>3.9</c:v>
                </c:pt>
                <c:pt idx="10">
                  <c:v>4.0999999999999996</c:v>
                </c:pt>
                <c:pt idx="11">
                  <c:v>3.7</c:v>
                </c:pt>
                <c:pt idx="12">
                  <c:v>4.7</c:v>
                </c:pt>
                <c:pt idx="13">
                  <c:v>4.2</c:v>
                </c:pt>
                <c:pt idx="14">
                  <c:v>3.9</c:v>
                </c:pt>
                <c:pt idx="15">
                  <c:v>4.4000000000000004</c:v>
                </c:pt>
                <c:pt idx="16">
                  <c:v>4.3</c:v>
                </c:pt>
                <c:pt idx="17">
                  <c:v>4.2</c:v>
                </c:pt>
                <c:pt idx="18">
                  <c:v>4.5999999999999996</c:v>
                </c:pt>
                <c:pt idx="19">
                  <c:v>4.5999999999999996</c:v>
                </c:pt>
                <c:pt idx="20">
                  <c:v>3.8</c:v>
                </c:pt>
                <c:pt idx="21">
                  <c:v>4</c:v>
                </c:pt>
                <c:pt idx="22">
                  <c:v>3.8</c:v>
                </c:pt>
                <c:pt idx="23">
                  <c:v>3.5</c:v>
                </c:pt>
                <c:pt idx="24">
                  <c:v>4</c:v>
                </c:pt>
                <c:pt idx="25">
                  <c:v>4.0999999999999996</c:v>
                </c:pt>
                <c:pt idx="26">
                  <c:v>4.5</c:v>
                </c:pt>
                <c:pt idx="27">
                  <c:v>4.3</c:v>
                </c:pt>
                <c:pt idx="28">
                  <c:v>3.7</c:v>
                </c:pt>
                <c:pt idx="29">
                  <c:v>3.7</c:v>
                </c:pt>
                <c:pt idx="30">
                  <c:v>5</c:v>
                </c:pt>
                <c:pt idx="31">
                  <c:v>6.1</c:v>
                </c:pt>
                <c:pt idx="32">
                  <c:v>6.3</c:v>
                </c:pt>
                <c:pt idx="33">
                  <c:v>2.7</c:v>
                </c:pt>
                <c:pt idx="34">
                  <c:v>3.4</c:v>
                </c:pt>
                <c:pt idx="35">
                  <c:v>3.8</c:v>
                </c:pt>
                <c:pt idx="36">
                  <c:v>5.6</c:v>
                </c:pt>
                <c:pt idx="37">
                  <c:v>5.3</c:v>
                </c:pt>
                <c:pt idx="38">
                  <c:v>5.3</c:v>
                </c:pt>
                <c:pt idx="39">
                  <c:v>5.0999999999999996</c:v>
                </c:pt>
                <c:pt idx="40">
                  <c:v>5.6</c:v>
                </c:pt>
                <c:pt idx="41">
                  <c:v>5.4</c:v>
                </c:pt>
                <c:pt idx="42">
                  <c:v>4.5999999999999996</c:v>
                </c:pt>
                <c:pt idx="43">
                  <c:v>4.4000000000000004</c:v>
                </c:pt>
                <c:pt idx="44">
                  <c:v>4.9000000000000004</c:v>
                </c:pt>
                <c:pt idx="45">
                  <c:v>4.7</c:v>
                </c:pt>
                <c:pt idx="46">
                  <c:v>4.7</c:v>
                </c:pt>
                <c:pt idx="47">
                  <c:v>4.5</c:v>
                </c:pt>
                <c:pt idx="48">
                  <c:v>4.5</c:v>
                </c:pt>
                <c:pt idx="49">
                  <c:v>4.8</c:v>
                </c:pt>
                <c:pt idx="50">
                  <c:v>4.5999999999999996</c:v>
                </c:pt>
                <c:pt idx="51">
                  <c:v>4.5999999999999996</c:v>
                </c:pt>
                <c:pt idx="52">
                  <c:v>5.0999999999999996</c:v>
                </c:pt>
                <c:pt idx="53">
                  <c:v>4.9000000000000004</c:v>
                </c:pt>
                <c:pt idx="54">
                  <c:v>5.5</c:v>
                </c:pt>
                <c:pt idx="55">
                  <c:v>5.3</c:v>
                </c:pt>
                <c:pt idx="56">
                  <c:v>4.5</c:v>
                </c:pt>
                <c:pt idx="57">
                  <c:v>4.5999999999999996</c:v>
                </c:pt>
                <c:pt idx="58">
                  <c:v>4.7</c:v>
                </c:pt>
                <c:pt idx="59">
                  <c:v>4.8</c:v>
                </c:pt>
                <c:pt idx="60">
                  <c:v>4.5</c:v>
                </c:pt>
                <c:pt idx="61">
                  <c:v>4.5</c:v>
                </c:pt>
                <c:pt idx="62">
                  <c:v>4.5</c:v>
                </c:pt>
                <c:pt idx="63">
                  <c:v>4.7</c:v>
                </c:pt>
                <c:pt idx="64">
                  <c:v>4.7</c:v>
                </c:pt>
                <c:pt idx="65">
                  <c:v>5</c:v>
                </c:pt>
                <c:pt idx="66">
                  <c:v>4.5999999999999996</c:v>
                </c:pt>
                <c:pt idx="67">
                  <c:v>4.5999999999999996</c:v>
                </c:pt>
                <c:pt idx="68">
                  <c:v>3.9</c:v>
                </c:pt>
                <c:pt idx="69">
                  <c:v>3.8</c:v>
                </c:pt>
                <c:pt idx="70">
                  <c:v>3.5</c:v>
                </c:pt>
                <c:pt idx="71">
                  <c:v>6.3</c:v>
                </c:pt>
                <c:pt idx="72">
                  <c:v>3.2</c:v>
                </c:pt>
                <c:pt idx="73">
                  <c:v>2.9</c:v>
                </c:pt>
                <c:pt idx="74">
                  <c:v>2.9</c:v>
                </c:pt>
                <c:pt idx="75">
                  <c:v>2.2000000000000002</c:v>
                </c:pt>
                <c:pt idx="76">
                  <c:v>3</c:v>
                </c:pt>
                <c:pt idx="77">
                  <c:v>2.2999999999999998</c:v>
                </c:pt>
                <c:pt idx="78">
                  <c:v>1.9</c:v>
                </c:pt>
                <c:pt idx="79">
                  <c:v>2.4</c:v>
                </c:pt>
                <c:pt idx="80">
                  <c:v>2.2999999999999998</c:v>
                </c:pt>
                <c:pt idx="81">
                  <c:v>2.6</c:v>
                </c:pt>
                <c:pt idx="82">
                  <c:v>2.7</c:v>
                </c:pt>
                <c:pt idx="83">
                  <c:v>2.8</c:v>
                </c:pt>
                <c:pt idx="84">
                  <c:v>3.8</c:v>
                </c:pt>
                <c:pt idx="85">
                  <c:v>3.8</c:v>
                </c:pt>
                <c:pt idx="86">
                  <c:v>3.8</c:v>
                </c:pt>
                <c:pt idx="87">
                  <c:v>3.4</c:v>
                </c:pt>
                <c:pt idx="88">
                  <c:v>3.2</c:v>
                </c:pt>
                <c:pt idx="89">
                  <c:v>3.4</c:v>
                </c:pt>
                <c:pt idx="90">
                  <c:v>2.9</c:v>
                </c:pt>
                <c:pt idx="91">
                  <c:v>3</c:v>
                </c:pt>
                <c:pt idx="92">
                  <c:v>3</c:v>
                </c:pt>
                <c:pt idx="93">
                  <c:v>3.1</c:v>
                </c:pt>
                <c:pt idx="94">
                  <c:v>3.2</c:v>
                </c:pt>
                <c:pt idx="95">
                  <c:v>3</c:v>
                </c:pt>
                <c:pt idx="96">
                  <c:v>3</c:v>
                </c:pt>
                <c:pt idx="97">
                  <c:v>3.3</c:v>
                </c:pt>
                <c:pt idx="98">
                  <c:v>3.6</c:v>
                </c:pt>
                <c:pt idx="99">
                  <c:v>3.2</c:v>
                </c:pt>
                <c:pt idx="100">
                  <c:v>3</c:v>
                </c:pt>
                <c:pt idx="101">
                  <c:v>2.8</c:v>
                </c:pt>
                <c:pt idx="102">
                  <c:v>2.8</c:v>
                </c:pt>
                <c:pt idx="103">
                  <c:v>2.6</c:v>
                </c:pt>
                <c:pt idx="104">
                  <c:v>2.8</c:v>
                </c:pt>
                <c:pt idx="105">
                  <c:v>2.8</c:v>
                </c:pt>
                <c:pt idx="106">
                  <c:v>2.5</c:v>
                </c:pt>
                <c:pt idx="107">
                  <c:v>3</c:v>
                </c:pt>
                <c:pt idx="108">
                  <c:v>3.3</c:v>
                </c:pt>
                <c:pt idx="109">
                  <c:v>3.8</c:v>
                </c:pt>
                <c:pt idx="110">
                  <c:v>3.9</c:v>
                </c:pt>
                <c:pt idx="111">
                  <c:v>3.5</c:v>
                </c:pt>
                <c:pt idx="112">
                  <c:v>7.9</c:v>
                </c:pt>
                <c:pt idx="113">
                  <c:v>5.5</c:v>
                </c:pt>
                <c:pt idx="114">
                  <c:v>4.4000000000000004</c:v>
                </c:pt>
                <c:pt idx="115">
                  <c:v>3.7</c:v>
                </c:pt>
                <c:pt idx="116">
                  <c:v>4.4000000000000004</c:v>
                </c:pt>
                <c:pt idx="117">
                  <c:v>5.4</c:v>
                </c:pt>
                <c:pt idx="118">
                  <c:v>6.2</c:v>
                </c:pt>
                <c:pt idx="119">
                  <c:v>6.4</c:v>
                </c:pt>
                <c:pt idx="120">
                  <c:v>6.4</c:v>
                </c:pt>
                <c:pt idx="121">
                  <c:v>5.9</c:v>
                </c:pt>
                <c:pt idx="122">
                  <c:v>6.1</c:v>
                </c:pt>
                <c:pt idx="123">
                  <c:v>6.7</c:v>
                </c:pt>
                <c:pt idx="124">
                  <c:v>8.1</c:v>
                </c:pt>
                <c:pt idx="125">
                  <c:v>6.6</c:v>
                </c:pt>
                <c:pt idx="126">
                  <c:v>6</c:v>
                </c:pt>
                <c:pt idx="127">
                  <c:v>4.9000000000000004</c:v>
                </c:pt>
                <c:pt idx="128">
                  <c:v>5.9</c:v>
                </c:pt>
                <c:pt idx="129">
                  <c:v>5.4</c:v>
                </c:pt>
                <c:pt idx="130">
                  <c:v>5.7</c:v>
                </c:pt>
                <c:pt idx="131">
                  <c:v>5.7</c:v>
                </c:pt>
                <c:pt idx="132">
                  <c:v>5.6</c:v>
                </c:pt>
                <c:pt idx="133">
                  <c:v>5.2</c:v>
                </c:pt>
                <c:pt idx="134">
                  <c:v>5</c:v>
                </c:pt>
                <c:pt idx="135">
                  <c:v>5.6</c:v>
                </c:pt>
                <c:pt idx="136">
                  <c:v>6</c:v>
                </c:pt>
                <c:pt idx="137">
                  <c:v>5.9</c:v>
                </c:pt>
                <c:pt idx="138">
                  <c:v>5.9</c:v>
                </c:pt>
                <c:pt idx="139">
                  <c:v>5.8</c:v>
                </c:pt>
                <c:pt idx="140">
                  <c:v>5.6</c:v>
                </c:pt>
                <c:pt idx="141">
                  <c:v>5.4</c:v>
                </c:pt>
                <c:pt idx="142">
                  <c:v>5.3</c:v>
                </c:pt>
                <c:pt idx="143">
                  <c:v>5.9</c:v>
                </c:pt>
                <c:pt idx="144">
                  <c:v>6.3</c:v>
                </c:pt>
                <c:pt idx="145">
                  <c:v>6.4</c:v>
                </c:pt>
                <c:pt idx="146">
                  <c:v>6.1</c:v>
                </c:pt>
                <c:pt idx="147">
                  <c:v>5.8</c:v>
                </c:pt>
                <c:pt idx="148">
                  <c:v>5.9</c:v>
                </c:pt>
                <c:pt idx="149">
                  <c:v>6.1</c:v>
                </c:pt>
                <c:pt idx="150">
                  <c:v>6.2</c:v>
                </c:pt>
                <c:pt idx="151">
                  <c:v>6.2</c:v>
                </c:pt>
                <c:pt idx="152">
                  <c:v>5.7</c:v>
                </c:pt>
                <c:pt idx="153">
                  <c:v>5.5</c:v>
                </c:pt>
                <c:pt idx="154">
                  <c:v>5.6</c:v>
                </c:pt>
                <c:pt idx="155">
                  <c:v>6.4</c:v>
                </c:pt>
                <c:pt idx="156">
                  <c:v>6.6</c:v>
                </c:pt>
                <c:pt idx="157">
                  <c:v>6.7</c:v>
                </c:pt>
                <c:pt idx="158">
                  <c:v>7</c:v>
                </c:pt>
                <c:pt idx="159">
                  <c:v>7.2</c:v>
                </c:pt>
                <c:pt idx="160">
                  <c:v>7.3</c:v>
                </c:pt>
                <c:pt idx="161">
                  <c:v>7.6</c:v>
                </c:pt>
                <c:pt idx="162">
                  <c:v>7.1</c:v>
                </c:pt>
                <c:pt idx="163">
                  <c:v>7.1</c:v>
                </c:pt>
                <c:pt idx="164">
                  <c:v>7.2</c:v>
                </c:pt>
                <c:pt idx="165">
                  <c:v>7.8</c:v>
                </c:pt>
                <c:pt idx="166">
                  <c:v>8.8000000000000007</c:v>
                </c:pt>
                <c:pt idx="167">
                  <c:v>11</c:v>
                </c:pt>
                <c:pt idx="168">
                  <c:v>4.9000000000000004</c:v>
                </c:pt>
                <c:pt idx="169">
                  <c:v>4.7</c:v>
                </c:pt>
                <c:pt idx="170">
                  <c:v>4.8</c:v>
                </c:pt>
                <c:pt idx="171">
                  <c:v>4.9000000000000004</c:v>
                </c:pt>
                <c:pt idx="172">
                  <c:v>5.3</c:v>
                </c:pt>
                <c:pt idx="173">
                  <c:v>5.4</c:v>
                </c:pt>
                <c:pt idx="174">
                  <c:v>5.2</c:v>
                </c:pt>
                <c:pt idx="175">
                  <c:v>5.4</c:v>
                </c:pt>
                <c:pt idx="176">
                  <c:v>5.3</c:v>
                </c:pt>
                <c:pt idx="177">
                  <c:v>4.8</c:v>
                </c:pt>
                <c:pt idx="178">
                  <c:v>4.5999999999999996</c:v>
                </c:pt>
                <c:pt idx="179">
                  <c:v>4.7</c:v>
                </c:pt>
                <c:pt idx="180">
                  <c:v>5.0999999999999996</c:v>
                </c:pt>
                <c:pt idx="181">
                  <c:v>5.4</c:v>
                </c:pt>
                <c:pt idx="182">
                  <c:v>5.4</c:v>
                </c:pt>
                <c:pt idx="183">
                  <c:v>5.5</c:v>
                </c:pt>
                <c:pt idx="184">
                  <c:v>5.7</c:v>
                </c:pt>
                <c:pt idx="185">
                  <c:v>5.9</c:v>
                </c:pt>
                <c:pt idx="186">
                  <c:v>5.8</c:v>
                </c:pt>
                <c:pt idx="187">
                  <c:v>5.6</c:v>
                </c:pt>
                <c:pt idx="188">
                  <c:v>5.8</c:v>
                </c:pt>
                <c:pt idx="189">
                  <c:v>5.8</c:v>
                </c:pt>
                <c:pt idx="190">
                  <c:v>5.8</c:v>
                </c:pt>
                <c:pt idx="191">
                  <c:v>6.1</c:v>
                </c:pt>
                <c:pt idx="192">
                  <c:v>6.1</c:v>
                </c:pt>
                <c:pt idx="193">
                  <c:v>6.3</c:v>
                </c:pt>
                <c:pt idx="194">
                  <c:v>5.8</c:v>
                </c:pt>
                <c:pt idx="195">
                  <c:v>6.2</c:v>
                </c:pt>
                <c:pt idx="196">
                  <c:v>6.2</c:v>
                </c:pt>
                <c:pt idx="197">
                  <c:v>6.3</c:v>
                </c:pt>
                <c:pt idx="198">
                  <c:v>6</c:v>
                </c:pt>
                <c:pt idx="199">
                  <c:v>6</c:v>
                </c:pt>
                <c:pt idx="200">
                  <c:v>6</c:v>
                </c:pt>
                <c:pt idx="201">
                  <c:v>6.3</c:v>
                </c:pt>
                <c:pt idx="202">
                  <c:v>6.1</c:v>
                </c:pt>
                <c:pt idx="203">
                  <c:v>5.8</c:v>
                </c:pt>
                <c:pt idx="204">
                  <c:v>5.9</c:v>
                </c:pt>
                <c:pt idx="205">
                  <c:v>5.5</c:v>
                </c:pt>
                <c:pt idx="206">
                  <c:v>5.7</c:v>
                </c:pt>
                <c:pt idx="207">
                  <c:v>5.5</c:v>
                </c:pt>
                <c:pt idx="208">
                  <c:v>5.4</c:v>
                </c:pt>
                <c:pt idx="209">
                  <c:v>5.0999999999999996</c:v>
                </c:pt>
                <c:pt idx="210">
                  <c:v>5.0999999999999996</c:v>
                </c:pt>
                <c:pt idx="211">
                  <c:v>4.9000000000000004</c:v>
                </c:pt>
                <c:pt idx="212">
                  <c:v>4.5</c:v>
                </c:pt>
                <c:pt idx="213">
                  <c:v>4.0999999999999996</c:v>
                </c:pt>
                <c:pt idx="214">
                  <c:v>3.7</c:v>
                </c:pt>
                <c:pt idx="215">
                  <c:v>3.2</c:v>
                </c:pt>
                <c:pt idx="216">
                  <c:v>3.7</c:v>
                </c:pt>
                <c:pt idx="217">
                  <c:v>4.0999999999999996</c:v>
                </c:pt>
                <c:pt idx="218">
                  <c:v>3.9</c:v>
                </c:pt>
                <c:pt idx="219">
                  <c:v>3.7</c:v>
                </c:pt>
                <c:pt idx="220">
                  <c:v>3.8</c:v>
                </c:pt>
                <c:pt idx="221">
                  <c:v>3.6</c:v>
                </c:pt>
                <c:pt idx="222">
                  <c:v>3.4</c:v>
                </c:pt>
                <c:pt idx="223">
                  <c:v>3.4</c:v>
                </c:pt>
                <c:pt idx="224">
                  <c:v>3</c:v>
                </c:pt>
                <c:pt idx="225">
                  <c:v>3.2</c:v>
                </c:pt>
              </c:numCache>
            </c:numRef>
          </c:val>
          <c:smooth val="0"/>
        </c:ser>
        <c:dLbls>
          <c:showLegendKey val="0"/>
          <c:showVal val="0"/>
          <c:showCatName val="0"/>
          <c:showSerName val="0"/>
          <c:showPercent val="0"/>
          <c:showBubbleSize val="0"/>
        </c:dLbls>
        <c:smooth val="0"/>
        <c:axId val="-33240000"/>
        <c:axId val="-33262848"/>
      </c:lineChart>
      <c:dateAx>
        <c:axId val="-33240000"/>
        <c:scaling>
          <c:orientation val="minMax"/>
          <c:max val="43009"/>
          <c:min val="38626"/>
        </c:scaling>
        <c:delete val="0"/>
        <c:axPos val="b"/>
        <c:numFmt formatCode="[$-409]mmm\-yy;@" sourceLinked="1"/>
        <c:majorTickMark val="out"/>
        <c:minorTickMark val="none"/>
        <c:tickLblPos val="nextTo"/>
        <c:crossAx val="-33262848"/>
        <c:crosses val="autoZero"/>
        <c:auto val="1"/>
        <c:lblOffset val="100"/>
        <c:baseTimeUnit val="months"/>
        <c:majorUnit val="4"/>
        <c:majorTimeUnit val="months"/>
      </c:dateAx>
      <c:valAx>
        <c:axId val="-33262848"/>
        <c:scaling>
          <c:orientation val="minMax"/>
        </c:scaling>
        <c:delete val="0"/>
        <c:axPos val="l"/>
        <c:title>
          <c:tx>
            <c:rich>
              <a:bodyPr rot="-5400000" vert="horz"/>
              <a:lstStyle/>
              <a:p>
                <a:pPr>
                  <a:defRPr/>
                </a:pPr>
                <a:r>
                  <a:rPr lang="en-US"/>
                  <a:t>Savings Rate (%)</a:t>
                </a:r>
              </a:p>
            </c:rich>
          </c:tx>
          <c:layout>
            <c:manualLayout>
              <c:xMode val="edge"/>
              <c:yMode val="edge"/>
              <c:x val="2.8058361391694701E-3"/>
              <c:y val="0.25886197083947499"/>
            </c:manualLayout>
          </c:layout>
          <c:overlay val="0"/>
        </c:title>
        <c:numFmt formatCode="0.0" sourceLinked="1"/>
        <c:majorTickMark val="out"/>
        <c:minorTickMark val="none"/>
        <c:tickLblPos val="nextTo"/>
        <c:crossAx val="-33240000"/>
        <c:crosses val="autoZero"/>
        <c:crossBetween val="between"/>
      </c:valAx>
    </c:plotArea>
    <c:plotVisOnly val="1"/>
    <c:dispBlanksAs val="gap"/>
    <c:showDLblsOverMax val="0"/>
  </c:chart>
  <c:txPr>
    <a:bodyPr/>
    <a:lstStyle/>
    <a:p>
      <a:pPr>
        <a:defRPr sz="1400">
          <a:solidFill>
            <a:schemeClr val="tx1"/>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2882963493199693E-2"/>
          <c:y val="4.46327683615819E-2"/>
          <c:w val="0.89841867935699904"/>
          <c:h val="0.75754166399931699"/>
        </c:manualLayout>
      </c:layout>
      <c:lineChart>
        <c:grouping val="standard"/>
        <c:varyColors val="0"/>
        <c:ser>
          <c:idx val="0"/>
          <c:order val="0"/>
          <c:tx>
            <c:strRef>
              <c:f>Sheet1!$B$2</c:f>
              <c:strCache>
                <c:ptCount val="1"/>
                <c:pt idx="0">
                  <c:v>Series 1</c:v>
                </c:pt>
              </c:strCache>
            </c:strRef>
          </c:tx>
          <c:spPr>
            <a:ln>
              <a:solidFill>
                <a:schemeClr val="tx1"/>
              </a:solidFill>
            </a:ln>
          </c:spPr>
          <c:marker>
            <c:symbol val="none"/>
          </c:marker>
          <c:cat>
            <c:numRef>
              <c:f>Sheet1!$A$3:$A$205</c:f>
              <c:numCache>
                <c:formatCode>mmm\-yy</c:formatCode>
                <c:ptCount val="203"/>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numCache>
            </c:numRef>
          </c:cat>
          <c:val>
            <c:numRef>
              <c:f>Sheet1!$B$3:$B$205</c:f>
              <c:numCache>
                <c:formatCode>"$"#,##0.0</c:formatCode>
                <c:ptCount val="203"/>
                <c:pt idx="0">
                  <c:v>29.26</c:v>
                </c:pt>
                <c:pt idx="1">
                  <c:v>29.64</c:v>
                </c:pt>
                <c:pt idx="2">
                  <c:v>27.27</c:v>
                </c:pt>
                <c:pt idx="3">
                  <c:v>27.62</c:v>
                </c:pt>
                <c:pt idx="4">
                  <c:v>28.68</c:v>
                </c:pt>
                <c:pt idx="5">
                  <c:v>27.59</c:v>
                </c:pt>
                <c:pt idx="6">
                  <c:v>26.47</c:v>
                </c:pt>
                <c:pt idx="7">
                  <c:v>27.31</c:v>
                </c:pt>
                <c:pt idx="8">
                  <c:v>25.69</c:v>
                </c:pt>
                <c:pt idx="9">
                  <c:v>22.21</c:v>
                </c:pt>
                <c:pt idx="10">
                  <c:v>19.670000000000002</c:v>
                </c:pt>
                <c:pt idx="11">
                  <c:v>19.399999999999999</c:v>
                </c:pt>
                <c:pt idx="12">
                  <c:v>19.73</c:v>
                </c:pt>
                <c:pt idx="13">
                  <c:v>20.76</c:v>
                </c:pt>
                <c:pt idx="14">
                  <c:v>24.44</c:v>
                </c:pt>
                <c:pt idx="15">
                  <c:v>26.26</c:v>
                </c:pt>
                <c:pt idx="16">
                  <c:v>26.95</c:v>
                </c:pt>
                <c:pt idx="17">
                  <c:v>25.55</c:v>
                </c:pt>
                <c:pt idx="18">
                  <c:v>26.94</c:v>
                </c:pt>
                <c:pt idx="19">
                  <c:v>28.2</c:v>
                </c:pt>
                <c:pt idx="20">
                  <c:v>29.67</c:v>
                </c:pt>
                <c:pt idx="21">
                  <c:v>28.86</c:v>
                </c:pt>
                <c:pt idx="22">
                  <c:v>26.19</c:v>
                </c:pt>
                <c:pt idx="23">
                  <c:v>29.39</c:v>
                </c:pt>
                <c:pt idx="24">
                  <c:v>32.700000000000003</c:v>
                </c:pt>
                <c:pt idx="25">
                  <c:v>35.729999999999997</c:v>
                </c:pt>
                <c:pt idx="26">
                  <c:v>33.159999999999997</c:v>
                </c:pt>
                <c:pt idx="27">
                  <c:v>28.14</c:v>
                </c:pt>
                <c:pt idx="28">
                  <c:v>28.07</c:v>
                </c:pt>
                <c:pt idx="29">
                  <c:v>30.52</c:v>
                </c:pt>
                <c:pt idx="30">
                  <c:v>30.7</c:v>
                </c:pt>
                <c:pt idx="31">
                  <c:v>31.6</c:v>
                </c:pt>
                <c:pt idx="32">
                  <c:v>28.31</c:v>
                </c:pt>
                <c:pt idx="33">
                  <c:v>30.35</c:v>
                </c:pt>
                <c:pt idx="34">
                  <c:v>31.06</c:v>
                </c:pt>
                <c:pt idx="35">
                  <c:v>32.14</c:v>
                </c:pt>
                <c:pt idx="36">
                  <c:v>34.22</c:v>
                </c:pt>
                <c:pt idx="37">
                  <c:v>34.5</c:v>
                </c:pt>
                <c:pt idx="38">
                  <c:v>36.72</c:v>
                </c:pt>
                <c:pt idx="39">
                  <c:v>36.619999999999997</c:v>
                </c:pt>
                <c:pt idx="40">
                  <c:v>40.28</c:v>
                </c:pt>
                <c:pt idx="41">
                  <c:v>38.049999999999997</c:v>
                </c:pt>
                <c:pt idx="42">
                  <c:v>40.81</c:v>
                </c:pt>
                <c:pt idx="43">
                  <c:v>44.88</c:v>
                </c:pt>
                <c:pt idx="44">
                  <c:v>45.94</c:v>
                </c:pt>
                <c:pt idx="45">
                  <c:v>53.09</c:v>
                </c:pt>
                <c:pt idx="46">
                  <c:v>48.48</c:v>
                </c:pt>
                <c:pt idx="47">
                  <c:v>43.26</c:v>
                </c:pt>
                <c:pt idx="48">
                  <c:v>46.85</c:v>
                </c:pt>
                <c:pt idx="49">
                  <c:v>48.05</c:v>
                </c:pt>
                <c:pt idx="50">
                  <c:v>54.63</c:v>
                </c:pt>
                <c:pt idx="51">
                  <c:v>53.22</c:v>
                </c:pt>
                <c:pt idx="52">
                  <c:v>49.87</c:v>
                </c:pt>
                <c:pt idx="53">
                  <c:v>56.42</c:v>
                </c:pt>
                <c:pt idx="54">
                  <c:v>59.03</c:v>
                </c:pt>
                <c:pt idx="55">
                  <c:v>64.989999999999995</c:v>
                </c:pt>
                <c:pt idx="56">
                  <c:v>65.55</c:v>
                </c:pt>
                <c:pt idx="57">
                  <c:v>62.27</c:v>
                </c:pt>
                <c:pt idx="58">
                  <c:v>58.34</c:v>
                </c:pt>
                <c:pt idx="59">
                  <c:v>59.45</c:v>
                </c:pt>
                <c:pt idx="60">
                  <c:v>65.540000000000006</c:v>
                </c:pt>
                <c:pt idx="61">
                  <c:v>61.93</c:v>
                </c:pt>
                <c:pt idx="62">
                  <c:v>62.97</c:v>
                </c:pt>
                <c:pt idx="63">
                  <c:v>70.16</c:v>
                </c:pt>
                <c:pt idx="64">
                  <c:v>70.959999999999994</c:v>
                </c:pt>
                <c:pt idx="65">
                  <c:v>70.97</c:v>
                </c:pt>
                <c:pt idx="66">
                  <c:v>74.459999999999994</c:v>
                </c:pt>
                <c:pt idx="67">
                  <c:v>73.08</c:v>
                </c:pt>
                <c:pt idx="68">
                  <c:v>63.9</c:v>
                </c:pt>
                <c:pt idx="69">
                  <c:v>59.14</c:v>
                </c:pt>
                <c:pt idx="70">
                  <c:v>59.4</c:v>
                </c:pt>
                <c:pt idx="71">
                  <c:v>62.09</c:v>
                </c:pt>
                <c:pt idx="72">
                  <c:v>54.35</c:v>
                </c:pt>
                <c:pt idx="73">
                  <c:v>59.39</c:v>
                </c:pt>
                <c:pt idx="74">
                  <c:v>60.74</c:v>
                </c:pt>
                <c:pt idx="75">
                  <c:v>64.040000000000006</c:v>
                </c:pt>
                <c:pt idx="76">
                  <c:v>63.53</c:v>
                </c:pt>
                <c:pt idx="77">
                  <c:v>67.53</c:v>
                </c:pt>
                <c:pt idx="78">
                  <c:v>74.150000000000006</c:v>
                </c:pt>
                <c:pt idx="79">
                  <c:v>72.36</c:v>
                </c:pt>
                <c:pt idx="80">
                  <c:v>79.63</c:v>
                </c:pt>
                <c:pt idx="81">
                  <c:v>85.66</c:v>
                </c:pt>
                <c:pt idx="82">
                  <c:v>94.63</c:v>
                </c:pt>
                <c:pt idx="83">
                  <c:v>91.74</c:v>
                </c:pt>
                <c:pt idx="84">
                  <c:v>92.93</c:v>
                </c:pt>
                <c:pt idx="85">
                  <c:v>95.35</c:v>
                </c:pt>
                <c:pt idx="86">
                  <c:v>105.42</c:v>
                </c:pt>
                <c:pt idx="87">
                  <c:v>112.46</c:v>
                </c:pt>
                <c:pt idx="88">
                  <c:v>125.46</c:v>
                </c:pt>
                <c:pt idx="89">
                  <c:v>134.02000000000001</c:v>
                </c:pt>
                <c:pt idx="90">
                  <c:v>133.47999999999999</c:v>
                </c:pt>
                <c:pt idx="91">
                  <c:v>116.69</c:v>
                </c:pt>
                <c:pt idx="92">
                  <c:v>103.76</c:v>
                </c:pt>
                <c:pt idx="93">
                  <c:v>76.72</c:v>
                </c:pt>
                <c:pt idx="94">
                  <c:v>57.44</c:v>
                </c:pt>
                <c:pt idx="95">
                  <c:v>42.04</c:v>
                </c:pt>
                <c:pt idx="96">
                  <c:v>41.92</c:v>
                </c:pt>
                <c:pt idx="97">
                  <c:v>39.26</c:v>
                </c:pt>
                <c:pt idx="98">
                  <c:v>48.06</c:v>
                </c:pt>
                <c:pt idx="99">
                  <c:v>49.95</c:v>
                </c:pt>
                <c:pt idx="100">
                  <c:v>59.21</c:v>
                </c:pt>
                <c:pt idx="101">
                  <c:v>69.7</c:v>
                </c:pt>
                <c:pt idx="102">
                  <c:v>64.290000000000006</c:v>
                </c:pt>
                <c:pt idx="103">
                  <c:v>71.14</c:v>
                </c:pt>
                <c:pt idx="104">
                  <c:v>69.47</c:v>
                </c:pt>
                <c:pt idx="105">
                  <c:v>75.819999999999993</c:v>
                </c:pt>
                <c:pt idx="106">
                  <c:v>78.150000000000006</c:v>
                </c:pt>
                <c:pt idx="107">
                  <c:v>74.599999999999994</c:v>
                </c:pt>
                <c:pt idx="108">
                  <c:v>78.400000000000006</c:v>
                </c:pt>
                <c:pt idx="109">
                  <c:v>76.45</c:v>
                </c:pt>
                <c:pt idx="110">
                  <c:v>81.290000000000006</c:v>
                </c:pt>
                <c:pt idx="111">
                  <c:v>84.58</c:v>
                </c:pt>
                <c:pt idx="112">
                  <c:v>74.12</c:v>
                </c:pt>
                <c:pt idx="113">
                  <c:v>75.41</c:v>
                </c:pt>
                <c:pt idx="114">
                  <c:v>76.38</c:v>
                </c:pt>
                <c:pt idx="115">
                  <c:v>76.669999999999973</c:v>
                </c:pt>
                <c:pt idx="116">
                  <c:v>75.55</c:v>
                </c:pt>
                <c:pt idx="117">
                  <c:v>81.95</c:v>
                </c:pt>
                <c:pt idx="118">
                  <c:v>84.32</c:v>
                </c:pt>
                <c:pt idx="119">
                  <c:v>89.23</c:v>
                </c:pt>
                <c:pt idx="120">
                  <c:v>89.58</c:v>
                </c:pt>
                <c:pt idx="121">
                  <c:v>89.74</c:v>
                </c:pt>
                <c:pt idx="122">
                  <c:v>102.98</c:v>
                </c:pt>
                <c:pt idx="123">
                  <c:v>110.04</c:v>
                </c:pt>
                <c:pt idx="124">
                  <c:v>101.36</c:v>
                </c:pt>
                <c:pt idx="125">
                  <c:v>96.29</c:v>
                </c:pt>
                <c:pt idx="126">
                  <c:v>97.34</c:v>
                </c:pt>
                <c:pt idx="127">
                  <c:v>86.34</c:v>
                </c:pt>
                <c:pt idx="128">
                  <c:v>85.61</c:v>
                </c:pt>
                <c:pt idx="129">
                  <c:v>86.43</c:v>
                </c:pt>
                <c:pt idx="130">
                  <c:v>97.16</c:v>
                </c:pt>
                <c:pt idx="131">
                  <c:v>98.58</c:v>
                </c:pt>
                <c:pt idx="132">
                  <c:v>100.32</c:v>
                </c:pt>
                <c:pt idx="133">
                  <c:v>102.26</c:v>
                </c:pt>
                <c:pt idx="134">
                  <c:v>106.21</c:v>
                </c:pt>
                <c:pt idx="135">
                  <c:v>103.35</c:v>
                </c:pt>
                <c:pt idx="136">
                  <c:v>94.72</c:v>
                </c:pt>
                <c:pt idx="137">
                  <c:v>82.41</c:v>
                </c:pt>
                <c:pt idx="138">
                  <c:v>87.93</c:v>
                </c:pt>
                <c:pt idx="139">
                  <c:v>94.16</c:v>
                </c:pt>
                <c:pt idx="140">
                  <c:v>94.56</c:v>
                </c:pt>
                <c:pt idx="141">
                  <c:v>89.57</c:v>
                </c:pt>
                <c:pt idx="142">
                  <c:v>86.73</c:v>
                </c:pt>
                <c:pt idx="143">
                  <c:v>88.25</c:v>
                </c:pt>
                <c:pt idx="144">
                  <c:v>94.83</c:v>
                </c:pt>
                <c:pt idx="145">
                  <c:v>95.32</c:v>
                </c:pt>
                <c:pt idx="146">
                  <c:v>92.96</c:v>
                </c:pt>
                <c:pt idx="147">
                  <c:v>92.07</c:v>
                </c:pt>
                <c:pt idx="148">
                  <c:v>94.8</c:v>
                </c:pt>
                <c:pt idx="149">
                  <c:v>95.8</c:v>
                </c:pt>
                <c:pt idx="150">
                  <c:v>104.7</c:v>
                </c:pt>
                <c:pt idx="151">
                  <c:v>106.54</c:v>
                </c:pt>
                <c:pt idx="152">
                  <c:v>106.24</c:v>
                </c:pt>
                <c:pt idx="153">
                  <c:v>100.55</c:v>
                </c:pt>
                <c:pt idx="154">
                  <c:v>93.93</c:v>
                </c:pt>
                <c:pt idx="155">
                  <c:v>97.89</c:v>
                </c:pt>
                <c:pt idx="156">
                  <c:v>94.86</c:v>
                </c:pt>
                <c:pt idx="157">
                  <c:v>100.68</c:v>
                </c:pt>
                <c:pt idx="158">
                  <c:v>100.51</c:v>
                </c:pt>
                <c:pt idx="159">
                  <c:v>102.04</c:v>
                </c:pt>
                <c:pt idx="160">
                  <c:v>101.8</c:v>
                </c:pt>
                <c:pt idx="161">
                  <c:v>105.15</c:v>
                </c:pt>
                <c:pt idx="162">
                  <c:v>102.39</c:v>
                </c:pt>
                <c:pt idx="163">
                  <c:v>96.08</c:v>
                </c:pt>
                <c:pt idx="164">
                  <c:v>93.03</c:v>
                </c:pt>
                <c:pt idx="165">
                  <c:v>84.34</c:v>
                </c:pt>
                <c:pt idx="166">
                  <c:v>75.81</c:v>
                </c:pt>
                <c:pt idx="167">
                  <c:v>59.29</c:v>
                </c:pt>
                <c:pt idx="168">
                  <c:v>47.33</c:v>
                </c:pt>
                <c:pt idx="169">
                  <c:v>50.73</c:v>
                </c:pt>
                <c:pt idx="170">
                  <c:v>47.85</c:v>
                </c:pt>
                <c:pt idx="171">
                  <c:v>54.63</c:v>
                </c:pt>
                <c:pt idx="172">
                  <c:v>59.37</c:v>
                </c:pt>
                <c:pt idx="173">
                  <c:v>59.83</c:v>
                </c:pt>
                <c:pt idx="174">
                  <c:v>50.93</c:v>
                </c:pt>
                <c:pt idx="175">
                  <c:v>42.89</c:v>
                </c:pt>
                <c:pt idx="176">
                  <c:v>45.47</c:v>
                </c:pt>
                <c:pt idx="177">
                  <c:v>46.25</c:v>
                </c:pt>
                <c:pt idx="178">
                  <c:v>42.92</c:v>
                </c:pt>
                <c:pt idx="179">
                  <c:v>37.33</c:v>
                </c:pt>
                <c:pt idx="180">
                  <c:v>31.78</c:v>
                </c:pt>
                <c:pt idx="181">
                  <c:v>30.616499999999998</c:v>
                </c:pt>
                <c:pt idx="182">
                  <c:v>37.923999999999999</c:v>
                </c:pt>
                <c:pt idx="183">
                  <c:v>41.12</c:v>
                </c:pt>
                <c:pt idx="184">
                  <c:v>46.796666666666653</c:v>
                </c:pt>
                <c:pt idx="185">
                  <c:v>48.838095238095242</c:v>
                </c:pt>
                <c:pt idx="186">
                  <c:v>44.799500000000002</c:v>
                </c:pt>
                <c:pt idx="187">
                  <c:v>44.799130434782612</c:v>
                </c:pt>
                <c:pt idx="188">
                  <c:v>45.225714285714282</c:v>
                </c:pt>
                <c:pt idx="189">
                  <c:v>49.87</c:v>
                </c:pt>
                <c:pt idx="190">
                  <c:v>45.87</c:v>
                </c:pt>
                <c:pt idx="191">
                  <c:v>52.17</c:v>
                </c:pt>
                <c:pt idx="192">
                  <c:v>52.61</c:v>
                </c:pt>
                <c:pt idx="193">
                  <c:v>53.46</c:v>
                </c:pt>
                <c:pt idx="194">
                  <c:v>49.673913043478251</c:v>
                </c:pt>
                <c:pt idx="195">
                  <c:v>51.117368421052603</c:v>
                </c:pt>
                <c:pt idx="196">
                  <c:v>48.539545454545447</c:v>
                </c:pt>
                <c:pt idx="197">
                  <c:v>45.195909090909097</c:v>
                </c:pt>
                <c:pt idx="198">
                  <c:v>46.674999999999997</c:v>
                </c:pt>
                <c:pt idx="199">
                  <c:v>48.06</c:v>
                </c:pt>
                <c:pt idx="200">
                  <c:v>49.877000000000002</c:v>
                </c:pt>
                <c:pt idx="201">
                  <c:v>51.69</c:v>
                </c:pt>
                <c:pt idx="202">
                  <c:v>56.66</c:v>
                </c:pt>
              </c:numCache>
            </c:numRef>
          </c:val>
          <c:smooth val="0"/>
        </c:ser>
        <c:dLbls>
          <c:showLegendKey val="0"/>
          <c:showVal val="0"/>
          <c:showCatName val="0"/>
          <c:showSerName val="0"/>
          <c:showPercent val="0"/>
          <c:showBubbleSize val="0"/>
        </c:dLbls>
        <c:smooth val="0"/>
        <c:axId val="-94903744"/>
        <c:axId val="-94903200"/>
      </c:lineChart>
      <c:dateAx>
        <c:axId val="-94903744"/>
        <c:scaling>
          <c:orientation val="minMax"/>
          <c:min val="37196"/>
        </c:scaling>
        <c:delete val="0"/>
        <c:axPos val="b"/>
        <c:numFmt formatCode="mmm\-yy" sourceLinked="1"/>
        <c:majorTickMark val="out"/>
        <c:minorTickMark val="none"/>
        <c:tickLblPos val="nextTo"/>
        <c:crossAx val="-94903200"/>
        <c:crosses val="autoZero"/>
        <c:auto val="1"/>
        <c:lblOffset val="100"/>
        <c:baseTimeUnit val="months"/>
        <c:majorUnit val="4"/>
        <c:majorTimeUnit val="months"/>
      </c:dateAx>
      <c:valAx>
        <c:axId val="-94903200"/>
        <c:scaling>
          <c:orientation val="minMax"/>
          <c:max val="140"/>
          <c:min val="0"/>
        </c:scaling>
        <c:delete val="0"/>
        <c:axPos val="l"/>
        <c:title>
          <c:tx>
            <c:rich>
              <a:bodyPr rot="-5400000" vert="horz"/>
              <a:lstStyle/>
              <a:p>
                <a:pPr>
                  <a:defRPr/>
                </a:pPr>
                <a:r>
                  <a:rPr lang="en-US"/>
                  <a:t>$/Barrel </a:t>
                </a:r>
              </a:p>
            </c:rich>
          </c:tx>
          <c:layout>
            <c:manualLayout>
              <c:xMode val="edge"/>
              <c:yMode val="edge"/>
              <c:x val="1.43833446757898E-3"/>
              <c:y val="0.31623893411628601"/>
            </c:manualLayout>
          </c:layout>
          <c:overlay val="0"/>
        </c:title>
        <c:numFmt formatCode="&quot;$&quot;#,##0" sourceLinked="0"/>
        <c:majorTickMark val="out"/>
        <c:minorTickMark val="none"/>
        <c:tickLblPos val="nextTo"/>
        <c:crossAx val="-94903744"/>
        <c:crosses val="autoZero"/>
        <c:crossBetween val="between"/>
        <c:majorUnit val="20"/>
      </c:valAx>
    </c:plotArea>
    <c:plotVisOnly val="1"/>
    <c:dispBlanksAs val="gap"/>
    <c:showDLblsOverMax val="0"/>
  </c:chart>
  <c:txPr>
    <a:bodyPr/>
    <a:lstStyle/>
    <a:p>
      <a:pPr>
        <a:defRPr sz="1200">
          <a:solidFill>
            <a:schemeClr val="tx1"/>
          </a:solidFill>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Sheet1!$B$5</c:f>
              <c:strCache>
                <c:ptCount val="1"/>
                <c:pt idx="0">
                  <c:v>Gross private domestic investment</c:v>
                </c:pt>
              </c:strCache>
            </c:strRef>
          </c:tx>
          <c:spPr>
            <a:solidFill>
              <a:srgbClr val="000090"/>
            </a:solidFill>
          </c:spPr>
          <c:invertIfNegative val="0"/>
          <c:cat>
            <c:strRef>
              <c:f>Sheet1!$A$6:$A$74</c:f>
              <c:strCache>
                <c:ptCount val="69"/>
                <c:pt idx="0">
                  <c:v>2000Q3</c:v>
                </c:pt>
                <c:pt idx="1">
                  <c:v>2000Q4</c:v>
                </c:pt>
                <c:pt idx="2">
                  <c:v>2001Q1</c:v>
                </c:pt>
                <c:pt idx="3">
                  <c:v>2001Q2</c:v>
                </c:pt>
                <c:pt idx="4">
                  <c:v>2001Q3</c:v>
                </c:pt>
                <c:pt idx="5">
                  <c:v>2001Q4</c:v>
                </c:pt>
                <c:pt idx="6">
                  <c:v>2002Q1</c:v>
                </c:pt>
                <c:pt idx="7">
                  <c:v>2002Q2</c:v>
                </c:pt>
                <c:pt idx="8">
                  <c:v>2002Q3</c:v>
                </c:pt>
                <c:pt idx="9">
                  <c:v>2002Q4</c:v>
                </c:pt>
                <c:pt idx="10">
                  <c:v>2003Q1</c:v>
                </c:pt>
                <c:pt idx="11">
                  <c:v>2003Q2</c:v>
                </c:pt>
                <c:pt idx="12">
                  <c:v>2003Q3</c:v>
                </c:pt>
                <c:pt idx="13">
                  <c:v>2003Q4</c:v>
                </c:pt>
                <c:pt idx="14">
                  <c:v>2004Q1</c:v>
                </c:pt>
                <c:pt idx="15">
                  <c:v>2004Q2</c:v>
                </c:pt>
                <c:pt idx="16">
                  <c:v>2004Q3</c:v>
                </c:pt>
                <c:pt idx="17">
                  <c:v>2004Q4</c:v>
                </c:pt>
                <c:pt idx="18">
                  <c:v>2005Q1</c:v>
                </c:pt>
                <c:pt idx="19">
                  <c:v>2005Q2</c:v>
                </c:pt>
                <c:pt idx="20">
                  <c:v>2005Q3</c:v>
                </c:pt>
                <c:pt idx="21">
                  <c:v>2005Q4</c:v>
                </c:pt>
                <c:pt idx="22">
                  <c:v>2006Q1</c:v>
                </c:pt>
                <c:pt idx="23">
                  <c:v>2006Q2</c:v>
                </c:pt>
                <c:pt idx="24">
                  <c:v>2006Q3</c:v>
                </c:pt>
                <c:pt idx="25">
                  <c:v>2006Q4</c:v>
                </c:pt>
                <c:pt idx="26">
                  <c:v>2007Q1</c:v>
                </c:pt>
                <c:pt idx="27">
                  <c:v>2007Q2</c:v>
                </c:pt>
                <c:pt idx="28">
                  <c:v>2007Q3</c:v>
                </c:pt>
                <c:pt idx="29">
                  <c:v>2007Q4</c:v>
                </c:pt>
                <c:pt idx="30">
                  <c:v>2008Q1</c:v>
                </c:pt>
                <c:pt idx="31">
                  <c:v>2008Q2</c:v>
                </c:pt>
                <c:pt idx="32">
                  <c:v>2008Q3</c:v>
                </c:pt>
                <c:pt idx="33">
                  <c:v>2008Q4</c:v>
                </c:pt>
                <c:pt idx="34">
                  <c:v>2009Q1</c:v>
                </c:pt>
                <c:pt idx="35">
                  <c:v>2009Q2</c:v>
                </c:pt>
                <c:pt idx="36">
                  <c:v>2009Q3</c:v>
                </c:pt>
                <c:pt idx="37">
                  <c:v>2009Q4</c:v>
                </c:pt>
                <c:pt idx="38">
                  <c:v>2010Q1</c:v>
                </c:pt>
                <c:pt idx="39">
                  <c:v>2010Q2</c:v>
                </c:pt>
                <c:pt idx="40">
                  <c:v>2010Q3</c:v>
                </c:pt>
                <c:pt idx="41">
                  <c:v>2010Q4</c:v>
                </c:pt>
                <c:pt idx="42">
                  <c:v>2011Q1</c:v>
                </c:pt>
                <c:pt idx="43">
                  <c:v>2011Q2</c:v>
                </c:pt>
                <c:pt idx="44">
                  <c:v>2011Q3</c:v>
                </c:pt>
                <c:pt idx="45">
                  <c:v>2011Q4</c:v>
                </c:pt>
                <c:pt idx="46">
                  <c:v>2012Q1</c:v>
                </c:pt>
                <c:pt idx="47">
                  <c:v>2012Q2</c:v>
                </c:pt>
                <c:pt idx="48">
                  <c:v>2012Q3</c:v>
                </c:pt>
                <c:pt idx="49">
                  <c:v>2012Q4</c:v>
                </c:pt>
                <c:pt idx="50">
                  <c:v>2013Q1</c:v>
                </c:pt>
                <c:pt idx="51">
                  <c:v>2013Q2</c:v>
                </c:pt>
                <c:pt idx="52">
                  <c:v>2013Q3</c:v>
                </c:pt>
                <c:pt idx="53">
                  <c:v>2013Q4</c:v>
                </c:pt>
                <c:pt idx="54">
                  <c:v>2014Q1</c:v>
                </c:pt>
                <c:pt idx="55">
                  <c:v>2014Q2</c:v>
                </c:pt>
                <c:pt idx="56">
                  <c:v>2014Q3</c:v>
                </c:pt>
                <c:pt idx="57">
                  <c:v>2014Q4</c:v>
                </c:pt>
                <c:pt idx="58">
                  <c:v>2015Q1</c:v>
                </c:pt>
                <c:pt idx="59">
                  <c:v>2015Q2</c:v>
                </c:pt>
                <c:pt idx="60">
                  <c:v>2015Q3</c:v>
                </c:pt>
                <c:pt idx="61">
                  <c:v>2015Q4</c:v>
                </c:pt>
                <c:pt idx="62">
                  <c:v>2016Q1</c:v>
                </c:pt>
                <c:pt idx="63">
                  <c:v>2016Q2</c:v>
                </c:pt>
                <c:pt idx="64">
                  <c:v>2016Q3</c:v>
                </c:pt>
                <c:pt idx="65">
                  <c:v>2016Q4</c:v>
                </c:pt>
                <c:pt idx="66">
                  <c:v>2017Q1</c:v>
                </c:pt>
                <c:pt idx="67">
                  <c:v>2017Q2</c:v>
                </c:pt>
                <c:pt idx="68">
                  <c:v>2017Q3</c:v>
                </c:pt>
              </c:strCache>
            </c:strRef>
          </c:cat>
          <c:val>
            <c:numRef>
              <c:f>Sheet1!$B$6:$B$74</c:f>
              <c:numCache>
                <c:formatCode>0.0</c:formatCode>
                <c:ptCount val="69"/>
                <c:pt idx="0">
                  <c:v>-4.9000000000000004</c:v>
                </c:pt>
                <c:pt idx="1">
                  <c:v>0.2</c:v>
                </c:pt>
                <c:pt idx="2">
                  <c:v>-17.2</c:v>
                </c:pt>
                <c:pt idx="3">
                  <c:v>-1.4</c:v>
                </c:pt>
                <c:pt idx="4">
                  <c:v>-6.9</c:v>
                </c:pt>
                <c:pt idx="5">
                  <c:v>-18.2</c:v>
                </c:pt>
                <c:pt idx="6">
                  <c:v>15.1</c:v>
                </c:pt>
                <c:pt idx="7">
                  <c:v>4.0999999999999996</c:v>
                </c:pt>
                <c:pt idx="8">
                  <c:v>-0.1</c:v>
                </c:pt>
                <c:pt idx="9">
                  <c:v>-0.7</c:v>
                </c:pt>
                <c:pt idx="10">
                  <c:v>3.4</c:v>
                </c:pt>
                <c:pt idx="11">
                  <c:v>2.1</c:v>
                </c:pt>
                <c:pt idx="12">
                  <c:v>14.9</c:v>
                </c:pt>
                <c:pt idx="13">
                  <c:v>14.9</c:v>
                </c:pt>
                <c:pt idx="14">
                  <c:v>0.2</c:v>
                </c:pt>
                <c:pt idx="15">
                  <c:v>15.1</c:v>
                </c:pt>
                <c:pt idx="16">
                  <c:v>6.3</c:v>
                </c:pt>
                <c:pt idx="17">
                  <c:v>8.3000000000000007</c:v>
                </c:pt>
                <c:pt idx="18">
                  <c:v>11.9</c:v>
                </c:pt>
                <c:pt idx="19">
                  <c:v>-5</c:v>
                </c:pt>
                <c:pt idx="20">
                  <c:v>4.2</c:v>
                </c:pt>
                <c:pt idx="21">
                  <c:v>12.6</c:v>
                </c:pt>
                <c:pt idx="22">
                  <c:v>5.4</c:v>
                </c:pt>
                <c:pt idx="23">
                  <c:v>-2.6</c:v>
                </c:pt>
                <c:pt idx="24">
                  <c:v>-4</c:v>
                </c:pt>
                <c:pt idx="25">
                  <c:v>-9.1</c:v>
                </c:pt>
                <c:pt idx="26">
                  <c:v>-3.6</c:v>
                </c:pt>
                <c:pt idx="27">
                  <c:v>5.6</c:v>
                </c:pt>
                <c:pt idx="28">
                  <c:v>-2.5</c:v>
                </c:pt>
                <c:pt idx="29">
                  <c:v>-7.7</c:v>
                </c:pt>
                <c:pt idx="30">
                  <c:v>-12.8</c:v>
                </c:pt>
                <c:pt idx="31">
                  <c:v>-6.9</c:v>
                </c:pt>
                <c:pt idx="32">
                  <c:v>-10.7</c:v>
                </c:pt>
                <c:pt idx="33">
                  <c:v>-31.1</c:v>
                </c:pt>
                <c:pt idx="34">
                  <c:v>-38.700000000000003</c:v>
                </c:pt>
                <c:pt idx="35">
                  <c:v>-22.1</c:v>
                </c:pt>
                <c:pt idx="36">
                  <c:v>-3.4</c:v>
                </c:pt>
                <c:pt idx="37">
                  <c:v>36.200000000000003</c:v>
                </c:pt>
                <c:pt idx="38">
                  <c:v>13.6</c:v>
                </c:pt>
                <c:pt idx="39">
                  <c:v>22.3</c:v>
                </c:pt>
                <c:pt idx="40">
                  <c:v>13.7</c:v>
                </c:pt>
                <c:pt idx="41">
                  <c:v>-3.5</c:v>
                </c:pt>
                <c:pt idx="42">
                  <c:v>-7.2</c:v>
                </c:pt>
                <c:pt idx="43">
                  <c:v>16.399999999999999</c:v>
                </c:pt>
                <c:pt idx="44">
                  <c:v>1.1000000000000001</c:v>
                </c:pt>
                <c:pt idx="45">
                  <c:v>32.1</c:v>
                </c:pt>
                <c:pt idx="46">
                  <c:v>9.7000000000000011</c:v>
                </c:pt>
                <c:pt idx="47">
                  <c:v>10.199999999999999</c:v>
                </c:pt>
                <c:pt idx="48">
                  <c:v>-1.1000000000000001</c:v>
                </c:pt>
                <c:pt idx="49">
                  <c:v>-3.2</c:v>
                </c:pt>
                <c:pt idx="50">
                  <c:v>13.8</c:v>
                </c:pt>
                <c:pt idx="51">
                  <c:v>5</c:v>
                </c:pt>
                <c:pt idx="52">
                  <c:v>13.4</c:v>
                </c:pt>
                <c:pt idx="53">
                  <c:v>5.4</c:v>
                </c:pt>
                <c:pt idx="54">
                  <c:v>-5.7</c:v>
                </c:pt>
                <c:pt idx="55">
                  <c:v>15.6</c:v>
                </c:pt>
                <c:pt idx="56">
                  <c:v>11.5</c:v>
                </c:pt>
                <c:pt idx="57">
                  <c:v>-1.3</c:v>
                </c:pt>
                <c:pt idx="58">
                  <c:v>13.1</c:v>
                </c:pt>
                <c:pt idx="59">
                  <c:v>0.8</c:v>
                </c:pt>
                <c:pt idx="60">
                  <c:v>2</c:v>
                </c:pt>
                <c:pt idx="61">
                  <c:v>-6.2</c:v>
                </c:pt>
                <c:pt idx="62">
                  <c:v>-4</c:v>
                </c:pt>
                <c:pt idx="63">
                  <c:v>-2.7</c:v>
                </c:pt>
                <c:pt idx="64">
                  <c:v>2.4</c:v>
                </c:pt>
                <c:pt idx="65">
                  <c:v>8.5</c:v>
                </c:pt>
                <c:pt idx="66">
                  <c:v>-1.2</c:v>
                </c:pt>
                <c:pt idx="67">
                  <c:v>3.9</c:v>
                </c:pt>
                <c:pt idx="68">
                  <c:v>7.3</c:v>
                </c:pt>
              </c:numCache>
            </c:numRef>
          </c:val>
        </c:ser>
        <c:dLbls>
          <c:showLegendKey val="0"/>
          <c:showVal val="0"/>
          <c:showCatName val="0"/>
          <c:showSerName val="0"/>
          <c:showPercent val="0"/>
          <c:showBubbleSize val="0"/>
        </c:dLbls>
        <c:gapWidth val="150"/>
        <c:axId val="-33245984"/>
        <c:axId val="-33266112"/>
      </c:barChart>
      <c:catAx>
        <c:axId val="-33245984"/>
        <c:scaling>
          <c:orientation val="minMax"/>
        </c:scaling>
        <c:delete val="0"/>
        <c:axPos val="b"/>
        <c:numFmt formatCode="General" sourceLinked="0"/>
        <c:majorTickMark val="out"/>
        <c:minorTickMark val="none"/>
        <c:tickLblPos val="low"/>
        <c:crossAx val="-33266112"/>
        <c:crosses val="autoZero"/>
        <c:auto val="1"/>
        <c:lblAlgn val="ctr"/>
        <c:lblOffset val="100"/>
        <c:tickLblSkip val="2"/>
        <c:noMultiLvlLbl val="0"/>
      </c:catAx>
      <c:valAx>
        <c:axId val="-33266112"/>
        <c:scaling>
          <c:orientation val="minMax"/>
          <c:max val="40"/>
          <c:min val="-40"/>
        </c:scaling>
        <c:delete val="0"/>
        <c:axPos val="l"/>
        <c:numFmt formatCode="0.0" sourceLinked="1"/>
        <c:majorTickMark val="out"/>
        <c:minorTickMark val="none"/>
        <c:tickLblPos val="nextTo"/>
        <c:crossAx val="-33245984"/>
        <c:crosses val="autoZero"/>
        <c:crossBetween val="between"/>
      </c:valAx>
    </c:plotArea>
    <c:plotVisOnly val="1"/>
    <c:dispBlanksAs val="gap"/>
    <c:showDLblsOverMax val="0"/>
  </c:chart>
  <c:txPr>
    <a:bodyPr/>
    <a:lstStyle/>
    <a:p>
      <a:pPr>
        <a:defRPr sz="1400">
          <a:solidFill>
            <a:schemeClr val="tx1"/>
          </a:solidFill>
          <a:latin typeface="Arial" charset="0"/>
          <a:ea typeface="Arial" charset="0"/>
          <a:cs typeface="Arial"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spPr>
        <a:ln>
          <a:noFill/>
        </a:ln>
      </c:spPr>
    </c:floor>
    <c:sideWall>
      <c:thickness val="0"/>
    </c:sideWall>
    <c:backWall>
      <c:thickness val="0"/>
    </c:backWall>
    <c:plotArea>
      <c:layout>
        <c:manualLayout>
          <c:layoutTarget val="inner"/>
          <c:xMode val="edge"/>
          <c:yMode val="edge"/>
          <c:x val="0.108865157175441"/>
          <c:y val="3.9659540812898297E-2"/>
          <c:w val="0.88322446383418296"/>
          <c:h val="0.77902044496882195"/>
        </c:manualLayout>
      </c:layout>
      <c:bar3DChart>
        <c:barDir val="col"/>
        <c:grouping val="clustered"/>
        <c:varyColors val="0"/>
        <c:ser>
          <c:idx val="0"/>
          <c:order val="0"/>
          <c:tx>
            <c:strRef>
              <c:f>Sheet1!$B$1</c:f>
              <c:strCache>
                <c:ptCount val="1"/>
                <c:pt idx="0">
                  <c:v>1-Month % Change</c:v>
                </c:pt>
              </c:strCache>
            </c:strRef>
          </c:tx>
          <c:spPr>
            <a:solidFill>
              <a:srgbClr val="C00000"/>
            </a:solidFill>
          </c:spPr>
          <c:invertIfNegative val="0"/>
          <c:cat>
            <c:numRef>
              <c:f>Sheet1!$A$2:$A$124</c:f>
              <c:numCache>
                <c:formatCode>mmm\-yy</c:formatCode>
                <c:ptCount val="123"/>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pt idx="119">
                  <c:v>42917</c:v>
                </c:pt>
                <c:pt idx="120">
                  <c:v>42948</c:v>
                </c:pt>
                <c:pt idx="121">
                  <c:v>42979</c:v>
                </c:pt>
                <c:pt idx="122">
                  <c:v>43009</c:v>
                </c:pt>
              </c:numCache>
            </c:numRef>
          </c:cat>
          <c:val>
            <c:numRef>
              <c:f>Sheet1!$B$2:$B$124</c:f>
              <c:numCache>
                <c:formatCode>0.0%</c:formatCode>
                <c:ptCount val="123"/>
                <c:pt idx="0">
                  <c:v>-1.08225108225108E-2</c:v>
                </c:pt>
                <c:pt idx="1">
                  <c:v>1E-3</c:v>
                </c:pt>
                <c:pt idx="2">
                  <c:v>-4.82160077145612E-3</c:v>
                </c:pt>
                <c:pt idx="3">
                  <c:v>-4.8449612403100801E-3</c:v>
                </c:pt>
                <c:pt idx="4">
                  <c:v>-9.7370983446941101E-4</c:v>
                </c:pt>
                <c:pt idx="5">
                  <c:v>-4.8732943469785598E-3</c:v>
                </c:pt>
                <c:pt idx="6">
                  <c:v>-1.9588638589616899E-3</c:v>
                </c:pt>
                <c:pt idx="7">
                  <c:v>0</c:v>
                </c:pt>
                <c:pt idx="8">
                  <c:v>9.8135426889101409E-4</c:v>
                </c:pt>
                <c:pt idx="9">
                  <c:v>-9.8039215686268892E-4</c:v>
                </c:pt>
                <c:pt idx="10">
                  <c:v>0</c:v>
                </c:pt>
                <c:pt idx="11">
                  <c:v>-4.9067713444553504E-3</c:v>
                </c:pt>
                <c:pt idx="12">
                  <c:v>-7.8895463510849292E-3</c:v>
                </c:pt>
                <c:pt idx="13">
                  <c:v>0</c:v>
                </c:pt>
                <c:pt idx="14">
                  <c:v>-9.9403578528827006E-3</c:v>
                </c:pt>
                <c:pt idx="15">
                  <c:v>-6.02409638554211E-3</c:v>
                </c:pt>
                <c:pt idx="16">
                  <c:v>-1.01010101010095E-3</c:v>
                </c:pt>
                <c:pt idx="17">
                  <c:v>-3.0333670374116401E-3</c:v>
                </c:pt>
                <c:pt idx="18">
                  <c:v>-4.0567951318457602E-3</c:v>
                </c:pt>
                <c:pt idx="19">
                  <c:v>-3.0549898167005801E-3</c:v>
                </c:pt>
                <c:pt idx="20">
                  <c:v>1.02145045965271E-2</c:v>
                </c:pt>
                <c:pt idx="21">
                  <c:v>1.3144590495449899E-2</c:v>
                </c:pt>
                <c:pt idx="22">
                  <c:v>8.9820359281436307E-3</c:v>
                </c:pt>
                <c:pt idx="23">
                  <c:v>9.8911968348170207E-3</c:v>
                </c:pt>
                <c:pt idx="24">
                  <c:v>9.7943192948090098E-3</c:v>
                </c:pt>
                <c:pt idx="25">
                  <c:v>1.0669253152279399E-2</c:v>
                </c:pt>
                <c:pt idx="26">
                  <c:v>4.7984644913627601E-3</c:v>
                </c:pt>
                <c:pt idx="27">
                  <c:v>1.0506208213944501E-2</c:v>
                </c:pt>
                <c:pt idx="28">
                  <c:v>1.13421550094518E-2</c:v>
                </c:pt>
                <c:pt idx="29">
                  <c:v>5.6074766355139697E-3</c:v>
                </c:pt>
                <c:pt idx="30">
                  <c:v>3.7174721189591601E-3</c:v>
                </c:pt>
                <c:pt idx="31">
                  <c:v>1.38888888888889E-2</c:v>
                </c:pt>
                <c:pt idx="32">
                  <c:v>0</c:v>
                </c:pt>
                <c:pt idx="33">
                  <c:v>4.5662100456621002E-3</c:v>
                </c:pt>
                <c:pt idx="34">
                  <c:v>-1.8181818181818401E-3</c:v>
                </c:pt>
                <c:pt idx="35">
                  <c:v>9.1074681238623395E-4</c:v>
                </c:pt>
                <c:pt idx="36">
                  <c:v>1E-3</c:v>
                </c:pt>
                <c:pt idx="37">
                  <c:v>7.0000000000000001E-3</c:v>
                </c:pt>
                <c:pt idx="38">
                  <c:v>2E-3</c:v>
                </c:pt>
                <c:pt idx="39">
                  <c:v>0.01</c:v>
                </c:pt>
                <c:pt idx="40">
                  <c:v>0.01</c:v>
                </c:pt>
                <c:pt idx="41">
                  <c:v>2E-3</c:v>
                </c:pt>
                <c:pt idx="42">
                  <c:v>8.9999999999999993E-3</c:v>
                </c:pt>
                <c:pt idx="43">
                  <c:v>7.0000000000000001E-3</c:v>
                </c:pt>
                <c:pt idx="44">
                  <c:v>-3.0000000000000001E-3</c:v>
                </c:pt>
                <c:pt idx="45">
                  <c:v>7.0000000000000001E-3</c:v>
                </c:pt>
                <c:pt idx="46">
                  <c:v>0</c:v>
                </c:pt>
                <c:pt idx="47">
                  <c:v>2E-3</c:v>
                </c:pt>
                <c:pt idx="48">
                  <c:v>-7.0000000000000001E-3</c:v>
                </c:pt>
                <c:pt idx="49">
                  <c:v>-5.0000000000000001E-3</c:v>
                </c:pt>
                <c:pt idx="50">
                  <c:v>6.0000000000000001E-3</c:v>
                </c:pt>
                <c:pt idx="51">
                  <c:v>3.0000000000000001E-3</c:v>
                </c:pt>
                <c:pt idx="52">
                  <c:v>6.0000000000000001E-3</c:v>
                </c:pt>
                <c:pt idx="53">
                  <c:v>0</c:v>
                </c:pt>
                <c:pt idx="54">
                  <c:v>7.0000000000000001E-3</c:v>
                </c:pt>
                <c:pt idx="55">
                  <c:v>2E-3</c:v>
                </c:pt>
                <c:pt idx="56">
                  <c:v>-1E-3</c:v>
                </c:pt>
                <c:pt idx="57">
                  <c:v>3.0000000000000001E-3</c:v>
                </c:pt>
                <c:pt idx="58">
                  <c:v>-6.0000000000000001E-3</c:v>
                </c:pt>
                <c:pt idx="59">
                  <c:v>4.0000000000000001E-3</c:v>
                </c:pt>
                <c:pt idx="60">
                  <c:v>-4.0000000000000001E-3</c:v>
                </c:pt>
                <c:pt idx="61">
                  <c:v>5.0000000000000001E-3</c:v>
                </c:pt>
                <c:pt idx="62">
                  <c:v>2E-3</c:v>
                </c:pt>
                <c:pt idx="63">
                  <c:v>0</c:v>
                </c:pt>
                <c:pt idx="64">
                  <c:v>3.0000000000000001E-3</c:v>
                </c:pt>
                <c:pt idx="65">
                  <c:v>4.0000000000000001E-3</c:v>
                </c:pt>
                <c:pt idx="66">
                  <c:v>5.0000000000000001E-3</c:v>
                </c:pt>
                <c:pt idx="67">
                  <c:v>-3.0000000000000001E-3</c:v>
                </c:pt>
                <c:pt idx="68">
                  <c:v>8.0000000000000002E-3</c:v>
                </c:pt>
                <c:pt idx="69">
                  <c:v>2E-3</c:v>
                </c:pt>
                <c:pt idx="70">
                  <c:v>1E-3</c:v>
                </c:pt>
                <c:pt idx="71">
                  <c:v>4.0000000000000001E-3</c:v>
                </c:pt>
                <c:pt idx="72">
                  <c:v>7.0000000000000001E-3</c:v>
                </c:pt>
                <c:pt idx="73">
                  <c:v>0.01</c:v>
                </c:pt>
                <c:pt idx="74">
                  <c:v>3.0000000000000001E-3</c:v>
                </c:pt>
                <c:pt idx="75">
                  <c:v>8.9999999999999993E-3</c:v>
                </c:pt>
                <c:pt idx="76">
                  <c:v>1E-3</c:v>
                </c:pt>
                <c:pt idx="77">
                  <c:v>0</c:v>
                </c:pt>
                <c:pt idx="78">
                  <c:v>5.0000000000000001E-3</c:v>
                </c:pt>
                <c:pt idx="79">
                  <c:v>0.01</c:v>
                </c:pt>
                <c:pt idx="80">
                  <c:v>3.0000000000000001E-3</c:v>
                </c:pt>
                <c:pt idx="81">
                  <c:v>6.0000000000000001E-3</c:v>
                </c:pt>
                <c:pt idx="82">
                  <c:v>7.0000000000000001E-3</c:v>
                </c:pt>
                <c:pt idx="83">
                  <c:v>1.0999999999999999E-2</c:v>
                </c:pt>
                <c:pt idx="84">
                  <c:v>0</c:v>
                </c:pt>
                <c:pt idx="85">
                  <c:v>8.0000000000000002E-3</c:v>
                </c:pt>
                <c:pt idx="86">
                  <c:v>6.0000000000000001E-3</c:v>
                </c:pt>
                <c:pt idx="87">
                  <c:v>3.0000000000000001E-3</c:v>
                </c:pt>
                <c:pt idx="88">
                  <c:v>4.0000000000000001E-3</c:v>
                </c:pt>
                <c:pt idx="89">
                  <c:v>2E-3</c:v>
                </c:pt>
                <c:pt idx="90">
                  <c:v>-2E-3</c:v>
                </c:pt>
                <c:pt idx="91">
                  <c:v>4.0000000000000001E-3</c:v>
                </c:pt>
                <c:pt idx="92">
                  <c:v>6.0000000000000001E-3</c:v>
                </c:pt>
                <c:pt idx="93">
                  <c:v>8.0000000000000002E-3</c:v>
                </c:pt>
                <c:pt idx="94">
                  <c:v>8.1433224755711399E-4</c:v>
                </c:pt>
                <c:pt idx="95">
                  <c:v>-8.1366965012208403E-4</c:v>
                </c:pt>
                <c:pt idx="96">
                  <c:v>0</c:v>
                </c:pt>
                <c:pt idx="97">
                  <c:v>-1.6286644951140101E-3</c:v>
                </c:pt>
                <c:pt idx="98">
                  <c:v>5.70962479608483E-3</c:v>
                </c:pt>
                <c:pt idx="99">
                  <c:v>3.24412003244135E-3</c:v>
                </c:pt>
                <c:pt idx="100">
                  <c:v>-3.2336297493937801E-3</c:v>
                </c:pt>
                <c:pt idx="101">
                  <c:v>-2.4330900243308999E-3</c:v>
                </c:pt>
                <c:pt idx="102">
                  <c:v>0</c:v>
                </c:pt>
                <c:pt idx="103">
                  <c:v>0</c:v>
                </c:pt>
                <c:pt idx="104">
                  <c:v>4.8780487804878101E-3</c:v>
                </c:pt>
                <c:pt idx="105">
                  <c:v>-1.6181229773461999E-3</c:v>
                </c:pt>
                <c:pt idx="106">
                  <c:v>2.4311183144245501E-3</c:v>
                </c:pt>
                <c:pt idx="107">
                  <c:v>4.8504446240904501E-3</c:v>
                </c:pt>
                <c:pt idx="108">
                  <c:v>-8.0971659919026895E-4</c:v>
                </c:pt>
                <c:pt idx="109">
                  <c:v>2E-3</c:v>
                </c:pt>
                <c:pt idx="110">
                  <c:v>2E-3</c:v>
                </c:pt>
                <c:pt idx="111">
                  <c:v>2E-3</c:v>
                </c:pt>
                <c:pt idx="112">
                  <c:v>5.0000000000000001E-3</c:v>
                </c:pt>
                <c:pt idx="113">
                  <c:v>6.0000000000000001E-3</c:v>
                </c:pt>
                <c:pt idx="114">
                  <c:v>4.0000000000000001E-3</c:v>
                </c:pt>
                <c:pt idx="115">
                  <c:v>4.0000000000000001E-3</c:v>
                </c:pt>
                <c:pt idx="116">
                  <c:v>2E-3</c:v>
                </c:pt>
                <c:pt idx="117">
                  <c:v>3.0000000000000001E-3</c:v>
                </c:pt>
                <c:pt idx="118">
                  <c:v>6.0000000000000001E-3</c:v>
                </c:pt>
                <c:pt idx="119">
                  <c:v>3.0000000000000001E-3</c:v>
                </c:pt>
                <c:pt idx="120">
                  <c:v>4.0000000000000001E-3</c:v>
                </c:pt>
                <c:pt idx="121">
                  <c:v>1E-3</c:v>
                </c:pt>
                <c:pt idx="122" formatCode="0.00%">
                  <c:v>1.2E-2</c:v>
                </c:pt>
              </c:numCache>
            </c:numRef>
          </c:val>
        </c:ser>
        <c:dLbls>
          <c:showLegendKey val="0"/>
          <c:showVal val="0"/>
          <c:showCatName val="0"/>
          <c:showSerName val="0"/>
          <c:showPercent val="0"/>
          <c:showBubbleSize val="0"/>
        </c:dLbls>
        <c:gapWidth val="64"/>
        <c:gapDepth val="67"/>
        <c:shape val="box"/>
        <c:axId val="-33267200"/>
        <c:axId val="-33271008"/>
        <c:axId val="0"/>
      </c:bar3DChart>
      <c:dateAx>
        <c:axId val="-33267200"/>
        <c:scaling>
          <c:orientation val="minMax"/>
          <c:max val="43009"/>
          <c:min val="39295"/>
        </c:scaling>
        <c:delete val="0"/>
        <c:axPos val="b"/>
        <c:numFmt formatCode="mmm\-yy" sourceLinked="1"/>
        <c:majorTickMark val="none"/>
        <c:minorTickMark val="none"/>
        <c:tickLblPos val="low"/>
        <c:txPr>
          <a:bodyPr/>
          <a:lstStyle/>
          <a:p>
            <a:pPr algn="ctr" rtl="0">
              <a:defRPr sz="1200"/>
            </a:pPr>
            <a:endParaRPr lang="en-US"/>
          </a:p>
        </c:txPr>
        <c:crossAx val="-33271008"/>
        <c:crosses val="autoZero"/>
        <c:auto val="1"/>
        <c:lblOffset val="100"/>
        <c:baseTimeUnit val="months"/>
        <c:majorUnit val="6"/>
        <c:majorTimeUnit val="months"/>
      </c:dateAx>
      <c:valAx>
        <c:axId val="-33271008"/>
        <c:scaling>
          <c:orientation val="minMax"/>
        </c:scaling>
        <c:delete val="0"/>
        <c:axPos val="l"/>
        <c:title>
          <c:tx>
            <c:rich>
              <a:bodyPr rot="-5400000" vert="horz"/>
              <a:lstStyle/>
              <a:p>
                <a:pPr algn="ctr">
                  <a:defRPr/>
                </a:pPr>
                <a:r>
                  <a:rPr lang="en-US"/>
                  <a:t>One-month Percent Change</a:t>
                </a:r>
              </a:p>
            </c:rich>
          </c:tx>
          <c:layout>
            <c:manualLayout>
              <c:xMode val="edge"/>
              <c:yMode val="edge"/>
              <c:x val="4.38108901641532E-3"/>
              <c:y val="0.19926388268027401"/>
            </c:manualLayout>
          </c:layout>
          <c:overlay val="0"/>
        </c:title>
        <c:numFmt formatCode="0.0%" sourceLinked="0"/>
        <c:majorTickMark val="out"/>
        <c:minorTickMark val="none"/>
        <c:tickLblPos val="nextTo"/>
        <c:spPr>
          <a:noFill/>
        </c:spPr>
        <c:txPr>
          <a:bodyPr/>
          <a:lstStyle/>
          <a:p>
            <a:pPr>
              <a:defRPr sz="1300"/>
            </a:pPr>
            <a:endParaRPr lang="en-US"/>
          </a:p>
        </c:txPr>
        <c:crossAx val="-33267200"/>
        <c:crosses val="autoZero"/>
        <c:crossBetween val="between"/>
      </c:valAx>
    </c:plotArea>
    <c:plotVisOnly val="1"/>
    <c:dispBlanksAs val="gap"/>
    <c:showDLblsOverMax val="0"/>
  </c:chart>
  <c:txPr>
    <a:bodyPr/>
    <a:lstStyle/>
    <a:p>
      <a:pPr>
        <a:defRPr sz="1400">
          <a:solidFill>
            <a:srgbClr val="474542"/>
          </a:solidFill>
          <a:latin typeface="Arial" charset="0"/>
          <a:ea typeface="Arial" charset="0"/>
          <a:cs typeface="Arial"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0647555276902103E-2"/>
          <c:y val="5.6218190883240697E-2"/>
          <c:w val="0.89051703576383001"/>
          <c:h val="0.69489220289929998"/>
        </c:manualLayout>
      </c:layout>
      <c:lineChart>
        <c:grouping val="standard"/>
        <c:varyColors val="0"/>
        <c:ser>
          <c:idx val="0"/>
          <c:order val="0"/>
          <c:tx>
            <c:strRef>
              <c:f>Sheet1!$B$12</c:f>
              <c:strCache>
                <c:ptCount val="1"/>
                <c:pt idx="0">
                  <c:v>Base Metals</c:v>
                </c:pt>
              </c:strCache>
            </c:strRef>
          </c:tx>
          <c:spPr>
            <a:ln>
              <a:solidFill>
                <a:srgbClr val="000074"/>
              </a:solidFill>
            </a:ln>
          </c:spPr>
          <c:marker>
            <c:symbol val="none"/>
          </c:marker>
          <c:dLbls>
            <c:dLbl>
              <c:idx val="91"/>
              <c:layout>
                <c:manualLayout>
                  <c:x val="1.7129730686045699E-2"/>
                  <c:y val="0.208241444582659"/>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b="1">
                    <a:solidFill>
                      <a:srgbClr val="000074"/>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Sheet1!$A$13:$A$142</c:f>
              <c:numCache>
                <c:formatCode>mmm\-yy</c:formatCode>
                <c:ptCount val="130"/>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numCache>
            </c:numRef>
          </c:cat>
          <c:val>
            <c:numRef>
              <c:f>Sheet1!$B$13:$B$142</c:f>
              <c:numCache>
                <c:formatCode>0.00</c:formatCode>
                <c:ptCount val="130"/>
                <c:pt idx="0">
                  <c:v>106.87329883087</c:v>
                </c:pt>
                <c:pt idx="1">
                  <c:v>108.46182310735</c:v>
                </c:pt>
                <c:pt idx="2">
                  <c:v>114.787087074358</c:v>
                </c:pt>
                <c:pt idx="3">
                  <c:v>126.42048632336299</c:v>
                </c:pt>
                <c:pt idx="4">
                  <c:v>127.174080213566</c:v>
                </c:pt>
                <c:pt idx="5">
                  <c:v>119.151833510015</c:v>
                </c:pt>
                <c:pt idx="6">
                  <c:v>119.969834307695</c:v>
                </c:pt>
                <c:pt idx="7">
                  <c:v>110.58737590155199</c:v>
                </c:pt>
                <c:pt idx="8">
                  <c:v>109.64269467968499</c:v>
                </c:pt>
                <c:pt idx="9">
                  <c:v>114.22636692407001</c:v>
                </c:pt>
                <c:pt idx="10">
                  <c:v>107.118479563378</c:v>
                </c:pt>
                <c:pt idx="11">
                  <c:v>99.4915310541884</c:v>
                </c:pt>
                <c:pt idx="12">
                  <c:v>104.19805872146701</c:v>
                </c:pt>
                <c:pt idx="13">
                  <c:v>115.354354008532</c:v>
                </c:pt>
                <c:pt idx="14">
                  <c:v>124.192425978231</c:v>
                </c:pt>
                <c:pt idx="15">
                  <c:v>123.386568464196</c:v>
                </c:pt>
                <c:pt idx="16">
                  <c:v>118.763277348792</c:v>
                </c:pt>
                <c:pt idx="17">
                  <c:v>116.092140666348</c:v>
                </c:pt>
                <c:pt idx="18">
                  <c:v>117.78564412495901</c:v>
                </c:pt>
                <c:pt idx="19">
                  <c:v>106.96567737235399</c:v>
                </c:pt>
                <c:pt idx="20">
                  <c:v>98.554101659036505</c:v>
                </c:pt>
                <c:pt idx="21">
                  <c:v>74.967604286718398</c:v>
                </c:pt>
                <c:pt idx="22">
                  <c:v>62.006302862323302</c:v>
                </c:pt>
                <c:pt idx="23">
                  <c:v>51.248363642088499</c:v>
                </c:pt>
                <c:pt idx="24">
                  <c:v>52.145266458436467</c:v>
                </c:pt>
                <c:pt idx="25">
                  <c:v>50.8220121607145</c:v>
                </c:pt>
                <c:pt idx="26">
                  <c:v>53.657001846496001</c:v>
                </c:pt>
                <c:pt idx="27">
                  <c:v>60.401888169542772</c:v>
                </c:pt>
                <c:pt idx="28">
                  <c:v>63.2513772580851</c:v>
                </c:pt>
                <c:pt idx="29">
                  <c:v>69.387496965776194</c:v>
                </c:pt>
                <c:pt idx="30">
                  <c:v>72.4809930193382</c:v>
                </c:pt>
                <c:pt idx="31">
                  <c:v>85.03731707085818</c:v>
                </c:pt>
                <c:pt idx="32">
                  <c:v>83.195664856440359</c:v>
                </c:pt>
                <c:pt idx="33">
                  <c:v>85.413901028555799</c:v>
                </c:pt>
                <c:pt idx="34">
                  <c:v>88.566067960127796</c:v>
                </c:pt>
                <c:pt idx="35">
                  <c:v>94.538095810179556</c:v>
                </c:pt>
                <c:pt idx="36">
                  <c:v>98.99114855443338</c:v>
                </c:pt>
                <c:pt idx="37">
                  <c:v>91.967336441391794</c:v>
                </c:pt>
                <c:pt idx="38">
                  <c:v>100.265018129724</c:v>
                </c:pt>
                <c:pt idx="39">
                  <c:v>105.798668887039</c:v>
                </c:pt>
                <c:pt idx="40">
                  <c:v>92.622229160572502</c:v>
                </c:pt>
                <c:pt idx="41">
                  <c:v>86.910910314645406</c:v>
                </c:pt>
                <c:pt idx="42">
                  <c:v>89.79578117552478</c:v>
                </c:pt>
                <c:pt idx="43">
                  <c:v>97.110208744789659</c:v>
                </c:pt>
                <c:pt idx="44">
                  <c:v>101.62019418089901</c:v>
                </c:pt>
                <c:pt idx="45">
                  <c:v>109.779015018975</c:v>
                </c:pt>
                <c:pt idx="46">
                  <c:v>109.986853636566</c:v>
                </c:pt>
                <c:pt idx="47">
                  <c:v>115.15263575544</c:v>
                </c:pt>
                <c:pt idx="48">
                  <c:v>120.333873736063</c:v>
                </c:pt>
                <c:pt idx="49">
                  <c:v>125.237064040296</c:v>
                </c:pt>
                <c:pt idx="50">
                  <c:v>122.593735869656</c:v>
                </c:pt>
                <c:pt idx="51">
                  <c:v>124.597106780986</c:v>
                </c:pt>
                <c:pt idx="52">
                  <c:v>117.82143720142</c:v>
                </c:pt>
                <c:pt idx="53">
                  <c:v>116.93650064605301</c:v>
                </c:pt>
                <c:pt idx="54">
                  <c:v>121.544097993581</c:v>
                </c:pt>
                <c:pt idx="55">
                  <c:v>113.160756000174</c:v>
                </c:pt>
                <c:pt idx="56">
                  <c:v>106.193201549959</c:v>
                </c:pt>
                <c:pt idx="57">
                  <c:v>97.287674173265003</c:v>
                </c:pt>
                <c:pt idx="58">
                  <c:v>96.517742339626537</c:v>
                </c:pt>
                <c:pt idx="59">
                  <c:v>95.441023069825306</c:v>
                </c:pt>
                <c:pt idx="60">
                  <c:v>101.512249214213</c:v>
                </c:pt>
                <c:pt idx="61">
                  <c:v>105.806666832828</c:v>
                </c:pt>
                <c:pt idx="62">
                  <c:v>104.558682878363</c:v>
                </c:pt>
                <c:pt idx="63">
                  <c:v>100.892434182587</c:v>
                </c:pt>
                <c:pt idx="64">
                  <c:v>97.319598118011157</c:v>
                </c:pt>
                <c:pt idx="65">
                  <c:v>91.471201150275107</c:v>
                </c:pt>
                <c:pt idx="66">
                  <c:v>91.993117932493959</c:v>
                </c:pt>
                <c:pt idx="67">
                  <c:v>90.894455809906006</c:v>
                </c:pt>
                <c:pt idx="68">
                  <c:v>99.492571200742901</c:v>
                </c:pt>
                <c:pt idx="69">
                  <c:v>97.693368577316278</c:v>
                </c:pt>
                <c:pt idx="70">
                  <c:v>94.717967300284499</c:v>
                </c:pt>
                <c:pt idx="71">
                  <c:v>99.589668539243704</c:v>
                </c:pt>
                <c:pt idx="72">
                  <c:v>99.614668200967898</c:v>
                </c:pt>
                <c:pt idx="73">
                  <c:v>100.25373838825</c:v>
                </c:pt>
                <c:pt idx="74">
                  <c:v>94.234899985834801</c:v>
                </c:pt>
                <c:pt idx="75">
                  <c:v>89.929295517098183</c:v>
                </c:pt>
                <c:pt idx="76">
                  <c:v>89.082115377606655</c:v>
                </c:pt>
                <c:pt idx="77">
                  <c:v>86.968658581618897</c:v>
                </c:pt>
                <c:pt idx="78">
                  <c:v>85.313131296891058</c:v>
                </c:pt>
                <c:pt idx="79">
                  <c:v>88.632359345894258</c:v>
                </c:pt>
                <c:pt idx="80">
                  <c:v>87.260362819978781</c:v>
                </c:pt>
                <c:pt idx="81">
                  <c:v>88.651685561403582</c:v>
                </c:pt>
                <c:pt idx="82">
                  <c:v>86.509798372660882</c:v>
                </c:pt>
                <c:pt idx="83">
                  <c:v>87.695320174785337</c:v>
                </c:pt>
                <c:pt idx="84">
                  <c:v>88.13162781857676</c:v>
                </c:pt>
                <c:pt idx="85">
                  <c:v>86.850291223135599</c:v>
                </c:pt>
                <c:pt idx="86">
                  <c:v>84.446080670576094</c:v>
                </c:pt>
                <c:pt idx="87">
                  <c:v>87.087921792634859</c:v>
                </c:pt>
                <c:pt idx="88">
                  <c:v>88.544594125013404</c:v>
                </c:pt>
                <c:pt idx="89">
                  <c:v>89.188784259717679</c:v>
                </c:pt>
                <c:pt idx="90">
                  <c:v>93.3732189822571</c:v>
                </c:pt>
                <c:pt idx="91">
                  <c:v>93.738432534517159</c:v>
                </c:pt>
                <c:pt idx="92">
                  <c:v>91.716915832844876</c:v>
                </c:pt>
                <c:pt idx="93">
                  <c:v>88.901535765897904</c:v>
                </c:pt>
                <c:pt idx="94">
                  <c:v>90.365698110377082</c:v>
                </c:pt>
                <c:pt idx="95">
                  <c:v>86.250639392360483</c:v>
                </c:pt>
                <c:pt idx="96">
                  <c:v>80.14737794877388</c:v>
                </c:pt>
                <c:pt idx="97">
                  <c:v>79.193234943104002</c:v>
                </c:pt>
                <c:pt idx="98">
                  <c:v>79.211222665978994</c:v>
                </c:pt>
                <c:pt idx="99">
                  <c:v>80.57367286301718</c:v>
                </c:pt>
                <c:pt idx="100">
                  <c:v>82.377034950640976</c:v>
                </c:pt>
                <c:pt idx="101">
                  <c:v>76.677147401974679</c:v>
                </c:pt>
                <c:pt idx="102">
                  <c:v>72.682047235662637</c:v>
                </c:pt>
                <c:pt idx="103">
                  <c:v>68.262605840073107</c:v>
                </c:pt>
                <c:pt idx="104">
                  <c:v>69.06485785961948</c:v>
                </c:pt>
                <c:pt idx="105">
                  <c:v>68.213869322654276</c:v>
                </c:pt>
                <c:pt idx="106">
                  <c:v>63.808271084286368</c:v>
                </c:pt>
                <c:pt idx="107">
                  <c:v>62.949916323563102</c:v>
                </c:pt>
                <c:pt idx="108">
                  <c:v>61.373544769669067</c:v>
                </c:pt>
                <c:pt idx="109">
                  <c:v>63.626319896438801</c:v>
                </c:pt>
                <c:pt idx="110">
                  <c:v>66.45999257943474</c:v>
                </c:pt>
                <c:pt idx="111">
                  <c:v>66.702478113467279</c:v>
                </c:pt>
                <c:pt idx="112">
                  <c:v>65.136321968088083</c:v>
                </c:pt>
                <c:pt idx="113">
                  <c:v>65.97995821615504</c:v>
                </c:pt>
                <c:pt idx="114">
                  <c:v>69.126574082210382</c:v>
                </c:pt>
                <c:pt idx="115">
                  <c:v>68.981515713975796</c:v>
                </c:pt>
                <c:pt idx="116">
                  <c:v>68.223635881126683</c:v>
                </c:pt>
                <c:pt idx="117">
                  <c:v>69.624080072155138</c:v>
                </c:pt>
                <c:pt idx="118">
                  <c:v>76.503935416156736</c:v>
                </c:pt>
                <c:pt idx="119">
                  <c:v>77.876336463549137</c:v>
                </c:pt>
                <c:pt idx="120">
                  <c:v>79.058312842889279</c:v>
                </c:pt>
                <c:pt idx="121">
                  <c:v>81.8045164290196</c:v>
                </c:pt>
                <c:pt idx="122">
                  <c:v>81.35314499749326</c:v>
                </c:pt>
                <c:pt idx="123">
                  <c:v>80.062136570884931</c:v>
                </c:pt>
                <c:pt idx="124">
                  <c:v>79.081941269059698</c:v>
                </c:pt>
                <c:pt idx="125">
                  <c:v>79.216548314764339</c:v>
                </c:pt>
                <c:pt idx="126">
                  <c:v>82.116210040924202</c:v>
                </c:pt>
                <c:pt idx="127">
                  <c:v>88.390354331510181</c:v>
                </c:pt>
                <c:pt idx="128">
                  <c:v>90.498022406979999</c:v>
                </c:pt>
                <c:pt idx="129">
                  <c:v>92.948253166937405</c:v>
                </c:pt>
              </c:numCache>
            </c:numRef>
          </c:val>
          <c:smooth val="0"/>
        </c:ser>
        <c:ser>
          <c:idx val="1"/>
          <c:order val="1"/>
          <c:tx>
            <c:strRef>
              <c:f>Sheet1!$C$12</c:f>
              <c:strCache>
                <c:ptCount val="1"/>
                <c:pt idx="0">
                  <c:v>Iron Ore</c:v>
                </c:pt>
              </c:strCache>
            </c:strRef>
          </c:tx>
          <c:spPr>
            <a:ln>
              <a:solidFill>
                <a:srgbClr val="BD0000"/>
              </a:solidFill>
            </a:ln>
          </c:spPr>
          <c:marker>
            <c:symbol val="none"/>
          </c:marker>
          <c:dLbls>
            <c:dLbl>
              <c:idx val="91"/>
              <c:layout>
                <c:manualLayout>
                  <c:x val="-8.8504189280719597E-2"/>
                  <c:y val="0.152364603850691"/>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b="1">
                    <a:solidFill>
                      <a:srgbClr val="BD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Sheet1!$A$13:$A$142</c:f>
              <c:numCache>
                <c:formatCode>mmm\-yy</c:formatCode>
                <c:ptCount val="130"/>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numCache>
            </c:numRef>
          </c:cat>
          <c:val>
            <c:numRef>
              <c:f>Sheet1!$C$13:$C$142</c:f>
              <c:numCache>
                <c:formatCode>0.00</c:formatCode>
                <c:ptCount val="130"/>
                <c:pt idx="0">
                  <c:v>53.611882787135087</c:v>
                </c:pt>
                <c:pt idx="1">
                  <c:v>56.669542598268301</c:v>
                </c:pt>
                <c:pt idx="2">
                  <c:v>60.707573156020601</c:v>
                </c:pt>
                <c:pt idx="3">
                  <c:v>62.565478556955803</c:v>
                </c:pt>
                <c:pt idx="4">
                  <c:v>69.942254244802001</c:v>
                </c:pt>
                <c:pt idx="5">
                  <c:v>70.758087243736639</c:v>
                </c:pt>
                <c:pt idx="6">
                  <c:v>72.732540215948305</c:v>
                </c:pt>
                <c:pt idx="7">
                  <c:v>83.564608605164906</c:v>
                </c:pt>
                <c:pt idx="8">
                  <c:v>101.910567471964</c:v>
                </c:pt>
                <c:pt idx="9">
                  <c:v>115.251836513366</c:v>
                </c:pt>
                <c:pt idx="10">
                  <c:v>133.74862164887699</c:v>
                </c:pt>
                <c:pt idx="11">
                  <c:v>130.34131912391399</c:v>
                </c:pt>
                <c:pt idx="12">
                  <c:v>132.56943445713901</c:v>
                </c:pt>
                <c:pt idx="13">
                  <c:v>127.59902332917601</c:v>
                </c:pt>
                <c:pt idx="14">
                  <c:v>135.14033676470601</c:v>
                </c:pt>
                <c:pt idx="15">
                  <c:v>134.33821524474499</c:v>
                </c:pt>
                <c:pt idx="16">
                  <c:v>132.28149339869199</c:v>
                </c:pt>
                <c:pt idx="17">
                  <c:v>126.097616381557</c:v>
                </c:pt>
                <c:pt idx="18">
                  <c:v>123.74609773756799</c:v>
                </c:pt>
                <c:pt idx="19">
                  <c:v>122.539487587884</c:v>
                </c:pt>
                <c:pt idx="20">
                  <c:v>95.733546194316403</c:v>
                </c:pt>
                <c:pt idx="21">
                  <c:v>60.789842029862797</c:v>
                </c:pt>
                <c:pt idx="22">
                  <c:v>44.528027967064197</c:v>
                </c:pt>
                <c:pt idx="23">
                  <c:v>47.976464928947671</c:v>
                </c:pt>
                <c:pt idx="24">
                  <c:v>49.7109670191197</c:v>
                </c:pt>
                <c:pt idx="25">
                  <c:v>51.822534781068299</c:v>
                </c:pt>
                <c:pt idx="26">
                  <c:v>43.924722892221801</c:v>
                </c:pt>
                <c:pt idx="27">
                  <c:v>40.983610652364902</c:v>
                </c:pt>
                <c:pt idx="28">
                  <c:v>42.978630843037003</c:v>
                </c:pt>
                <c:pt idx="29">
                  <c:v>49.128229162737803</c:v>
                </c:pt>
                <c:pt idx="30">
                  <c:v>57.553932992071502</c:v>
                </c:pt>
                <c:pt idx="31">
                  <c:v>66.960007568024082</c:v>
                </c:pt>
                <c:pt idx="32">
                  <c:v>55.332673398333398</c:v>
                </c:pt>
                <c:pt idx="33">
                  <c:v>59.500963006335702</c:v>
                </c:pt>
                <c:pt idx="34">
                  <c:v>68.050070146432532</c:v>
                </c:pt>
                <c:pt idx="35">
                  <c:v>72.033254788290094</c:v>
                </c:pt>
                <c:pt idx="36">
                  <c:v>86.190356828626832</c:v>
                </c:pt>
                <c:pt idx="37">
                  <c:v>87.403822717798576</c:v>
                </c:pt>
                <c:pt idx="38">
                  <c:v>95.767824891750607</c:v>
                </c:pt>
                <c:pt idx="39">
                  <c:v>118.240938929631</c:v>
                </c:pt>
                <c:pt idx="40">
                  <c:v>110.617356620259</c:v>
                </c:pt>
                <c:pt idx="41">
                  <c:v>98.468986249567905</c:v>
                </c:pt>
                <c:pt idx="42">
                  <c:v>86.629124155784922</c:v>
                </c:pt>
                <c:pt idx="43">
                  <c:v>99.641317701818593</c:v>
                </c:pt>
                <c:pt idx="44">
                  <c:v>96.410394656381598</c:v>
                </c:pt>
                <c:pt idx="45">
                  <c:v>101.794672828258</c:v>
                </c:pt>
                <c:pt idx="46">
                  <c:v>107.018093389664</c:v>
                </c:pt>
                <c:pt idx="47">
                  <c:v>111.817111030457</c:v>
                </c:pt>
                <c:pt idx="48">
                  <c:v>122.841140125305</c:v>
                </c:pt>
                <c:pt idx="49">
                  <c:v>128.32573171478199</c:v>
                </c:pt>
                <c:pt idx="50">
                  <c:v>116.10880394922199</c:v>
                </c:pt>
                <c:pt idx="51">
                  <c:v>122.943976217607</c:v>
                </c:pt>
                <c:pt idx="52">
                  <c:v>121.380867614607</c:v>
                </c:pt>
                <c:pt idx="53">
                  <c:v>117.150876351223</c:v>
                </c:pt>
                <c:pt idx="54">
                  <c:v>118.59058164346</c:v>
                </c:pt>
                <c:pt idx="55">
                  <c:v>121.689375891515</c:v>
                </c:pt>
                <c:pt idx="56">
                  <c:v>121.50427092536999</c:v>
                </c:pt>
                <c:pt idx="57">
                  <c:v>103.13088910062299</c:v>
                </c:pt>
                <c:pt idx="58">
                  <c:v>92.9226930047096</c:v>
                </c:pt>
                <c:pt idx="59">
                  <c:v>93.50543086109144</c:v>
                </c:pt>
                <c:pt idx="60">
                  <c:v>96.158602042500831</c:v>
                </c:pt>
                <c:pt idx="61">
                  <c:v>96.254582395316703</c:v>
                </c:pt>
                <c:pt idx="62">
                  <c:v>99.175127416713039</c:v>
                </c:pt>
                <c:pt idx="63">
                  <c:v>101.218137783793</c:v>
                </c:pt>
                <c:pt idx="64">
                  <c:v>93.6562571298021</c:v>
                </c:pt>
                <c:pt idx="65">
                  <c:v>92.319387929867105</c:v>
                </c:pt>
                <c:pt idx="66">
                  <c:v>87.712330994706676</c:v>
                </c:pt>
                <c:pt idx="67">
                  <c:v>73.699199483593603</c:v>
                </c:pt>
                <c:pt idx="68">
                  <c:v>68.194040675656282</c:v>
                </c:pt>
                <c:pt idx="69">
                  <c:v>78.121151452609141</c:v>
                </c:pt>
                <c:pt idx="70">
                  <c:v>82.508824724190603</c:v>
                </c:pt>
                <c:pt idx="71">
                  <c:v>88.103869894288678</c:v>
                </c:pt>
                <c:pt idx="72">
                  <c:v>103.172646786588</c:v>
                </c:pt>
                <c:pt idx="73">
                  <c:v>106.01639367575299</c:v>
                </c:pt>
                <c:pt idx="74">
                  <c:v>95.891228202513901</c:v>
                </c:pt>
                <c:pt idx="75">
                  <c:v>94.191628058820299</c:v>
                </c:pt>
                <c:pt idx="76">
                  <c:v>85.017698912591257</c:v>
                </c:pt>
                <c:pt idx="77">
                  <c:v>78.714172918221379</c:v>
                </c:pt>
                <c:pt idx="78">
                  <c:v>87.199044760082799</c:v>
                </c:pt>
                <c:pt idx="79">
                  <c:v>93.961337536966738</c:v>
                </c:pt>
                <c:pt idx="80">
                  <c:v>91.994229999919398</c:v>
                </c:pt>
                <c:pt idx="81">
                  <c:v>90.888408124248841</c:v>
                </c:pt>
                <c:pt idx="82">
                  <c:v>93.460052394964578</c:v>
                </c:pt>
                <c:pt idx="83">
                  <c:v>93.094412955665703</c:v>
                </c:pt>
                <c:pt idx="84">
                  <c:v>87.835048731521113</c:v>
                </c:pt>
                <c:pt idx="85">
                  <c:v>83.208110151848899</c:v>
                </c:pt>
                <c:pt idx="86">
                  <c:v>76.669791403243977</c:v>
                </c:pt>
                <c:pt idx="87">
                  <c:v>78.553748614229136</c:v>
                </c:pt>
                <c:pt idx="88">
                  <c:v>68.941316279722599</c:v>
                </c:pt>
                <c:pt idx="89">
                  <c:v>63.581921492204877</c:v>
                </c:pt>
                <c:pt idx="90">
                  <c:v>65.849105154311175</c:v>
                </c:pt>
                <c:pt idx="91">
                  <c:v>63.493482818962804</c:v>
                </c:pt>
                <c:pt idx="92">
                  <c:v>56.477036451855497</c:v>
                </c:pt>
                <c:pt idx="93">
                  <c:v>55.572394209354123</c:v>
                </c:pt>
                <c:pt idx="94">
                  <c:v>50.547157970092258</c:v>
                </c:pt>
                <c:pt idx="95">
                  <c:v>46.886208240534529</c:v>
                </c:pt>
                <c:pt idx="96">
                  <c:v>46.776516862869897</c:v>
                </c:pt>
                <c:pt idx="97">
                  <c:v>43.019587177855527</c:v>
                </c:pt>
                <c:pt idx="98">
                  <c:v>39.797402958956411</c:v>
                </c:pt>
                <c:pt idx="99">
                  <c:v>35.841657651924884</c:v>
                </c:pt>
                <c:pt idx="100">
                  <c:v>41.339937957365549</c:v>
                </c:pt>
                <c:pt idx="101">
                  <c:v>42.937318644607068</c:v>
                </c:pt>
                <c:pt idx="102">
                  <c:v>35.917070474069341</c:v>
                </c:pt>
                <c:pt idx="103">
                  <c:v>38.522240693604843</c:v>
                </c:pt>
                <c:pt idx="104">
                  <c:v>39.043274737511943</c:v>
                </c:pt>
                <c:pt idx="105">
                  <c:v>36.417537384664342</c:v>
                </c:pt>
                <c:pt idx="106">
                  <c:v>32.12586223353486</c:v>
                </c:pt>
                <c:pt idx="107">
                  <c:v>27.765629971364909</c:v>
                </c:pt>
                <c:pt idx="108">
                  <c:v>28.711718103722561</c:v>
                </c:pt>
                <c:pt idx="109">
                  <c:v>32.105295100222719</c:v>
                </c:pt>
                <c:pt idx="110">
                  <c:v>38.529096404708902</c:v>
                </c:pt>
                <c:pt idx="111">
                  <c:v>41.764992045816108</c:v>
                </c:pt>
                <c:pt idx="112">
                  <c:v>37.795535316576569</c:v>
                </c:pt>
                <c:pt idx="113">
                  <c:v>35.635986318803702</c:v>
                </c:pt>
                <c:pt idx="114">
                  <c:v>39.255801781737169</c:v>
                </c:pt>
                <c:pt idx="115">
                  <c:v>41.744424912504002</c:v>
                </c:pt>
                <c:pt idx="116">
                  <c:v>39.619154470251353</c:v>
                </c:pt>
                <c:pt idx="117">
                  <c:v>40.510396913776653</c:v>
                </c:pt>
                <c:pt idx="118">
                  <c:v>50.115248170537711</c:v>
                </c:pt>
                <c:pt idx="119">
                  <c:v>54.859400254533867</c:v>
                </c:pt>
                <c:pt idx="120">
                  <c:v>55.12677298759148</c:v>
                </c:pt>
                <c:pt idx="121">
                  <c:v>61.317480114540231</c:v>
                </c:pt>
                <c:pt idx="122">
                  <c:v>60.09030782691697</c:v>
                </c:pt>
                <c:pt idx="123">
                  <c:v>48.140803372573998</c:v>
                </c:pt>
                <c:pt idx="124">
                  <c:v>42.800204422526242</c:v>
                </c:pt>
                <c:pt idx="125">
                  <c:v>39.406627426026063</c:v>
                </c:pt>
                <c:pt idx="126">
                  <c:v>46.440587018771879</c:v>
                </c:pt>
                <c:pt idx="127">
                  <c:v>52.151394368437799</c:v>
                </c:pt>
                <c:pt idx="128">
                  <c:v>49.038901527203294</c:v>
                </c:pt>
                <c:pt idx="129">
                  <c:v>42.272314667515118</c:v>
                </c:pt>
              </c:numCache>
            </c:numRef>
          </c:val>
          <c:smooth val="0"/>
        </c:ser>
        <c:ser>
          <c:idx val="2"/>
          <c:order val="2"/>
          <c:tx>
            <c:strRef>
              <c:f>Sheet1!$D$12</c:f>
              <c:strCache>
                <c:ptCount val="1"/>
                <c:pt idx="0">
                  <c:v>Precious Metals</c:v>
                </c:pt>
              </c:strCache>
            </c:strRef>
          </c:tx>
          <c:spPr>
            <a:ln>
              <a:solidFill>
                <a:srgbClr val="D4C03A"/>
              </a:solidFill>
            </a:ln>
          </c:spPr>
          <c:marker>
            <c:symbol val="none"/>
          </c:marker>
          <c:dLbls>
            <c:dLbl>
              <c:idx val="71"/>
              <c:layout>
                <c:manualLayout>
                  <c:x val="8.4221728509071794E-2"/>
                  <c:y val="0.12772904568260099"/>
                </c:manualLayout>
              </c:layout>
              <c:spPr/>
              <c:txPr>
                <a:bodyPr/>
                <a:lstStyle/>
                <a:p>
                  <a:pPr>
                    <a:defRPr b="1">
                      <a:solidFill>
                        <a:srgbClr val="D4C03A"/>
                      </a:solidFill>
                    </a:defRPr>
                  </a:pPr>
                  <a:endParaRPr lang="en-US"/>
                </a:p>
              </c:txPr>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Sheet1!$A$13:$A$142</c:f>
              <c:numCache>
                <c:formatCode>mmm\-yy</c:formatCode>
                <c:ptCount val="130"/>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numCache>
            </c:numRef>
          </c:cat>
          <c:val>
            <c:numRef>
              <c:f>Sheet1!$D$13:$D$142</c:f>
              <c:numCache>
                <c:formatCode>0.00</c:formatCode>
                <c:ptCount val="130"/>
                <c:pt idx="0">
                  <c:v>54.489824899151493</c:v>
                </c:pt>
                <c:pt idx="1">
                  <c:v>57.744602358492003</c:v>
                </c:pt>
                <c:pt idx="2">
                  <c:v>56.466195519364398</c:v>
                </c:pt>
                <c:pt idx="3">
                  <c:v>58.6432236637797</c:v>
                </c:pt>
                <c:pt idx="4">
                  <c:v>57.387299846000587</c:v>
                </c:pt>
                <c:pt idx="5">
                  <c:v>56.614663292741803</c:v>
                </c:pt>
                <c:pt idx="6">
                  <c:v>57.04549184199</c:v>
                </c:pt>
                <c:pt idx="7">
                  <c:v>56.427022778356097</c:v>
                </c:pt>
                <c:pt idx="8">
                  <c:v>59.986435183697971</c:v>
                </c:pt>
                <c:pt idx="9">
                  <c:v>63.647220255458997</c:v>
                </c:pt>
                <c:pt idx="10">
                  <c:v>67.973755114826133</c:v>
                </c:pt>
                <c:pt idx="11">
                  <c:v>67.496446731141006</c:v>
                </c:pt>
                <c:pt idx="12">
                  <c:v>74.676122671677703</c:v>
                </c:pt>
                <c:pt idx="13">
                  <c:v>79.161099752503276</c:v>
                </c:pt>
                <c:pt idx="14">
                  <c:v>83.78602089680578</c:v>
                </c:pt>
                <c:pt idx="15">
                  <c:v>78.27345213634284</c:v>
                </c:pt>
                <c:pt idx="16">
                  <c:v>76.65402387216308</c:v>
                </c:pt>
                <c:pt idx="17">
                  <c:v>76.594030213145402</c:v>
                </c:pt>
                <c:pt idx="18">
                  <c:v>80.513722879180079</c:v>
                </c:pt>
                <c:pt idx="19">
                  <c:v>70.068152923311104</c:v>
                </c:pt>
                <c:pt idx="20">
                  <c:v>66.831163417405193</c:v>
                </c:pt>
                <c:pt idx="21">
                  <c:v>62.903007957357893</c:v>
                </c:pt>
                <c:pt idx="22">
                  <c:v>59.3081704865725</c:v>
                </c:pt>
                <c:pt idx="23">
                  <c:v>63.210034256788802</c:v>
                </c:pt>
                <c:pt idx="24">
                  <c:v>67.058185002206855</c:v>
                </c:pt>
                <c:pt idx="25">
                  <c:v>74.602658224403555</c:v>
                </c:pt>
                <c:pt idx="26">
                  <c:v>73.234212276628881</c:v>
                </c:pt>
                <c:pt idx="27">
                  <c:v>70.641553546730606</c:v>
                </c:pt>
                <c:pt idx="28">
                  <c:v>74.421915547694979</c:v>
                </c:pt>
                <c:pt idx="29">
                  <c:v>76.3148838613603</c:v>
                </c:pt>
                <c:pt idx="30">
                  <c:v>74.260574194605979</c:v>
                </c:pt>
                <c:pt idx="31">
                  <c:v>76.325071414492697</c:v>
                </c:pt>
                <c:pt idx="32">
                  <c:v>81.323668885311207</c:v>
                </c:pt>
                <c:pt idx="33">
                  <c:v>85.166675989500007</c:v>
                </c:pt>
                <c:pt idx="34">
                  <c:v>91.182388194322698</c:v>
                </c:pt>
                <c:pt idx="35">
                  <c:v>91.577566451964898</c:v>
                </c:pt>
                <c:pt idx="36">
                  <c:v>90.858580519148958</c:v>
                </c:pt>
                <c:pt idx="37">
                  <c:v>87.587435769631099</c:v>
                </c:pt>
                <c:pt idx="38">
                  <c:v>90.045413514289379</c:v>
                </c:pt>
                <c:pt idx="39">
                  <c:v>93.415383675443195</c:v>
                </c:pt>
                <c:pt idx="40">
                  <c:v>97.193859459339706</c:v>
                </c:pt>
                <c:pt idx="41">
                  <c:v>98.814003328917906</c:v>
                </c:pt>
                <c:pt idx="42">
                  <c:v>95.75552837384798</c:v>
                </c:pt>
                <c:pt idx="43">
                  <c:v>97.638415459832999</c:v>
                </c:pt>
                <c:pt idx="44">
                  <c:v>103.277834919868</c:v>
                </c:pt>
                <c:pt idx="45">
                  <c:v>110.659297187205</c:v>
                </c:pt>
                <c:pt idx="46">
                  <c:v>115.394199203775</c:v>
                </c:pt>
                <c:pt idx="47">
                  <c:v>119.3600485887</c:v>
                </c:pt>
                <c:pt idx="48">
                  <c:v>116.83268565950701</c:v>
                </c:pt>
                <c:pt idx="49">
                  <c:v>119.950695715256</c:v>
                </c:pt>
                <c:pt idx="50">
                  <c:v>127.652740944257</c:v>
                </c:pt>
                <c:pt idx="51">
                  <c:v>137.834434088173</c:v>
                </c:pt>
                <c:pt idx="52">
                  <c:v>134.78972822605499</c:v>
                </c:pt>
                <c:pt idx="53">
                  <c:v>134.37128838989301</c:v>
                </c:pt>
                <c:pt idx="54">
                  <c:v>139.10304310829201</c:v>
                </c:pt>
                <c:pt idx="55">
                  <c:v>153.29346192236</c:v>
                </c:pt>
                <c:pt idx="56">
                  <c:v>151.96730423537599</c:v>
                </c:pt>
                <c:pt idx="57">
                  <c:v>139.013814361736</c:v>
                </c:pt>
                <c:pt idx="58">
                  <c:v>144.789150933098</c:v>
                </c:pt>
                <c:pt idx="59">
                  <c:v>135.598621007801</c:v>
                </c:pt>
                <c:pt idx="60">
                  <c:v>136.910715697992</c:v>
                </c:pt>
                <c:pt idx="61">
                  <c:v>146.27718757021799</c:v>
                </c:pt>
                <c:pt idx="62">
                  <c:v>140.78252952326801</c:v>
                </c:pt>
                <c:pt idx="63">
                  <c:v>137.60044323085901</c:v>
                </c:pt>
                <c:pt idx="64">
                  <c:v>130.90881322492001</c:v>
                </c:pt>
                <c:pt idx="65">
                  <c:v>130.78014199181001</c:v>
                </c:pt>
                <c:pt idx="66">
                  <c:v>129.94110496870999</c:v>
                </c:pt>
                <c:pt idx="67">
                  <c:v>133.57041359867699</c:v>
                </c:pt>
                <c:pt idx="68">
                  <c:v>145.70730544885799</c:v>
                </c:pt>
                <c:pt idx="69">
                  <c:v>145.44896846415099</c:v>
                </c:pt>
                <c:pt idx="70">
                  <c:v>143.354562903448</c:v>
                </c:pt>
                <c:pt idx="71">
                  <c:v>140.17988898461601</c:v>
                </c:pt>
                <c:pt idx="72">
                  <c:v>138.71148743195999</c:v>
                </c:pt>
                <c:pt idx="73">
                  <c:v>135.28314678887699</c:v>
                </c:pt>
                <c:pt idx="74">
                  <c:v>131.461533322767</c:v>
                </c:pt>
                <c:pt idx="75">
                  <c:v>121.366710521888</c:v>
                </c:pt>
                <c:pt idx="76">
                  <c:v>114.464325410676</c:v>
                </c:pt>
                <c:pt idx="77">
                  <c:v>108.07112555230501</c:v>
                </c:pt>
                <c:pt idx="78">
                  <c:v>103.024985552825</c:v>
                </c:pt>
                <c:pt idx="79">
                  <c:v>109.475631586221</c:v>
                </c:pt>
                <c:pt idx="80">
                  <c:v>109.825478837769</c:v>
                </c:pt>
                <c:pt idx="81">
                  <c:v>107.095637422623</c:v>
                </c:pt>
                <c:pt idx="82">
                  <c:v>103.43351226891301</c:v>
                </c:pt>
                <c:pt idx="83">
                  <c:v>98.828445577898833</c:v>
                </c:pt>
                <c:pt idx="84">
                  <c:v>100.598642161683</c:v>
                </c:pt>
                <c:pt idx="85">
                  <c:v>105.000744022616</c:v>
                </c:pt>
                <c:pt idx="86">
                  <c:v>107.28373981301399</c:v>
                </c:pt>
                <c:pt idx="87">
                  <c:v>103.929555375935</c:v>
                </c:pt>
                <c:pt idx="88">
                  <c:v>102.995514130854</c:v>
                </c:pt>
                <c:pt idx="89">
                  <c:v>102.892709895171</c:v>
                </c:pt>
                <c:pt idx="90">
                  <c:v>105.94173382168501</c:v>
                </c:pt>
                <c:pt idx="91">
                  <c:v>103.751269107843</c:v>
                </c:pt>
                <c:pt idx="92">
                  <c:v>98.569263285887402</c:v>
                </c:pt>
                <c:pt idx="93">
                  <c:v>96.340130769918204</c:v>
                </c:pt>
                <c:pt idx="94">
                  <c:v>92.115342932337157</c:v>
                </c:pt>
                <c:pt idx="95">
                  <c:v>94.045050409783599</c:v>
                </c:pt>
                <c:pt idx="96">
                  <c:v>98.168479005813381</c:v>
                </c:pt>
                <c:pt idx="97">
                  <c:v>96.15093913177904</c:v>
                </c:pt>
                <c:pt idx="98">
                  <c:v>92.440394160716295</c:v>
                </c:pt>
                <c:pt idx="99">
                  <c:v>93.850472309010655</c:v>
                </c:pt>
                <c:pt idx="100">
                  <c:v>94.271412695394403</c:v>
                </c:pt>
                <c:pt idx="101">
                  <c:v>92.366198152694921</c:v>
                </c:pt>
                <c:pt idx="102">
                  <c:v>87.865520201286401</c:v>
                </c:pt>
                <c:pt idx="103">
                  <c:v>87.0497076151714</c:v>
                </c:pt>
                <c:pt idx="104">
                  <c:v>87.26457695803478</c:v>
                </c:pt>
                <c:pt idx="105">
                  <c:v>90.478801171129831</c:v>
                </c:pt>
                <c:pt idx="106">
                  <c:v>84.388660443674482</c:v>
                </c:pt>
                <c:pt idx="107">
                  <c:v>83.35200335075254</c:v>
                </c:pt>
                <c:pt idx="108">
                  <c:v>84.731174358841599</c:v>
                </c:pt>
                <c:pt idx="109">
                  <c:v>92.3113159642147</c:v>
                </c:pt>
                <c:pt idx="110">
                  <c:v>95.588807180727159</c:v>
                </c:pt>
                <c:pt idx="111">
                  <c:v>96.300535305916199</c:v>
                </c:pt>
                <c:pt idx="112">
                  <c:v>98.12401380012686</c:v>
                </c:pt>
                <c:pt idx="113">
                  <c:v>99.318465735492978</c:v>
                </c:pt>
                <c:pt idx="114">
                  <c:v>105.898029631006</c:v>
                </c:pt>
                <c:pt idx="115">
                  <c:v>105.810732391401</c:v>
                </c:pt>
                <c:pt idx="116">
                  <c:v>104.5806893216</c:v>
                </c:pt>
                <c:pt idx="117">
                  <c:v>98.98851242344648</c:v>
                </c:pt>
                <c:pt idx="118">
                  <c:v>96.956168205026103</c:v>
                </c:pt>
                <c:pt idx="119">
                  <c:v>90.820996316161882</c:v>
                </c:pt>
                <c:pt idx="120">
                  <c:v>93.58</c:v>
                </c:pt>
                <c:pt idx="121">
                  <c:v>97.293620638079403</c:v>
                </c:pt>
                <c:pt idx="122">
                  <c:v>96.742155798741507</c:v>
                </c:pt>
                <c:pt idx="123">
                  <c:v>99.368027440737194</c:v>
                </c:pt>
                <c:pt idx="124">
                  <c:v>96.772082544171539</c:v>
                </c:pt>
                <c:pt idx="125">
                  <c:v>97.85098193063034</c:v>
                </c:pt>
                <c:pt idx="126">
                  <c:v>95.608122822359434</c:v>
                </c:pt>
                <c:pt idx="127">
                  <c:v>99.403166383915504</c:v>
                </c:pt>
                <c:pt idx="128">
                  <c:v>101.80753849714</c:v>
                </c:pt>
                <c:pt idx="129">
                  <c:v>99.063287582762001</c:v>
                </c:pt>
              </c:numCache>
            </c:numRef>
          </c:val>
          <c:smooth val="0"/>
        </c:ser>
        <c:dLbls>
          <c:showLegendKey val="0"/>
          <c:showVal val="0"/>
          <c:showCatName val="0"/>
          <c:showSerName val="0"/>
          <c:showPercent val="0"/>
          <c:showBubbleSize val="0"/>
        </c:dLbls>
        <c:smooth val="0"/>
        <c:axId val="-94916256"/>
        <c:axId val="-94915712"/>
      </c:lineChart>
      <c:dateAx>
        <c:axId val="-94916256"/>
        <c:scaling>
          <c:orientation val="minMax"/>
          <c:min val="39356"/>
        </c:scaling>
        <c:delete val="0"/>
        <c:axPos val="b"/>
        <c:numFmt formatCode="mmm\-yy" sourceLinked="1"/>
        <c:majorTickMark val="out"/>
        <c:minorTickMark val="none"/>
        <c:tickLblPos val="nextTo"/>
        <c:txPr>
          <a:bodyPr/>
          <a:lstStyle/>
          <a:p>
            <a:pPr>
              <a:defRPr sz="1400">
                <a:solidFill>
                  <a:schemeClr val="tx1"/>
                </a:solidFill>
              </a:defRPr>
            </a:pPr>
            <a:endParaRPr lang="en-US"/>
          </a:p>
        </c:txPr>
        <c:crossAx val="-94915712"/>
        <c:crosses val="autoZero"/>
        <c:auto val="1"/>
        <c:lblOffset val="100"/>
        <c:baseTimeUnit val="months"/>
        <c:majorUnit val="4"/>
        <c:majorTimeUnit val="months"/>
      </c:dateAx>
      <c:valAx>
        <c:axId val="-94915712"/>
        <c:scaling>
          <c:orientation val="minMax"/>
          <c:max val="165"/>
          <c:min val="25"/>
        </c:scaling>
        <c:delete val="0"/>
        <c:axPos val="l"/>
        <c:majorGridlines/>
        <c:title>
          <c:tx>
            <c:rich>
              <a:bodyPr rot="-5400000" vert="horz"/>
              <a:lstStyle/>
              <a:p>
                <a:pPr>
                  <a:defRPr sz="1600">
                    <a:solidFill>
                      <a:schemeClr val="accent1">
                        <a:lumMod val="75000"/>
                      </a:schemeClr>
                    </a:solidFill>
                  </a:defRPr>
                </a:pPr>
                <a:r>
                  <a:rPr lang="en-US" sz="1600" baseline="0" dirty="0" smtClean="0">
                    <a:solidFill>
                      <a:schemeClr val="accent1">
                        <a:lumMod val="75000"/>
                      </a:schemeClr>
                    </a:solidFill>
                  </a:rPr>
                  <a:t>2010=100</a:t>
                </a:r>
                <a:endParaRPr lang="en-US" sz="1600" dirty="0">
                  <a:solidFill>
                    <a:schemeClr val="accent1">
                      <a:lumMod val="75000"/>
                    </a:schemeClr>
                  </a:solidFill>
                </a:endParaRPr>
              </a:p>
            </c:rich>
          </c:tx>
          <c:layout>
            <c:manualLayout>
              <c:xMode val="edge"/>
              <c:yMode val="edge"/>
              <c:x val="2.9930241327300201E-3"/>
              <c:y val="0.34787488178648501"/>
            </c:manualLayout>
          </c:layout>
          <c:overlay val="0"/>
        </c:title>
        <c:numFmt formatCode="0" sourceLinked="0"/>
        <c:majorTickMark val="out"/>
        <c:minorTickMark val="none"/>
        <c:tickLblPos val="nextTo"/>
        <c:txPr>
          <a:bodyPr/>
          <a:lstStyle/>
          <a:p>
            <a:pPr>
              <a:defRPr>
                <a:solidFill>
                  <a:schemeClr val="tx1"/>
                </a:solidFill>
              </a:defRPr>
            </a:pPr>
            <a:endParaRPr lang="en-US"/>
          </a:p>
        </c:txPr>
        <c:crossAx val="-94916256"/>
        <c:crosses val="autoZero"/>
        <c:crossBetween val="between"/>
      </c:valAx>
    </c:plotArea>
    <c:plotVisOnly val="1"/>
    <c:dispBlanksAs val="gap"/>
    <c:showDLblsOverMax val="0"/>
  </c:chart>
  <c:txPr>
    <a:bodyPr/>
    <a:lstStyle/>
    <a:p>
      <a:pPr>
        <a:defRPr sz="15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9474853232339507E-2"/>
          <c:y val="4.5766433812695601E-2"/>
          <c:w val="0.89845321249933296"/>
          <c:h val="0.740690291664446"/>
        </c:manualLayout>
      </c:layout>
      <c:lineChart>
        <c:grouping val="standard"/>
        <c:varyColors val="0"/>
        <c:ser>
          <c:idx val="0"/>
          <c:order val="0"/>
          <c:tx>
            <c:strRef>
              <c:f>Sheet1!$B$1</c:f>
              <c:strCache>
                <c:ptCount val="1"/>
                <c:pt idx="0">
                  <c:v>Series 1</c:v>
                </c:pt>
              </c:strCache>
            </c:strRef>
          </c:tx>
          <c:spPr>
            <a:ln>
              <a:solidFill>
                <a:srgbClr val="000090"/>
              </a:solidFill>
            </a:ln>
          </c:spPr>
          <c:marker>
            <c:symbol val="none"/>
          </c:marker>
          <c:cat>
            <c:numRef>
              <c:f>Sheet1!$A$2:$A$2163</c:f>
              <c:numCache>
                <c:formatCode>m/d/yyyy</c:formatCode>
                <c:ptCount val="2162"/>
                <c:pt idx="0">
                  <c:v>39888</c:v>
                </c:pt>
                <c:pt idx="1">
                  <c:v>39889</c:v>
                </c:pt>
                <c:pt idx="2">
                  <c:v>39890</c:v>
                </c:pt>
                <c:pt idx="3">
                  <c:v>39891</c:v>
                </c:pt>
                <c:pt idx="4">
                  <c:v>39892</c:v>
                </c:pt>
                <c:pt idx="5">
                  <c:v>39895</c:v>
                </c:pt>
                <c:pt idx="6">
                  <c:v>39896</c:v>
                </c:pt>
                <c:pt idx="7">
                  <c:v>39897</c:v>
                </c:pt>
                <c:pt idx="8">
                  <c:v>39898</c:v>
                </c:pt>
                <c:pt idx="9">
                  <c:v>39899</c:v>
                </c:pt>
                <c:pt idx="10">
                  <c:v>39902</c:v>
                </c:pt>
                <c:pt idx="11">
                  <c:v>39903</c:v>
                </c:pt>
                <c:pt idx="12">
                  <c:v>39904</c:v>
                </c:pt>
                <c:pt idx="13">
                  <c:v>39905</c:v>
                </c:pt>
                <c:pt idx="14">
                  <c:v>39906</c:v>
                </c:pt>
                <c:pt idx="15">
                  <c:v>39909</c:v>
                </c:pt>
                <c:pt idx="16">
                  <c:v>39910</c:v>
                </c:pt>
                <c:pt idx="17">
                  <c:v>39911</c:v>
                </c:pt>
                <c:pt idx="18">
                  <c:v>39912</c:v>
                </c:pt>
                <c:pt idx="19">
                  <c:v>39917</c:v>
                </c:pt>
                <c:pt idx="20">
                  <c:v>39918</c:v>
                </c:pt>
                <c:pt idx="21">
                  <c:v>39919</c:v>
                </c:pt>
                <c:pt idx="22">
                  <c:v>39920</c:v>
                </c:pt>
                <c:pt idx="23">
                  <c:v>39923</c:v>
                </c:pt>
                <c:pt idx="24">
                  <c:v>39924</c:v>
                </c:pt>
                <c:pt idx="25">
                  <c:v>39925</c:v>
                </c:pt>
                <c:pt idx="26">
                  <c:v>39926</c:v>
                </c:pt>
                <c:pt idx="27">
                  <c:v>39927</c:v>
                </c:pt>
                <c:pt idx="28">
                  <c:v>39930</c:v>
                </c:pt>
                <c:pt idx="29">
                  <c:v>39931</c:v>
                </c:pt>
                <c:pt idx="30">
                  <c:v>39932</c:v>
                </c:pt>
                <c:pt idx="31">
                  <c:v>39933</c:v>
                </c:pt>
                <c:pt idx="32">
                  <c:v>39934</c:v>
                </c:pt>
                <c:pt idx="33">
                  <c:v>39938</c:v>
                </c:pt>
                <c:pt idx="34">
                  <c:v>39939</c:v>
                </c:pt>
                <c:pt idx="35">
                  <c:v>39940</c:v>
                </c:pt>
                <c:pt idx="36">
                  <c:v>39941</c:v>
                </c:pt>
                <c:pt idx="37">
                  <c:v>39944</c:v>
                </c:pt>
                <c:pt idx="38">
                  <c:v>39945</c:v>
                </c:pt>
                <c:pt idx="39">
                  <c:v>39946</c:v>
                </c:pt>
                <c:pt idx="40">
                  <c:v>39947</c:v>
                </c:pt>
                <c:pt idx="41">
                  <c:v>39948</c:v>
                </c:pt>
                <c:pt idx="42">
                  <c:v>39951</c:v>
                </c:pt>
                <c:pt idx="43">
                  <c:v>39952</c:v>
                </c:pt>
                <c:pt idx="44">
                  <c:v>39953</c:v>
                </c:pt>
                <c:pt idx="45">
                  <c:v>39954</c:v>
                </c:pt>
                <c:pt idx="46">
                  <c:v>39955</c:v>
                </c:pt>
                <c:pt idx="47">
                  <c:v>39959</c:v>
                </c:pt>
                <c:pt idx="48">
                  <c:v>39960</c:v>
                </c:pt>
                <c:pt idx="49">
                  <c:v>39961</c:v>
                </c:pt>
                <c:pt idx="50">
                  <c:v>39962</c:v>
                </c:pt>
                <c:pt idx="51">
                  <c:v>39965</c:v>
                </c:pt>
                <c:pt idx="52">
                  <c:v>39966</c:v>
                </c:pt>
                <c:pt idx="53">
                  <c:v>39967</c:v>
                </c:pt>
                <c:pt idx="54">
                  <c:v>39968</c:v>
                </c:pt>
                <c:pt idx="55">
                  <c:v>39969</c:v>
                </c:pt>
                <c:pt idx="56">
                  <c:v>39972</c:v>
                </c:pt>
                <c:pt idx="57">
                  <c:v>39973</c:v>
                </c:pt>
                <c:pt idx="58">
                  <c:v>39974</c:v>
                </c:pt>
                <c:pt idx="59">
                  <c:v>39975</c:v>
                </c:pt>
                <c:pt idx="60">
                  <c:v>39976</c:v>
                </c:pt>
                <c:pt idx="61">
                  <c:v>39979</c:v>
                </c:pt>
                <c:pt idx="62">
                  <c:v>39980</c:v>
                </c:pt>
                <c:pt idx="63">
                  <c:v>39981</c:v>
                </c:pt>
                <c:pt idx="64">
                  <c:v>39982</c:v>
                </c:pt>
                <c:pt idx="65">
                  <c:v>39983</c:v>
                </c:pt>
                <c:pt idx="66">
                  <c:v>39986</c:v>
                </c:pt>
                <c:pt idx="67">
                  <c:v>39987</c:v>
                </c:pt>
                <c:pt idx="68">
                  <c:v>39988</c:v>
                </c:pt>
                <c:pt idx="69">
                  <c:v>39989</c:v>
                </c:pt>
                <c:pt idx="70">
                  <c:v>39990</c:v>
                </c:pt>
                <c:pt idx="71">
                  <c:v>39993</c:v>
                </c:pt>
                <c:pt idx="72">
                  <c:v>39994</c:v>
                </c:pt>
                <c:pt idx="73">
                  <c:v>39995</c:v>
                </c:pt>
                <c:pt idx="74">
                  <c:v>39996</c:v>
                </c:pt>
                <c:pt idx="75">
                  <c:v>39997</c:v>
                </c:pt>
                <c:pt idx="76">
                  <c:v>40000</c:v>
                </c:pt>
                <c:pt idx="77">
                  <c:v>40001</c:v>
                </c:pt>
                <c:pt idx="78">
                  <c:v>40002</c:v>
                </c:pt>
                <c:pt idx="79">
                  <c:v>40003</c:v>
                </c:pt>
                <c:pt idx="80">
                  <c:v>40004</c:v>
                </c:pt>
                <c:pt idx="81">
                  <c:v>40007</c:v>
                </c:pt>
                <c:pt idx="82">
                  <c:v>40008</c:v>
                </c:pt>
                <c:pt idx="83">
                  <c:v>40009</c:v>
                </c:pt>
                <c:pt idx="84">
                  <c:v>40010</c:v>
                </c:pt>
                <c:pt idx="85">
                  <c:v>40011</c:v>
                </c:pt>
                <c:pt idx="86">
                  <c:v>40014</c:v>
                </c:pt>
                <c:pt idx="87">
                  <c:v>40015</c:v>
                </c:pt>
                <c:pt idx="88">
                  <c:v>40016</c:v>
                </c:pt>
                <c:pt idx="89">
                  <c:v>40017</c:v>
                </c:pt>
                <c:pt idx="90">
                  <c:v>40018</c:v>
                </c:pt>
                <c:pt idx="91">
                  <c:v>40021</c:v>
                </c:pt>
                <c:pt idx="92">
                  <c:v>40022</c:v>
                </c:pt>
                <c:pt idx="93">
                  <c:v>40023</c:v>
                </c:pt>
                <c:pt idx="94">
                  <c:v>40024</c:v>
                </c:pt>
                <c:pt idx="95">
                  <c:v>40025</c:v>
                </c:pt>
                <c:pt idx="96">
                  <c:v>40028</c:v>
                </c:pt>
                <c:pt idx="97">
                  <c:v>40029</c:v>
                </c:pt>
                <c:pt idx="98">
                  <c:v>40030</c:v>
                </c:pt>
                <c:pt idx="99">
                  <c:v>40031</c:v>
                </c:pt>
                <c:pt idx="100">
                  <c:v>40032</c:v>
                </c:pt>
                <c:pt idx="101">
                  <c:v>40035</c:v>
                </c:pt>
                <c:pt idx="102">
                  <c:v>40036</c:v>
                </c:pt>
                <c:pt idx="103">
                  <c:v>40037</c:v>
                </c:pt>
                <c:pt idx="104">
                  <c:v>40038</c:v>
                </c:pt>
                <c:pt idx="105">
                  <c:v>40039</c:v>
                </c:pt>
                <c:pt idx="106">
                  <c:v>40042</c:v>
                </c:pt>
                <c:pt idx="107">
                  <c:v>40043</c:v>
                </c:pt>
                <c:pt idx="108">
                  <c:v>40044</c:v>
                </c:pt>
                <c:pt idx="109">
                  <c:v>40045</c:v>
                </c:pt>
                <c:pt idx="110">
                  <c:v>40046</c:v>
                </c:pt>
                <c:pt idx="111">
                  <c:v>40049</c:v>
                </c:pt>
                <c:pt idx="112">
                  <c:v>40050</c:v>
                </c:pt>
                <c:pt idx="113">
                  <c:v>40051</c:v>
                </c:pt>
                <c:pt idx="114">
                  <c:v>40052</c:v>
                </c:pt>
                <c:pt idx="115">
                  <c:v>40053</c:v>
                </c:pt>
                <c:pt idx="116">
                  <c:v>40057</c:v>
                </c:pt>
                <c:pt idx="117">
                  <c:v>40058</c:v>
                </c:pt>
                <c:pt idx="118">
                  <c:v>40059</c:v>
                </c:pt>
                <c:pt idx="119">
                  <c:v>40060</c:v>
                </c:pt>
                <c:pt idx="120">
                  <c:v>40063</c:v>
                </c:pt>
                <c:pt idx="121">
                  <c:v>40064</c:v>
                </c:pt>
                <c:pt idx="122">
                  <c:v>40065</c:v>
                </c:pt>
                <c:pt idx="123">
                  <c:v>40067</c:v>
                </c:pt>
                <c:pt idx="124">
                  <c:v>40070</c:v>
                </c:pt>
                <c:pt idx="125">
                  <c:v>40071</c:v>
                </c:pt>
                <c:pt idx="126">
                  <c:v>40072</c:v>
                </c:pt>
                <c:pt idx="127">
                  <c:v>40073</c:v>
                </c:pt>
                <c:pt idx="128">
                  <c:v>40074</c:v>
                </c:pt>
                <c:pt idx="129">
                  <c:v>40077</c:v>
                </c:pt>
                <c:pt idx="130">
                  <c:v>40078</c:v>
                </c:pt>
                <c:pt idx="131">
                  <c:v>40079</c:v>
                </c:pt>
                <c:pt idx="132">
                  <c:v>40080</c:v>
                </c:pt>
                <c:pt idx="133">
                  <c:v>40081</c:v>
                </c:pt>
                <c:pt idx="134">
                  <c:v>40084</c:v>
                </c:pt>
                <c:pt idx="135">
                  <c:v>40085</c:v>
                </c:pt>
                <c:pt idx="136">
                  <c:v>40086</c:v>
                </c:pt>
                <c:pt idx="137">
                  <c:v>40087</c:v>
                </c:pt>
                <c:pt idx="138">
                  <c:v>40088</c:v>
                </c:pt>
                <c:pt idx="139">
                  <c:v>40091</c:v>
                </c:pt>
                <c:pt idx="140">
                  <c:v>40092</c:v>
                </c:pt>
                <c:pt idx="141">
                  <c:v>40093</c:v>
                </c:pt>
                <c:pt idx="142">
                  <c:v>40094</c:v>
                </c:pt>
                <c:pt idx="143">
                  <c:v>40095</c:v>
                </c:pt>
                <c:pt idx="144">
                  <c:v>40098</c:v>
                </c:pt>
                <c:pt idx="145">
                  <c:v>40099</c:v>
                </c:pt>
                <c:pt idx="146">
                  <c:v>40100</c:v>
                </c:pt>
                <c:pt idx="147">
                  <c:v>40101</c:v>
                </c:pt>
                <c:pt idx="148">
                  <c:v>40102</c:v>
                </c:pt>
                <c:pt idx="149">
                  <c:v>40105</c:v>
                </c:pt>
                <c:pt idx="150">
                  <c:v>40106</c:v>
                </c:pt>
                <c:pt idx="151">
                  <c:v>40107</c:v>
                </c:pt>
                <c:pt idx="152">
                  <c:v>40108</c:v>
                </c:pt>
                <c:pt idx="153">
                  <c:v>40109</c:v>
                </c:pt>
                <c:pt idx="154">
                  <c:v>40112</c:v>
                </c:pt>
                <c:pt idx="155">
                  <c:v>40113</c:v>
                </c:pt>
                <c:pt idx="156">
                  <c:v>40114</c:v>
                </c:pt>
                <c:pt idx="157">
                  <c:v>40115</c:v>
                </c:pt>
                <c:pt idx="158">
                  <c:v>40116</c:v>
                </c:pt>
                <c:pt idx="159">
                  <c:v>40119</c:v>
                </c:pt>
                <c:pt idx="160">
                  <c:v>40120</c:v>
                </c:pt>
                <c:pt idx="161">
                  <c:v>40121</c:v>
                </c:pt>
                <c:pt idx="162">
                  <c:v>40122</c:v>
                </c:pt>
                <c:pt idx="163">
                  <c:v>40123</c:v>
                </c:pt>
                <c:pt idx="164">
                  <c:v>40126</c:v>
                </c:pt>
                <c:pt idx="165">
                  <c:v>40127</c:v>
                </c:pt>
                <c:pt idx="166">
                  <c:v>40128</c:v>
                </c:pt>
                <c:pt idx="167">
                  <c:v>40129</c:v>
                </c:pt>
                <c:pt idx="168">
                  <c:v>40130</c:v>
                </c:pt>
                <c:pt idx="169">
                  <c:v>40133</c:v>
                </c:pt>
                <c:pt idx="170">
                  <c:v>40134</c:v>
                </c:pt>
                <c:pt idx="171">
                  <c:v>40135</c:v>
                </c:pt>
                <c:pt idx="172">
                  <c:v>40136</c:v>
                </c:pt>
                <c:pt idx="173">
                  <c:v>40137</c:v>
                </c:pt>
                <c:pt idx="174">
                  <c:v>40140</c:v>
                </c:pt>
                <c:pt idx="175">
                  <c:v>40141</c:v>
                </c:pt>
                <c:pt idx="176">
                  <c:v>40142</c:v>
                </c:pt>
                <c:pt idx="177">
                  <c:v>40143</c:v>
                </c:pt>
                <c:pt idx="178">
                  <c:v>40144</c:v>
                </c:pt>
                <c:pt idx="179">
                  <c:v>40147</c:v>
                </c:pt>
                <c:pt idx="180">
                  <c:v>40148</c:v>
                </c:pt>
                <c:pt idx="181">
                  <c:v>40149</c:v>
                </c:pt>
                <c:pt idx="182">
                  <c:v>40150</c:v>
                </c:pt>
                <c:pt idx="183">
                  <c:v>40151</c:v>
                </c:pt>
                <c:pt idx="184">
                  <c:v>40154</c:v>
                </c:pt>
                <c:pt idx="185">
                  <c:v>40155</c:v>
                </c:pt>
                <c:pt idx="186">
                  <c:v>40156</c:v>
                </c:pt>
                <c:pt idx="187">
                  <c:v>40157</c:v>
                </c:pt>
                <c:pt idx="188">
                  <c:v>40158</c:v>
                </c:pt>
                <c:pt idx="189">
                  <c:v>40161</c:v>
                </c:pt>
                <c:pt idx="190">
                  <c:v>40162</c:v>
                </c:pt>
                <c:pt idx="191">
                  <c:v>40163</c:v>
                </c:pt>
                <c:pt idx="192">
                  <c:v>40164</c:v>
                </c:pt>
                <c:pt idx="193">
                  <c:v>40165</c:v>
                </c:pt>
                <c:pt idx="194">
                  <c:v>40168</c:v>
                </c:pt>
                <c:pt idx="195">
                  <c:v>40169</c:v>
                </c:pt>
                <c:pt idx="196">
                  <c:v>40170</c:v>
                </c:pt>
                <c:pt idx="197">
                  <c:v>40171</c:v>
                </c:pt>
                <c:pt idx="198">
                  <c:v>40182</c:v>
                </c:pt>
                <c:pt idx="199">
                  <c:v>40183</c:v>
                </c:pt>
                <c:pt idx="200">
                  <c:v>40184</c:v>
                </c:pt>
                <c:pt idx="201">
                  <c:v>40185</c:v>
                </c:pt>
                <c:pt idx="202">
                  <c:v>40186</c:v>
                </c:pt>
                <c:pt idx="203">
                  <c:v>40189</c:v>
                </c:pt>
                <c:pt idx="204">
                  <c:v>40190</c:v>
                </c:pt>
                <c:pt idx="205">
                  <c:v>40191</c:v>
                </c:pt>
                <c:pt idx="206">
                  <c:v>40192</c:v>
                </c:pt>
                <c:pt idx="207">
                  <c:v>40193</c:v>
                </c:pt>
                <c:pt idx="208">
                  <c:v>40196</c:v>
                </c:pt>
                <c:pt idx="209">
                  <c:v>40197</c:v>
                </c:pt>
                <c:pt idx="210">
                  <c:v>40198</c:v>
                </c:pt>
                <c:pt idx="211">
                  <c:v>40199</c:v>
                </c:pt>
                <c:pt idx="212">
                  <c:v>40200</c:v>
                </c:pt>
                <c:pt idx="213">
                  <c:v>40203</c:v>
                </c:pt>
                <c:pt idx="214">
                  <c:v>40204</c:v>
                </c:pt>
                <c:pt idx="215">
                  <c:v>40205</c:v>
                </c:pt>
                <c:pt idx="216">
                  <c:v>40206</c:v>
                </c:pt>
                <c:pt idx="217">
                  <c:v>40207</c:v>
                </c:pt>
                <c:pt idx="218">
                  <c:v>40210</c:v>
                </c:pt>
                <c:pt idx="219">
                  <c:v>40211</c:v>
                </c:pt>
                <c:pt idx="220">
                  <c:v>40212</c:v>
                </c:pt>
                <c:pt idx="221">
                  <c:v>40213</c:v>
                </c:pt>
                <c:pt idx="222">
                  <c:v>40214</c:v>
                </c:pt>
                <c:pt idx="223">
                  <c:v>40217</c:v>
                </c:pt>
                <c:pt idx="224">
                  <c:v>40218</c:v>
                </c:pt>
                <c:pt idx="225">
                  <c:v>40219</c:v>
                </c:pt>
                <c:pt idx="226">
                  <c:v>40220</c:v>
                </c:pt>
                <c:pt idx="227">
                  <c:v>40221</c:v>
                </c:pt>
                <c:pt idx="228">
                  <c:v>40224</c:v>
                </c:pt>
                <c:pt idx="229">
                  <c:v>40225</c:v>
                </c:pt>
                <c:pt idx="230">
                  <c:v>40226</c:v>
                </c:pt>
                <c:pt idx="231">
                  <c:v>40227</c:v>
                </c:pt>
                <c:pt idx="232">
                  <c:v>40228</c:v>
                </c:pt>
                <c:pt idx="233">
                  <c:v>40231</c:v>
                </c:pt>
                <c:pt idx="234">
                  <c:v>40232</c:v>
                </c:pt>
                <c:pt idx="235">
                  <c:v>40233</c:v>
                </c:pt>
                <c:pt idx="236">
                  <c:v>40234</c:v>
                </c:pt>
                <c:pt idx="237">
                  <c:v>40235</c:v>
                </c:pt>
                <c:pt idx="238">
                  <c:v>40238</c:v>
                </c:pt>
                <c:pt idx="239">
                  <c:v>40239</c:v>
                </c:pt>
                <c:pt idx="240">
                  <c:v>40240</c:v>
                </c:pt>
                <c:pt idx="241">
                  <c:v>40241</c:v>
                </c:pt>
                <c:pt idx="242">
                  <c:v>40242</c:v>
                </c:pt>
                <c:pt idx="243">
                  <c:v>40245</c:v>
                </c:pt>
                <c:pt idx="244">
                  <c:v>40246</c:v>
                </c:pt>
                <c:pt idx="245">
                  <c:v>40247</c:v>
                </c:pt>
                <c:pt idx="246">
                  <c:v>40248</c:v>
                </c:pt>
                <c:pt idx="247">
                  <c:v>40249</c:v>
                </c:pt>
                <c:pt idx="248">
                  <c:v>40252</c:v>
                </c:pt>
                <c:pt idx="249">
                  <c:v>40253</c:v>
                </c:pt>
                <c:pt idx="250">
                  <c:v>40254</c:v>
                </c:pt>
                <c:pt idx="251">
                  <c:v>40255</c:v>
                </c:pt>
                <c:pt idx="252">
                  <c:v>40256</c:v>
                </c:pt>
                <c:pt idx="253">
                  <c:v>40259</c:v>
                </c:pt>
                <c:pt idx="254">
                  <c:v>40260</c:v>
                </c:pt>
                <c:pt idx="255">
                  <c:v>40261</c:v>
                </c:pt>
                <c:pt idx="256">
                  <c:v>40262</c:v>
                </c:pt>
                <c:pt idx="257">
                  <c:v>40263</c:v>
                </c:pt>
                <c:pt idx="258">
                  <c:v>40266</c:v>
                </c:pt>
                <c:pt idx="259">
                  <c:v>40267</c:v>
                </c:pt>
                <c:pt idx="260">
                  <c:v>40268</c:v>
                </c:pt>
                <c:pt idx="261">
                  <c:v>40269</c:v>
                </c:pt>
                <c:pt idx="262">
                  <c:v>40274</c:v>
                </c:pt>
                <c:pt idx="263">
                  <c:v>40275</c:v>
                </c:pt>
                <c:pt idx="264">
                  <c:v>40276</c:v>
                </c:pt>
                <c:pt idx="265">
                  <c:v>40277</c:v>
                </c:pt>
                <c:pt idx="266">
                  <c:v>40280</c:v>
                </c:pt>
                <c:pt idx="267">
                  <c:v>40281</c:v>
                </c:pt>
                <c:pt idx="268">
                  <c:v>40282</c:v>
                </c:pt>
                <c:pt idx="269">
                  <c:v>40283</c:v>
                </c:pt>
                <c:pt idx="270">
                  <c:v>40284</c:v>
                </c:pt>
                <c:pt idx="271">
                  <c:v>40287</c:v>
                </c:pt>
                <c:pt idx="272">
                  <c:v>40288</c:v>
                </c:pt>
                <c:pt idx="273">
                  <c:v>40289</c:v>
                </c:pt>
                <c:pt idx="274">
                  <c:v>40290</c:v>
                </c:pt>
                <c:pt idx="275">
                  <c:v>40291</c:v>
                </c:pt>
                <c:pt idx="276">
                  <c:v>40294</c:v>
                </c:pt>
                <c:pt idx="277">
                  <c:v>40295</c:v>
                </c:pt>
                <c:pt idx="278">
                  <c:v>40296</c:v>
                </c:pt>
                <c:pt idx="279">
                  <c:v>40297</c:v>
                </c:pt>
                <c:pt idx="280">
                  <c:v>40298</c:v>
                </c:pt>
                <c:pt idx="281">
                  <c:v>40302</c:v>
                </c:pt>
                <c:pt idx="282">
                  <c:v>40303</c:v>
                </c:pt>
                <c:pt idx="283">
                  <c:v>40304</c:v>
                </c:pt>
                <c:pt idx="284">
                  <c:v>40305</c:v>
                </c:pt>
                <c:pt idx="285">
                  <c:v>40308</c:v>
                </c:pt>
                <c:pt idx="286">
                  <c:v>40309</c:v>
                </c:pt>
                <c:pt idx="287">
                  <c:v>40310</c:v>
                </c:pt>
                <c:pt idx="288">
                  <c:v>40311</c:v>
                </c:pt>
                <c:pt idx="289">
                  <c:v>40312</c:v>
                </c:pt>
                <c:pt idx="290">
                  <c:v>40315</c:v>
                </c:pt>
                <c:pt idx="291">
                  <c:v>40316</c:v>
                </c:pt>
                <c:pt idx="292">
                  <c:v>40317</c:v>
                </c:pt>
                <c:pt idx="293">
                  <c:v>40318</c:v>
                </c:pt>
                <c:pt idx="294">
                  <c:v>40319</c:v>
                </c:pt>
                <c:pt idx="295">
                  <c:v>40322</c:v>
                </c:pt>
                <c:pt idx="296">
                  <c:v>40323</c:v>
                </c:pt>
                <c:pt idx="297">
                  <c:v>40324</c:v>
                </c:pt>
                <c:pt idx="298">
                  <c:v>40325</c:v>
                </c:pt>
                <c:pt idx="299">
                  <c:v>40326</c:v>
                </c:pt>
                <c:pt idx="300">
                  <c:v>40330</c:v>
                </c:pt>
                <c:pt idx="301">
                  <c:v>40331</c:v>
                </c:pt>
                <c:pt idx="302">
                  <c:v>40332</c:v>
                </c:pt>
                <c:pt idx="303">
                  <c:v>40333</c:v>
                </c:pt>
                <c:pt idx="304">
                  <c:v>40336</c:v>
                </c:pt>
                <c:pt idx="305">
                  <c:v>40337</c:v>
                </c:pt>
                <c:pt idx="306">
                  <c:v>40338</c:v>
                </c:pt>
                <c:pt idx="307">
                  <c:v>40339</c:v>
                </c:pt>
                <c:pt idx="308">
                  <c:v>40340</c:v>
                </c:pt>
                <c:pt idx="309">
                  <c:v>40343</c:v>
                </c:pt>
                <c:pt idx="310">
                  <c:v>40344</c:v>
                </c:pt>
                <c:pt idx="311">
                  <c:v>40345</c:v>
                </c:pt>
                <c:pt idx="312">
                  <c:v>40346</c:v>
                </c:pt>
                <c:pt idx="313">
                  <c:v>40347</c:v>
                </c:pt>
                <c:pt idx="314">
                  <c:v>40350</c:v>
                </c:pt>
                <c:pt idx="315">
                  <c:v>40351</c:v>
                </c:pt>
                <c:pt idx="316">
                  <c:v>40352</c:v>
                </c:pt>
                <c:pt idx="317">
                  <c:v>40353</c:v>
                </c:pt>
                <c:pt idx="318">
                  <c:v>40354</c:v>
                </c:pt>
                <c:pt idx="319">
                  <c:v>40357</c:v>
                </c:pt>
                <c:pt idx="320">
                  <c:v>40358</c:v>
                </c:pt>
                <c:pt idx="321">
                  <c:v>40359</c:v>
                </c:pt>
                <c:pt idx="322">
                  <c:v>40360</c:v>
                </c:pt>
                <c:pt idx="323">
                  <c:v>40361</c:v>
                </c:pt>
                <c:pt idx="324">
                  <c:v>40364</c:v>
                </c:pt>
                <c:pt idx="325">
                  <c:v>40365</c:v>
                </c:pt>
                <c:pt idx="326">
                  <c:v>40366</c:v>
                </c:pt>
                <c:pt idx="327">
                  <c:v>40367</c:v>
                </c:pt>
                <c:pt idx="328">
                  <c:v>40368</c:v>
                </c:pt>
                <c:pt idx="329">
                  <c:v>40371</c:v>
                </c:pt>
                <c:pt idx="330">
                  <c:v>40372</c:v>
                </c:pt>
                <c:pt idx="331">
                  <c:v>40373</c:v>
                </c:pt>
                <c:pt idx="332">
                  <c:v>40374</c:v>
                </c:pt>
                <c:pt idx="333">
                  <c:v>40375</c:v>
                </c:pt>
                <c:pt idx="334">
                  <c:v>40378</c:v>
                </c:pt>
                <c:pt idx="335">
                  <c:v>40379</c:v>
                </c:pt>
                <c:pt idx="336">
                  <c:v>40380</c:v>
                </c:pt>
                <c:pt idx="337">
                  <c:v>40381</c:v>
                </c:pt>
                <c:pt idx="338">
                  <c:v>40382</c:v>
                </c:pt>
                <c:pt idx="339">
                  <c:v>40385</c:v>
                </c:pt>
                <c:pt idx="340">
                  <c:v>40386</c:v>
                </c:pt>
                <c:pt idx="341">
                  <c:v>40387</c:v>
                </c:pt>
                <c:pt idx="342">
                  <c:v>40388</c:v>
                </c:pt>
                <c:pt idx="343">
                  <c:v>40389</c:v>
                </c:pt>
                <c:pt idx="344">
                  <c:v>40392</c:v>
                </c:pt>
                <c:pt idx="345">
                  <c:v>40393</c:v>
                </c:pt>
                <c:pt idx="346">
                  <c:v>40394</c:v>
                </c:pt>
                <c:pt idx="347">
                  <c:v>40395</c:v>
                </c:pt>
                <c:pt idx="348">
                  <c:v>40396</c:v>
                </c:pt>
                <c:pt idx="349">
                  <c:v>40399</c:v>
                </c:pt>
                <c:pt idx="350">
                  <c:v>40400</c:v>
                </c:pt>
                <c:pt idx="351">
                  <c:v>40401</c:v>
                </c:pt>
                <c:pt idx="352">
                  <c:v>40402</c:v>
                </c:pt>
                <c:pt idx="353">
                  <c:v>40403</c:v>
                </c:pt>
                <c:pt idx="354">
                  <c:v>40406</c:v>
                </c:pt>
                <c:pt idx="355">
                  <c:v>40407</c:v>
                </c:pt>
                <c:pt idx="356">
                  <c:v>40408</c:v>
                </c:pt>
                <c:pt idx="357">
                  <c:v>40409</c:v>
                </c:pt>
                <c:pt idx="358">
                  <c:v>40410</c:v>
                </c:pt>
                <c:pt idx="359">
                  <c:v>40413</c:v>
                </c:pt>
                <c:pt idx="360">
                  <c:v>40414</c:v>
                </c:pt>
                <c:pt idx="361">
                  <c:v>40415</c:v>
                </c:pt>
                <c:pt idx="362">
                  <c:v>40416</c:v>
                </c:pt>
                <c:pt idx="363">
                  <c:v>40417</c:v>
                </c:pt>
                <c:pt idx="364">
                  <c:v>40421</c:v>
                </c:pt>
                <c:pt idx="365">
                  <c:v>40422</c:v>
                </c:pt>
                <c:pt idx="366">
                  <c:v>40423</c:v>
                </c:pt>
                <c:pt idx="367">
                  <c:v>40424</c:v>
                </c:pt>
                <c:pt idx="368">
                  <c:v>40428</c:v>
                </c:pt>
                <c:pt idx="369">
                  <c:v>40429</c:v>
                </c:pt>
                <c:pt idx="370">
                  <c:v>40430</c:v>
                </c:pt>
                <c:pt idx="371">
                  <c:v>40431</c:v>
                </c:pt>
                <c:pt idx="372">
                  <c:v>40434</c:v>
                </c:pt>
                <c:pt idx="373">
                  <c:v>40435</c:v>
                </c:pt>
                <c:pt idx="374">
                  <c:v>40436</c:v>
                </c:pt>
                <c:pt idx="375">
                  <c:v>40437</c:v>
                </c:pt>
                <c:pt idx="376">
                  <c:v>40438</c:v>
                </c:pt>
                <c:pt idx="377">
                  <c:v>40441</c:v>
                </c:pt>
                <c:pt idx="378">
                  <c:v>40442</c:v>
                </c:pt>
                <c:pt idx="379">
                  <c:v>40443</c:v>
                </c:pt>
                <c:pt idx="380">
                  <c:v>40444</c:v>
                </c:pt>
                <c:pt idx="381">
                  <c:v>40445</c:v>
                </c:pt>
                <c:pt idx="382">
                  <c:v>40448</c:v>
                </c:pt>
                <c:pt idx="383">
                  <c:v>40449</c:v>
                </c:pt>
                <c:pt idx="384">
                  <c:v>40450</c:v>
                </c:pt>
                <c:pt idx="385">
                  <c:v>40451</c:v>
                </c:pt>
                <c:pt idx="386">
                  <c:v>40452</c:v>
                </c:pt>
                <c:pt idx="387">
                  <c:v>40455</c:v>
                </c:pt>
                <c:pt idx="388">
                  <c:v>40456</c:v>
                </c:pt>
                <c:pt idx="389">
                  <c:v>40457</c:v>
                </c:pt>
                <c:pt idx="390">
                  <c:v>40458</c:v>
                </c:pt>
                <c:pt idx="391">
                  <c:v>40459</c:v>
                </c:pt>
                <c:pt idx="392">
                  <c:v>40462</c:v>
                </c:pt>
                <c:pt idx="393">
                  <c:v>40463</c:v>
                </c:pt>
                <c:pt idx="394">
                  <c:v>40464</c:v>
                </c:pt>
                <c:pt idx="395">
                  <c:v>40465</c:v>
                </c:pt>
                <c:pt idx="396">
                  <c:v>40466</c:v>
                </c:pt>
                <c:pt idx="397">
                  <c:v>40469</c:v>
                </c:pt>
                <c:pt idx="398">
                  <c:v>40470</c:v>
                </c:pt>
                <c:pt idx="399">
                  <c:v>40471</c:v>
                </c:pt>
                <c:pt idx="400">
                  <c:v>40472</c:v>
                </c:pt>
                <c:pt idx="401">
                  <c:v>40473</c:v>
                </c:pt>
                <c:pt idx="402">
                  <c:v>40476</c:v>
                </c:pt>
                <c:pt idx="403">
                  <c:v>40477</c:v>
                </c:pt>
                <c:pt idx="404">
                  <c:v>40478</c:v>
                </c:pt>
                <c:pt idx="405">
                  <c:v>40479</c:v>
                </c:pt>
                <c:pt idx="406">
                  <c:v>40480</c:v>
                </c:pt>
                <c:pt idx="407">
                  <c:v>40483</c:v>
                </c:pt>
                <c:pt idx="408">
                  <c:v>40484</c:v>
                </c:pt>
                <c:pt idx="409">
                  <c:v>40485</c:v>
                </c:pt>
                <c:pt idx="410">
                  <c:v>40486</c:v>
                </c:pt>
                <c:pt idx="411">
                  <c:v>40487</c:v>
                </c:pt>
                <c:pt idx="412">
                  <c:v>40490</c:v>
                </c:pt>
                <c:pt idx="413">
                  <c:v>40491</c:v>
                </c:pt>
                <c:pt idx="414">
                  <c:v>40492</c:v>
                </c:pt>
                <c:pt idx="415">
                  <c:v>40493</c:v>
                </c:pt>
                <c:pt idx="416">
                  <c:v>40494</c:v>
                </c:pt>
                <c:pt idx="417">
                  <c:v>40497</c:v>
                </c:pt>
                <c:pt idx="418">
                  <c:v>40498</c:v>
                </c:pt>
                <c:pt idx="419">
                  <c:v>40499</c:v>
                </c:pt>
                <c:pt idx="420">
                  <c:v>40500</c:v>
                </c:pt>
                <c:pt idx="421">
                  <c:v>40504</c:v>
                </c:pt>
                <c:pt idx="422">
                  <c:v>40505</c:v>
                </c:pt>
                <c:pt idx="423">
                  <c:v>40506</c:v>
                </c:pt>
                <c:pt idx="424">
                  <c:v>40507</c:v>
                </c:pt>
                <c:pt idx="425">
                  <c:v>40508</c:v>
                </c:pt>
                <c:pt idx="426">
                  <c:v>40511</c:v>
                </c:pt>
                <c:pt idx="427">
                  <c:v>40512</c:v>
                </c:pt>
                <c:pt idx="428">
                  <c:v>40513</c:v>
                </c:pt>
                <c:pt idx="429">
                  <c:v>40514</c:v>
                </c:pt>
                <c:pt idx="430">
                  <c:v>40515</c:v>
                </c:pt>
                <c:pt idx="431">
                  <c:v>40518</c:v>
                </c:pt>
                <c:pt idx="432">
                  <c:v>40519</c:v>
                </c:pt>
                <c:pt idx="433">
                  <c:v>40520</c:v>
                </c:pt>
                <c:pt idx="434">
                  <c:v>40521</c:v>
                </c:pt>
                <c:pt idx="435">
                  <c:v>40522</c:v>
                </c:pt>
                <c:pt idx="436">
                  <c:v>40525</c:v>
                </c:pt>
                <c:pt idx="437">
                  <c:v>40526</c:v>
                </c:pt>
                <c:pt idx="438">
                  <c:v>40527</c:v>
                </c:pt>
                <c:pt idx="439">
                  <c:v>40528</c:v>
                </c:pt>
                <c:pt idx="440">
                  <c:v>40529</c:v>
                </c:pt>
                <c:pt idx="441">
                  <c:v>40532</c:v>
                </c:pt>
                <c:pt idx="442">
                  <c:v>40533</c:v>
                </c:pt>
                <c:pt idx="443">
                  <c:v>40534</c:v>
                </c:pt>
                <c:pt idx="444">
                  <c:v>40536</c:v>
                </c:pt>
                <c:pt idx="445">
                  <c:v>40547</c:v>
                </c:pt>
                <c:pt idx="446">
                  <c:v>40548</c:v>
                </c:pt>
                <c:pt idx="447">
                  <c:v>40549</c:v>
                </c:pt>
                <c:pt idx="448">
                  <c:v>40550</c:v>
                </c:pt>
                <c:pt idx="449">
                  <c:v>40553</c:v>
                </c:pt>
                <c:pt idx="450">
                  <c:v>40554</c:v>
                </c:pt>
                <c:pt idx="451">
                  <c:v>40555</c:v>
                </c:pt>
                <c:pt idx="452">
                  <c:v>40556</c:v>
                </c:pt>
                <c:pt idx="453">
                  <c:v>40557</c:v>
                </c:pt>
                <c:pt idx="454">
                  <c:v>40561</c:v>
                </c:pt>
                <c:pt idx="455">
                  <c:v>40562</c:v>
                </c:pt>
                <c:pt idx="456">
                  <c:v>40563</c:v>
                </c:pt>
                <c:pt idx="457">
                  <c:v>40564</c:v>
                </c:pt>
                <c:pt idx="458">
                  <c:v>40567</c:v>
                </c:pt>
                <c:pt idx="459">
                  <c:v>40568</c:v>
                </c:pt>
                <c:pt idx="460">
                  <c:v>40569</c:v>
                </c:pt>
                <c:pt idx="461">
                  <c:v>40570</c:v>
                </c:pt>
                <c:pt idx="462">
                  <c:v>40571</c:v>
                </c:pt>
                <c:pt idx="463">
                  <c:v>40574</c:v>
                </c:pt>
                <c:pt idx="464">
                  <c:v>40575</c:v>
                </c:pt>
                <c:pt idx="465">
                  <c:v>40576</c:v>
                </c:pt>
                <c:pt idx="466">
                  <c:v>40577</c:v>
                </c:pt>
                <c:pt idx="467">
                  <c:v>40578</c:v>
                </c:pt>
                <c:pt idx="468">
                  <c:v>40581</c:v>
                </c:pt>
                <c:pt idx="469">
                  <c:v>40582</c:v>
                </c:pt>
                <c:pt idx="470">
                  <c:v>40583</c:v>
                </c:pt>
                <c:pt idx="471">
                  <c:v>40584</c:v>
                </c:pt>
                <c:pt idx="472">
                  <c:v>40585</c:v>
                </c:pt>
                <c:pt idx="473">
                  <c:v>40588</c:v>
                </c:pt>
                <c:pt idx="474">
                  <c:v>40589</c:v>
                </c:pt>
                <c:pt idx="475">
                  <c:v>40590</c:v>
                </c:pt>
                <c:pt idx="476">
                  <c:v>40591</c:v>
                </c:pt>
                <c:pt idx="477">
                  <c:v>40592</c:v>
                </c:pt>
                <c:pt idx="478">
                  <c:v>40596</c:v>
                </c:pt>
                <c:pt idx="479">
                  <c:v>40597</c:v>
                </c:pt>
                <c:pt idx="480">
                  <c:v>40598</c:v>
                </c:pt>
                <c:pt idx="481">
                  <c:v>40599</c:v>
                </c:pt>
                <c:pt idx="482">
                  <c:v>40602</c:v>
                </c:pt>
                <c:pt idx="483">
                  <c:v>40603</c:v>
                </c:pt>
                <c:pt idx="484">
                  <c:v>40604</c:v>
                </c:pt>
                <c:pt idx="485">
                  <c:v>40605</c:v>
                </c:pt>
                <c:pt idx="486">
                  <c:v>40606</c:v>
                </c:pt>
                <c:pt idx="487">
                  <c:v>40609</c:v>
                </c:pt>
                <c:pt idx="488">
                  <c:v>40610</c:v>
                </c:pt>
                <c:pt idx="489">
                  <c:v>40611</c:v>
                </c:pt>
                <c:pt idx="490">
                  <c:v>40612</c:v>
                </c:pt>
                <c:pt idx="491">
                  <c:v>40613</c:v>
                </c:pt>
                <c:pt idx="492">
                  <c:v>40616</c:v>
                </c:pt>
                <c:pt idx="493">
                  <c:v>40617</c:v>
                </c:pt>
                <c:pt idx="494">
                  <c:v>40618</c:v>
                </c:pt>
                <c:pt idx="495">
                  <c:v>40619</c:v>
                </c:pt>
                <c:pt idx="496">
                  <c:v>40620</c:v>
                </c:pt>
                <c:pt idx="497">
                  <c:v>40623</c:v>
                </c:pt>
                <c:pt idx="498">
                  <c:v>40624</c:v>
                </c:pt>
                <c:pt idx="499">
                  <c:v>40625</c:v>
                </c:pt>
                <c:pt idx="500">
                  <c:v>40626</c:v>
                </c:pt>
                <c:pt idx="501">
                  <c:v>40627</c:v>
                </c:pt>
                <c:pt idx="502">
                  <c:v>40630</c:v>
                </c:pt>
                <c:pt idx="503">
                  <c:v>40632</c:v>
                </c:pt>
                <c:pt idx="504">
                  <c:v>40633</c:v>
                </c:pt>
                <c:pt idx="505">
                  <c:v>40634</c:v>
                </c:pt>
                <c:pt idx="506">
                  <c:v>40637</c:v>
                </c:pt>
                <c:pt idx="507">
                  <c:v>40638</c:v>
                </c:pt>
                <c:pt idx="508">
                  <c:v>40639</c:v>
                </c:pt>
                <c:pt idx="509">
                  <c:v>40640</c:v>
                </c:pt>
                <c:pt idx="510">
                  <c:v>40641</c:v>
                </c:pt>
                <c:pt idx="511">
                  <c:v>40644</c:v>
                </c:pt>
                <c:pt idx="512">
                  <c:v>40645</c:v>
                </c:pt>
                <c:pt idx="513">
                  <c:v>40646</c:v>
                </c:pt>
                <c:pt idx="514">
                  <c:v>40647</c:v>
                </c:pt>
                <c:pt idx="515">
                  <c:v>40648</c:v>
                </c:pt>
                <c:pt idx="516">
                  <c:v>40651</c:v>
                </c:pt>
                <c:pt idx="517">
                  <c:v>40652</c:v>
                </c:pt>
                <c:pt idx="518">
                  <c:v>40653</c:v>
                </c:pt>
                <c:pt idx="519">
                  <c:v>40654</c:v>
                </c:pt>
                <c:pt idx="520">
                  <c:v>40659</c:v>
                </c:pt>
                <c:pt idx="521">
                  <c:v>40660</c:v>
                </c:pt>
                <c:pt idx="522">
                  <c:v>40661</c:v>
                </c:pt>
                <c:pt idx="523">
                  <c:v>40666</c:v>
                </c:pt>
                <c:pt idx="524">
                  <c:v>40667</c:v>
                </c:pt>
                <c:pt idx="525">
                  <c:v>40668</c:v>
                </c:pt>
                <c:pt idx="526">
                  <c:v>40669</c:v>
                </c:pt>
                <c:pt idx="527">
                  <c:v>40672</c:v>
                </c:pt>
                <c:pt idx="528">
                  <c:v>40673</c:v>
                </c:pt>
                <c:pt idx="529">
                  <c:v>40674</c:v>
                </c:pt>
                <c:pt idx="530">
                  <c:v>40675</c:v>
                </c:pt>
                <c:pt idx="531">
                  <c:v>40676</c:v>
                </c:pt>
                <c:pt idx="532">
                  <c:v>40679</c:v>
                </c:pt>
                <c:pt idx="533">
                  <c:v>40680</c:v>
                </c:pt>
                <c:pt idx="534">
                  <c:v>40681</c:v>
                </c:pt>
                <c:pt idx="535">
                  <c:v>40682</c:v>
                </c:pt>
                <c:pt idx="536">
                  <c:v>40683</c:v>
                </c:pt>
                <c:pt idx="537">
                  <c:v>40686</c:v>
                </c:pt>
                <c:pt idx="538">
                  <c:v>40687</c:v>
                </c:pt>
                <c:pt idx="539">
                  <c:v>40688</c:v>
                </c:pt>
                <c:pt idx="540">
                  <c:v>40689</c:v>
                </c:pt>
                <c:pt idx="541">
                  <c:v>40690</c:v>
                </c:pt>
                <c:pt idx="542">
                  <c:v>40694</c:v>
                </c:pt>
                <c:pt idx="543">
                  <c:v>40695</c:v>
                </c:pt>
                <c:pt idx="544">
                  <c:v>40696</c:v>
                </c:pt>
                <c:pt idx="545">
                  <c:v>40697</c:v>
                </c:pt>
                <c:pt idx="546">
                  <c:v>40700</c:v>
                </c:pt>
                <c:pt idx="547">
                  <c:v>40701</c:v>
                </c:pt>
                <c:pt idx="548">
                  <c:v>40702</c:v>
                </c:pt>
                <c:pt idx="549">
                  <c:v>40703</c:v>
                </c:pt>
                <c:pt idx="550">
                  <c:v>40704</c:v>
                </c:pt>
                <c:pt idx="551">
                  <c:v>40707</c:v>
                </c:pt>
                <c:pt idx="552">
                  <c:v>40708</c:v>
                </c:pt>
                <c:pt idx="553">
                  <c:v>40709</c:v>
                </c:pt>
                <c:pt idx="554">
                  <c:v>40710</c:v>
                </c:pt>
                <c:pt idx="555">
                  <c:v>40711</c:v>
                </c:pt>
                <c:pt idx="556">
                  <c:v>40714</c:v>
                </c:pt>
                <c:pt idx="557">
                  <c:v>40715</c:v>
                </c:pt>
                <c:pt idx="558">
                  <c:v>40716</c:v>
                </c:pt>
                <c:pt idx="559">
                  <c:v>40717</c:v>
                </c:pt>
                <c:pt idx="560">
                  <c:v>40718</c:v>
                </c:pt>
                <c:pt idx="561">
                  <c:v>40721</c:v>
                </c:pt>
                <c:pt idx="562">
                  <c:v>40722</c:v>
                </c:pt>
                <c:pt idx="563">
                  <c:v>40723</c:v>
                </c:pt>
                <c:pt idx="564">
                  <c:v>40724</c:v>
                </c:pt>
                <c:pt idx="565">
                  <c:v>40725</c:v>
                </c:pt>
                <c:pt idx="566">
                  <c:v>40728</c:v>
                </c:pt>
                <c:pt idx="567">
                  <c:v>40729</c:v>
                </c:pt>
                <c:pt idx="568">
                  <c:v>40730</c:v>
                </c:pt>
                <c:pt idx="569">
                  <c:v>40731</c:v>
                </c:pt>
                <c:pt idx="570">
                  <c:v>40732</c:v>
                </c:pt>
                <c:pt idx="571">
                  <c:v>40735</c:v>
                </c:pt>
                <c:pt idx="572">
                  <c:v>40736</c:v>
                </c:pt>
                <c:pt idx="573">
                  <c:v>40737</c:v>
                </c:pt>
                <c:pt idx="574">
                  <c:v>40738</c:v>
                </c:pt>
                <c:pt idx="575">
                  <c:v>40739</c:v>
                </c:pt>
                <c:pt idx="576">
                  <c:v>40742</c:v>
                </c:pt>
                <c:pt idx="577">
                  <c:v>40743</c:v>
                </c:pt>
                <c:pt idx="578">
                  <c:v>40744</c:v>
                </c:pt>
                <c:pt idx="579">
                  <c:v>40745</c:v>
                </c:pt>
                <c:pt idx="580">
                  <c:v>40746</c:v>
                </c:pt>
                <c:pt idx="581">
                  <c:v>40749</c:v>
                </c:pt>
                <c:pt idx="582">
                  <c:v>40750</c:v>
                </c:pt>
                <c:pt idx="583">
                  <c:v>40751</c:v>
                </c:pt>
                <c:pt idx="584">
                  <c:v>40752</c:v>
                </c:pt>
                <c:pt idx="585">
                  <c:v>40753</c:v>
                </c:pt>
                <c:pt idx="586">
                  <c:v>40756</c:v>
                </c:pt>
                <c:pt idx="587">
                  <c:v>40757</c:v>
                </c:pt>
                <c:pt idx="588">
                  <c:v>40758</c:v>
                </c:pt>
                <c:pt idx="589">
                  <c:v>40759</c:v>
                </c:pt>
                <c:pt idx="590">
                  <c:v>40760</c:v>
                </c:pt>
                <c:pt idx="591">
                  <c:v>40763</c:v>
                </c:pt>
                <c:pt idx="592">
                  <c:v>40764</c:v>
                </c:pt>
                <c:pt idx="593">
                  <c:v>40765</c:v>
                </c:pt>
                <c:pt idx="594">
                  <c:v>40766</c:v>
                </c:pt>
                <c:pt idx="595">
                  <c:v>40767</c:v>
                </c:pt>
                <c:pt idx="596">
                  <c:v>40770</c:v>
                </c:pt>
                <c:pt idx="597">
                  <c:v>40771</c:v>
                </c:pt>
                <c:pt idx="598">
                  <c:v>40772</c:v>
                </c:pt>
                <c:pt idx="599">
                  <c:v>40773</c:v>
                </c:pt>
                <c:pt idx="600">
                  <c:v>40774</c:v>
                </c:pt>
                <c:pt idx="601">
                  <c:v>40777</c:v>
                </c:pt>
                <c:pt idx="602">
                  <c:v>40778</c:v>
                </c:pt>
                <c:pt idx="603">
                  <c:v>40779</c:v>
                </c:pt>
                <c:pt idx="604">
                  <c:v>40780</c:v>
                </c:pt>
                <c:pt idx="605">
                  <c:v>40781</c:v>
                </c:pt>
                <c:pt idx="606">
                  <c:v>40785</c:v>
                </c:pt>
                <c:pt idx="607">
                  <c:v>40786</c:v>
                </c:pt>
                <c:pt idx="608">
                  <c:v>40787</c:v>
                </c:pt>
                <c:pt idx="609">
                  <c:v>40788</c:v>
                </c:pt>
                <c:pt idx="610">
                  <c:v>40791</c:v>
                </c:pt>
                <c:pt idx="611">
                  <c:v>40792</c:v>
                </c:pt>
                <c:pt idx="612">
                  <c:v>40793</c:v>
                </c:pt>
                <c:pt idx="613">
                  <c:v>40794</c:v>
                </c:pt>
                <c:pt idx="614">
                  <c:v>40795</c:v>
                </c:pt>
                <c:pt idx="615">
                  <c:v>40798</c:v>
                </c:pt>
                <c:pt idx="616">
                  <c:v>40799</c:v>
                </c:pt>
                <c:pt idx="617">
                  <c:v>40800</c:v>
                </c:pt>
                <c:pt idx="618">
                  <c:v>40801</c:v>
                </c:pt>
                <c:pt idx="619">
                  <c:v>40802</c:v>
                </c:pt>
                <c:pt idx="620">
                  <c:v>40805</c:v>
                </c:pt>
                <c:pt idx="621">
                  <c:v>40806</c:v>
                </c:pt>
                <c:pt idx="622">
                  <c:v>40807</c:v>
                </c:pt>
                <c:pt idx="623">
                  <c:v>40808</c:v>
                </c:pt>
                <c:pt idx="624">
                  <c:v>40809</c:v>
                </c:pt>
                <c:pt idx="625">
                  <c:v>40812</c:v>
                </c:pt>
                <c:pt idx="626">
                  <c:v>40813</c:v>
                </c:pt>
                <c:pt idx="627">
                  <c:v>40814</c:v>
                </c:pt>
                <c:pt idx="628">
                  <c:v>40815</c:v>
                </c:pt>
                <c:pt idx="629">
                  <c:v>40816</c:v>
                </c:pt>
                <c:pt idx="630">
                  <c:v>40819</c:v>
                </c:pt>
                <c:pt idx="631">
                  <c:v>40820</c:v>
                </c:pt>
                <c:pt idx="632">
                  <c:v>40821</c:v>
                </c:pt>
                <c:pt idx="633">
                  <c:v>40822</c:v>
                </c:pt>
                <c:pt idx="634">
                  <c:v>40823</c:v>
                </c:pt>
                <c:pt idx="635">
                  <c:v>40826</c:v>
                </c:pt>
                <c:pt idx="636">
                  <c:v>40827</c:v>
                </c:pt>
                <c:pt idx="637">
                  <c:v>40828</c:v>
                </c:pt>
                <c:pt idx="638">
                  <c:v>40829</c:v>
                </c:pt>
                <c:pt idx="639">
                  <c:v>40830</c:v>
                </c:pt>
                <c:pt idx="640">
                  <c:v>40833</c:v>
                </c:pt>
                <c:pt idx="641">
                  <c:v>40834</c:v>
                </c:pt>
                <c:pt idx="642">
                  <c:v>40835</c:v>
                </c:pt>
                <c:pt idx="643">
                  <c:v>40836</c:v>
                </c:pt>
                <c:pt idx="644">
                  <c:v>40837</c:v>
                </c:pt>
                <c:pt idx="645">
                  <c:v>40840</c:v>
                </c:pt>
                <c:pt idx="646">
                  <c:v>40841</c:v>
                </c:pt>
                <c:pt idx="647">
                  <c:v>40842</c:v>
                </c:pt>
                <c:pt idx="648">
                  <c:v>40843</c:v>
                </c:pt>
                <c:pt idx="649">
                  <c:v>40844</c:v>
                </c:pt>
                <c:pt idx="650">
                  <c:v>40847</c:v>
                </c:pt>
                <c:pt idx="651">
                  <c:v>40848</c:v>
                </c:pt>
                <c:pt idx="652">
                  <c:v>40849</c:v>
                </c:pt>
                <c:pt idx="653">
                  <c:v>40850</c:v>
                </c:pt>
                <c:pt idx="654">
                  <c:v>40851</c:v>
                </c:pt>
                <c:pt idx="655">
                  <c:v>40854</c:v>
                </c:pt>
                <c:pt idx="656">
                  <c:v>40855</c:v>
                </c:pt>
                <c:pt idx="657">
                  <c:v>40856</c:v>
                </c:pt>
                <c:pt idx="658">
                  <c:v>40857</c:v>
                </c:pt>
                <c:pt idx="659">
                  <c:v>40858</c:v>
                </c:pt>
                <c:pt idx="660">
                  <c:v>40861</c:v>
                </c:pt>
                <c:pt idx="661">
                  <c:v>40862</c:v>
                </c:pt>
                <c:pt idx="662">
                  <c:v>40863</c:v>
                </c:pt>
                <c:pt idx="663">
                  <c:v>40864</c:v>
                </c:pt>
                <c:pt idx="664">
                  <c:v>40865</c:v>
                </c:pt>
                <c:pt idx="665">
                  <c:v>40868</c:v>
                </c:pt>
                <c:pt idx="666">
                  <c:v>40869</c:v>
                </c:pt>
                <c:pt idx="667">
                  <c:v>40870</c:v>
                </c:pt>
                <c:pt idx="668">
                  <c:v>40871</c:v>
                </c:pt>
                <c:pt idx="669">
                  <c:v>40872</c:v>
                </c:pt>
                <c:pt idx="670">
                  <c:v>40875</c:v>
                </c:pt>
                <c:pt idx="671">
                  <c:v>40876</c:v>
                </c:pt>
                <c:pt idx="672">
                  <c:v>40877</c:v>
                </c:pt>
                <c:pt idx="673">
                  <c:v>40878</c:v>
                </c:pt>
                <c:pt idx="674">
                  <c:v>40879</c:v>
                </c:pt>
                <c:pt idx="675">
                  <c:v>40882</c:v>
                </c:pt>
                <c:pt idx="676">
                  <c:v>40883</c:v>
                </c:pt>
                <c:pt idx="677">
                  <c:v>40884</c:v>
                </c:pt>
                <c:pt idx="678">
                  <c:v>40885</c:v>
                </c:pt>
                <c:pt idx="679">
                  <c:v>40886</c:v>
                </c:pt>
                <c:pt idx="680">
                  <c:v>40889</c:v>
                </c:pt>
                <c:pt idx="681">
                  <c:v>40890</c:v>
                </c:pt>
                <c:pt idx="682">
                  <c:v>40891</c:v>
                </c:pt>
                <c:pt idx="683">
                  <c:v>40892</c:v>
                </c:pt>
                <c:pt idx="684">
                  <c:v>40893</c:v>
                </c:pt>
                <c:pt idx="685">
                  <c:v>40896</c:v>
                </c:pt>
                <c:pt idx="686">
                  <c:v>40897</c:v>
                </c:pt>
                <c:pt idx="687">
                  <c:v>40898</c:v>
                </c:pt>
                <c:pt idx="688">
                  <c:v>40899</c:v>
                </c:pt>
                <c:pt idx="689">
                  <c:v>40900</c:v>
                </c:pt>
                <c:pt idx="690">
                  <c:v>40911</c:v>
                </c:pt>
                <c:pt idx="691">
                  <c:v>40912</c:v>
                </c:pt>
                <c:pt idx="692">
                  <c:v>40913</c:v>
                </c:pt>
                <c:pt idx="693">
                  <c:v>40914</c:v>
                </c:pt>
                <c:pt idx="694">
                  <c:v>40917</c:v>
                </c:pt>
                <c:pt idx="695">
                  <c:v>40918</c:v>
                </c:pt>
                <c:pt idx="696">
                  <c:v>40919</c:v>
                </c:pt>
                <c:pt idx="697">
                  <c:v>40920</c:v>
                </c:pt>
                <c:pt idx="698">
                  <c:v>40921</c:v>
                </c:pt>
                <c:pt idx="699">
                  <c:v>40924</c:v>
                </c:pt>
                <c:pt idx="700">
                  <c:v>40925</c:v>
                </c:pt>
                <c:pt idx="701">
                  <c:v>40926</c:v>
                </c:pt>
                <c:pt idx="702">
                  <c:v>40927</c:v>
                </c:pt>
                <c:pt idx="703">
                  <c:v>40928</c:v>
                </c:pt>
                <c:pt idx="704">
                  <c:v>40931</c:v>
                </c:pt>
                <c:pt idx="705">
                  <c:v>40932</c:v>
                </c:pt>
                <c:pt idx="706">
                  <c:v>40933</c:v>
                </c:pt>
                <c:pt idx="707">
                  <c:v>40934</c:v>
                </c:pt>
                <c:pt idx="708">
                  <c:v>40935</c:v>
                </c:pt>
                <c:pt idx="709">
                  <c:v>40938</c:v>
                </c:pt>
                <c:pt idx="710">
                  <c:v>40939</c:v>
                </c:pt>
                <c:pt idx="711">
                  <c:v>40940</c:v>
                </c:pt>
                <c:pt idx="712">
                  <c:v>40941</c:v>
                </c:pt>
                <c:pt idx="713">
                  <c:v>40942</c:v>
                </c:pt>
                <c:pt idx="714">
                  <c:v>40945</c:v>
                </c:pt>
                <c:pt idx="715">
                  <c:v>40946</c:v>
                </c:pt>
                <c:pt idx="716">
                  <c:v>40947</c:v>
                </c:pt>
                <c:pt idx="717">
                  <c:v>40948</c:v>
                </c:pt>
                <c:pt idx="718">
                  <c:v>40949</c:v>
                </c:pt>
                <c:pt idx="719">
                  <c:v>40952</c:v>
                </c:pt>
                <c:pt idx="720">
                  <c:v>40953</c:v>
                </c:pt>
                <c:pt idx="721">
                  <c:v>40954</c:v>
                </c:pt>
                <c:pt idx="722">
                  <c:v>40955</c:v>
                </c:pt>
                <c:pt idx="723">
                  <c:v>40956</c:v>
                </c:pt>
                <c:pt idx="724">
                  <c:v>40959</c:v>
                </c:pt>
                <c:pt idx="725">
                  <c:v>40960</c:v>
                </c:pt>
                <c:pt idx="726">
                  <c:v>40961</c:v>
                </c:pt>
                <c:pt idx="727">
                  <c:v>40962</c:v>
                </c:pt>
                <c:pt idx="728">
                  <c:v>40963</c:v>
                </c:pt>
                <c:pt idx="729">
                  <c:v>40967</c:v>
                </c:pt>
                <c:pt idx="730">
                  <c:v>40968</c:v>
                </c:pt>
                <c:pt idx="731">
                  <c:v>40969</c:v>
                </c:pt>
                <c:pt idx="732">
                  <c:v>40970</c:v>
                </c:pt>
                <c:pt idx="733">
                  <c:v>40973</c:v>
                </c:pt>
                <c:pt idx="734">
                  <c:v>40974</c:v>
                </c:pt>
                <c:pt idx="735">
                  <c:v>40975</c:v>
                </c:pt>
                <c:pt idx="736">
                  <c:v>40976</c:v>
                </c:pt>
                <c:pt idx="737">
                  <c:v>40977</c:v>
                </c:pt>
                <c:pt idx="738">
                  <c:v>40980</c:v>
                </c:pt>
                <c:pt idx="739">
                  <c:v>40981</c:v>
                </c:pt>
                <c:pt idx="740">
                  <c:v>40982</c:v>
                </c:pt>
                <c:pt idx="741">
                  <c:v>40983</c:v>
                </c:pt>
                <c:pt idx="742">
                  <c:v>40984</c:v>
                </c:pt>
                <c:pt idx="743">
                  <c:v>40987</c:v>
                </c:pt>
                <c:pt idx="744">
                  <c:v>40988</c:v>
                </c:pt>
                <c:pt idx="745">
                  <c:v>40989</c:v>
                </c:pt>
                <c:pt idx="746">
                  <c:v>40990</c:v>
                </c:pt>
                <c:pt idx="747">
                  <c:v>40991</c:v>
                </c:pt>
                <c:pt idx="748">
                  <c:v>40994</c:v>
                </c:pt>
                <c:pt idx="749">
                  <c:v>40995</c:v>
                </c:pt>
                <c:pt idx="750">
                  <c:v>40996</c:v>
                </c:pt>
                <c:pt idx="751">
                  <c:v>40997</c:v>
                </c:pt>
                <c:pt idx="752">
                  <c:v>40998</c:v>
                </c:pt>
                <c:pt idx="753">
                  <c:v>41001</c:v>
                </c:pt>
                <c:pt idx="754">
                  <c:v>41002</c:v>
                </c:pt>
                <c:pt idx="755">
                  <c:v>41003</c:v>
                </c:pt>
                <c:pt idx="756">
                  <c:v>41004</c:v>
                </c:pt>
                <c:pt idx="757">
                  <c:v>41009</c:v>
                </c:pt>
                <c:pt idx="758">
                  <c:v>41010</c:v>
                </c:pt>
                <c:pt idx="759">
                  <c:v>41012</c:v>
                </c:pt>
                <c:pt idx="760">
                  <c:v>41015</c:v>
                </c:pt>
                <c:pt idx="761">
                  <c:v>41016</c:v>
                </c:pt>
                <c:pt idx="762">
                  <c:v>41017</c:v>
                </c:pt>
                <c:pt idx="763">
                  <c:v>41018</c:v>
                </c:pt>
                <c:pt idx="764">
                  <c:v>41019</c:v>
                </c:pt>
                <c:pt idx="765">
                  <c:v>41022</c:v>
                </c:pt>
                <c:pt idx="766">
                  <c:v>41023</c:v>
                </c:pt>
                <c:pt idx="767">
                  <c:v>41024</c:v>
                </c:pt>
                <c:pt idx="768">
                  <c:v>41025</c:v>
                </c:pt>
                <c:pt idx="769">
                  <c:v>41026</c:v>
                </c:pt>
                <c:pt idx="770">
                  <c:v>41029</c:v>
                </c:pt>
                <c:pt idx="771">
                  <c:v>41030</c:v>
                </c:pt>
                <c:pt idx="772">
                  <c:v>41031</c:v>
                </c:pt>
                <c:pt idx="773">
                  <c:v>41032</c:v>
                </c:pt>
                <c:pt idx="774">
                  <c:v>41033</c:v>
                </c:pt>
                <c:pt idx="775">
                  <c:v>41037</c:v>
                </c:pt>
                <c:pt idx="776">
                  <c:v>41038</c:v>
                </c:pt>
                <c:pt idx="777">
                  <c:v>41039</c:v>
                </c:pt>
                <c:pt idx="778">
                  <c:v>41040</c:v>
                </c:pt>
                <c:pt idx="779">
                  <c:v>41043</c:v>
                </c:pt>
                <c:pt idx="780">
                  <c:v>41044</c:v>
                </c:pt>
                <c:pt idx="781">
                  <c:v>41045</c:v>
                </c:pt>
                <c:pt idx="782">
                  <c:v>41046</c:v>
                </c:pt>
                <c:pt idx="783">
                  <c:v>41047</c:v>
                </c:pt>
                <c:pt idx="784">
                  <c:v>41050</c:v>
                </c:pt>
                <c:pt idx="785">
                  <c:v>41051</c:v>
                </c:pt>
                <c:pt idx="786">
                  <c:v>41052</c:v>
                </c:pt>
                <c:pt idx="787">
                  <c:v>41053</c:v>
                </c:pt>
                <c:pt idx="788">
                  <c:v>41054</c:v>
                </c:pt>
                <c:pt idx="789">
                  <c:v>41057</c:v>
                </c:pt>
                <c:pt idx="790">
                  <c:v>41058</c:v>
                </c:pt>
                <c:pt idx="791">
                  <c:v>41059</c:v>
                </c:pt>
                <c:pt idx="792">
                  <c:v>41060</c:v>
                </c:pt>
                <c:pt idx="793">
                  <c:v>41061</c:v>
                </c:pt>
                <c:pt idx="794">
                  <c:v>41066</c:v>
                </c:pt>
                <c:pt idx="795">
                  <c:v>41067</c:v>
                </c:pt>
                <c:pt idx="796">
                  <c:v>41068</c:v>
                </c:pt>
                <c:pt idx="797">
                  <c:v>41071</c:v>
                </c:pt>
                <c:pt idx="798">
                  <c:v>41072</c:v>
                </c:pt>
                <c:pt idx="799">
                  <c:v>41073</c:v>
                </c:pt>
                <c:pt idx="800">
                  <c:v>41074</c:v>
                </c:pt>
                <c:pt idx="801">
                  <c:v>41075</c:v>
                </c:pt>
                <c:pt idx="802">
                  <c:v>41078</c:v>
                </c:pt>
                <c:pt idx="803">
                  <c:v>41079</c:v>
                </c:pt>
                <c:pt idx="804">
                  <c:v>41080</c:v>
                </c:pt>
                <c:pt idx="805">
                  <c:v>41081</c:v>
                </c:pt>
                <c:pt idx="806">
                  <c:v>41082</c:v>
                </c:pt>
                <c:pt idx="807">
                  <c:v>41085</c:v>
                </c:pt>
                <c:pt idx="808">
                  <c:v>41086</c:v>
                </c:pt>
                <c:pt idx="809">
                  <c:v>41087</c:v>
                </c:pt>
                <c:pt idx="810">
                  <c:v>41089</c:v>
                </c:pt>
                <c:pt idx="811">
                  <c:v>41092</c:v>
                </c:pt>
                <c:pt idx="812">
                  <c:v>41093</c:v>
                </c:pt>
                <c:pt idx="813">
                  <c:v>41094</c:v>
                </c:pt>
                <c:pt idx="814">
                  <c:v>41095</c:v>
                </c:pt>
                <c:pt idx="815">
                  <c:v>41096</c:v>
                </c:pt>
                <c:pt idx="816">
                  <c:v>41099</c:v>
                </c:pt>
                <c:pt idx="817">
                  <c:v>41100</c:v>
                </c:pt>
                <c:pt idx="818">
                  <c:v>41101</c:v>
                </c:pt>
                <c:pt idx="819">
                  <c:v>41102</c:v>
                </c:pt>
                <c:pt idx="820">
                  <c:v>41103</c:v>
                </c:pt>
                <c:pt idx="821">
                  <c:v>41106</c:v>
                </c:pt>
                <c:pt idx="822">
                  <c:v>41107</c:v>
                </c:pt>
                <c:pt idx="823">
                  <c:v>41109</c:v>
                </c:pt>
                <c:pt idx="824">
                  <c:v>41110</c:v>
                </c:pt>
                <c:pt idx="825">
                  <c:v>41113</c:v>
                </c:pt>
                <c:pt idx="826">
                  <c:v>41114</c:v>
                </c:pt>
                <c:pt idx="827">
                  <c:v>41115</c:v>
                </c:pt>
                <c:pt idx="828">
                  <c:v>41116</c:v>
                </c:pt>
                <c:pt idx="829">
                  <c:v>41117</c:v>
                </c:pt>
                <c:pt idx="830">
                  <c:v>41120</c:v>
                </c:pt>
                <c:pt idx="831">
                  <c:v>41121</c:v>
                </c:pt>
                <c:pt idx="832">
                  <c:v>41122</c:v>
                </c:pt>
                <c:pt idx="833">
                  <c:v>41123</c:v>
                </c:pt>
                <c:pt idx="834">
                  <c:v>41124</c:v>
                </c:pt>
                <c:pt idx="835">
                  <c:v>41127</c:v>
                </c:pt>
                <c:pt idx="836">
                  <c:v>41128</c:v>
                </c:pt>
                <c:pt idx="837">
                  <c:v>41129</c:v>
                </c:pt>
                <c:pt idx="838">
                  <c:v>41130</c:v>
                </c:pt>
                <c:pt idx="839">
                  <c:v>41131</c:v>
                </c:pt>
                <c:pt idx="840">
                  <c:v>41134</c:v>
                </c:pt>
                <c:pt idx="841">
                  <c:v>41135</c:v>
                </c:pt>
                <c:pt idx="842">
                  <c:v>41136</c:v>
                </c:pt>
                <c:pt idx="843">
                  <c:v>41137</c:v>
                </c:pt>
                <c:pt idx="844">
                  <c:v>41138</c:v>
                </c:pt>
                <c:pt idx="845">
                  <c:v>41141</c:v>
                </c:pt>
                <c:pt idx="846">
                  <c:v>41142</c:v>
                </c:pt>
                <c:pt idx="847">
                  <c:v>41143</c:v>
                </c:pt>
                <c:pt idx="848">
                  <c:v>41144</c:v>
                </c:pt>
                <c:pt idx="849">
                  <c:v>41145</c:v>
                </c:pt>
                <c:pt idx="850">
                  <c:v>41149</c:v>
                </c:pt>
                <c:pt idx="851">
                  <c:v>41150</c:v>
                </c:pt>
                <c:pt idx="852">
                  <c:v>41151</c:v>
                </c:pt>
                <c:pt idx="853">
                  <c:v>41152</c:v>
                </c:pt>
                <c:pt idx="854">
                  <c:v>41155</c:v>
                </c:pt>
                <c:pt idx="855">
                  <c:v>41156</c:v>
                </c:pt>
                <c:pt idx="856">
                  <c:v>41157</c:v>
                </c:pt>
                <c:pt idx="857">
                  <c:v>41158</c:v>
                </c:pt>
                <c:pt idx="858">
                  <c:v>41159</c:v>
                </c:pt>
                <c:pt idx="859">
                  <c:v>41162</c:v>
                </c:pt>
                <c:pt idx="860">
                  <c:v>41163</c:v>
                </c:pt>
                <c:pt idx="861">
                  <c:v>41164</c:v>
                </c:pt>
                <c:pt idx="862">
                  <c:v>41165</c:v>
                </c:pt>
                <c:pt idx="863">
                  <c:v>41166</c:v>
                </c:pt>
                <c:pt idx="864">
                  <c:v>41169</c:v>
                </c:pt>
                <c:pt idx="865">
                  <c:v>41170</c:v>
                </c:pt>
                <c:pt idx="866">
                  <c:v>41171</c:v>
                </c:pt>
                <c:pt idx="867">
                  <c:v>41172</c:v>
                </c:pt>
                <c:pt idx="868">
                  <c:v>41173</c:v>
                </c:pt>
                <c:pt idx="869">
                  <c:v>41176</c:v>
                </c:pt>
                <c:pt idx="870">
                  <c:v>41177</c:v>
                </c:pt>
                <c:pt idx="871">
                  <c:v>41178</c:v>
                </c:pt>
                <c:pt idx="872">
                  <c:v>41179</c:v>
                </c:pt>
                <c:pt idx="873">
                  <c:v>41180</c:v>
                </c:pt>
                <c:pt idx="874">
                  <c:v>41183</c:v>
                </c:pt>
                <c:pt idx="875">
                  <c:v>41184</c:v>
                </c:pt>
                <c:pt idx="876">
                  <c:v>41185</c:v>
                </c:pt>
                <c:pt idx="877">
                  <c:v>41186</c:v>
                </c:pt>
                <c:pt idx="878">
                  <c:v>41187</c:v>
                </c:pt>
                <c:pt idx="879">
                  <c:v>41190</c:v>
                </c:pt>
                <c:pt idx="880">
                  <c:v>41191</c:v>
                </c:pt>
                <c:pt idx="881">
                  <c:v>41192</c:v>
                </c:pt>
                <c:pt idx="882">
                  <c:v>41193</c:v>
                </c:pt>
                <c:pt idx="883">
                  <c:v>41194</c:v>
                </c:pt>
                <c:pt idx="884">
                  <c:v>41197</c:v>
                </c:pt>
                <c:pt idx="885">
                  <c:v>41198</c:v>
                </c:pt>
                <c:pt idx="886">
                  <c:v>41199</c:v>
                </c:pt>
                <c:pt idx="887">
                  <c:v>41200</c:v>
                </c:pt>
                <c:pt idx="888">
                  <c:v>41201</c:v>
                </c:pt>
                <c:pt idx="889">
                  <c:v>41204</c:v>
                </c:pt>
                <c:pt idx="890">
                  <c:v>41205</c:v>
                </c:pt>
                <c:pt idx="891">
                  <c:v>41206</c:v>
                </c:pt>
                <c:pt idx="892">
                  <c:v>41207</c:v>
                </c:pt>
                <c:pt idx="893">
                  <c:v>41208</c:v>
                </c:pt>
                <c:pt idx="894">
                  <c:v>41211</c:v>
                </c:pt>
                <c:pt idx="895">
                  <c:v>41212</c:v>
                </c:pt>
                <c:pt idx="896">
                  <c:v>41213</c:v>
                </c:pt>
                <c:pt idx="897">
                  <c:v>41214</c:v>
                </c:pt>
                <c:pt idx="898">
                  <c:v>41215</c:v>
                </c:pt>
                <c:pt idx="899">
                  <c:v>41218</c:v>
                </c:pt>
                <c:pt idx="900">
                  <c:v>41219</c:v>
                </c:pt>
                <c:pt idx="901">
                  <c:v>41220</c:v>
                </c:pt>
                <c:pt idx="902">
                  <c:v>41221</c:v>
                </c:pt>
                <c:pt idx="903">
                  <c:v>41222</c:v>
                </c:pt>
                <c:pt idx="904">
                  <c:v>41225</c:v>
                </c:pt>
                <c:pt idx="905">
                  <c:v>41226</c:v>
                </c:pt>
                <c:pt idx="906">
                  <c:v>41227</c:v>
                </c:pt>
                <c:pt idx="907">
                  <c:v>41228</c:v>
                </c:pt>
                <c:pt idx="908">
                  <c:v>41229</c:v>
                </c:pt>
                <c:pt idx="909">
                  <c:v>41232</c:v>
                </c:pt>
                <c:pt idx="910">
                  <c:v>41233</c:v>
                </c:pt>
                <c:pt idx="911">
                  <c:v>41234</c:v>
                </c:pt>
                <c:pt idx="912">
                  <c:v>41235</c:v>
                </c:pt>
                <c:pt idx="913">
                  <c:v>41236</c:v>
                </c:pt>
                <c:pt idx="914">
                  <c:v>41239</c:v>
                </c:pt>
                <c:pt idx="915">
                  <c:v>41240</c:v>
                </c:pt>
                <c:pt idx="916">
                  <c:v>41241</c:v>
                </c:pt>
                <c:pt idx="917">
                  <c:v>41242</c:v>
                </c:pt>
                <c:pt idx="918">
                  <c:v>41243</c:v>
                </c:pt>
                <c:pt idx="919">
                  <c:v>41246</c:v>
                </c:pt>
                <c:pt idx="920">
                  <c:v>41247</c:v>
                </c:pt>
                <c:pt idx="921">
                  <c:v>41248</c:v>
                </c:pt>
                <c:pt idx="922">
                  <c:v>41249</c:v>
                </c:pt>
                <c:pt idx="923">
                  <c:v>41250</c:v>
                </c:pt>
                <c:pt idx="924">
                  <c:v>41253</c:v>
                </c:pt>
                <c:pt idx="925">
                  <c:v>41254</c:v>
                </c:pt>
                <c:pt idx="926">
                  <c:v>41255</c:v>
                </c:pt>
                <c:pt idx="927">
                  <c:v>41256</c:v>
                </c:pt>
                <c:pt idx="928">
                  <c:v>41257</c:v>
                </c:pt>
                <c:pt idx="929">
                  <c:v>41260</c:v>
                </c:pt>
                <c:pt idx="930">
                  <c:v>41261</c:v>
                </c:pt>
                <c:pt idx="931">
                  <c:v>41262</c:v>
                </c:pt>
                <c:pt idx="932">
                  <c:v>41263</c:v>
                </c:pt>
                <c:pt idx="933">
                  <c:v>41264</c:v>
                </c:pt>
                <c:pt idx="934">
                  <c:v>41267</c:v>
                </c:pt>
                <c:pt idx="935">
                  <c:v>41276</c:v>
                </c:pt>
                <c:pt idx="936">
                  <c:v>41277</c:v>
                </c:pt>
                <c:pt idx="937">
                  <c:v>41278</c:v>
                </c:pt>
                <c:pt idx="938">
                  <c:v>41281</c:v>
                </c:pt>
                <c:pt idx="939">
                  <c:v>41282</c:v>
                </c:pt>
                <c:pt idx="940">
                  <c:v>41283</c:v>
                </c:pt>
                <c:pt idx="941">
                  <c:v>41284</c:v>
                </c:pt>
                <c:pt idx="942">
                  <c:v>41285</c:v>
                </c:pt>
                <c:pt idx="943">
                  <c:v>41288</c:v>
                </c:pt>
                <c:pt idx="944">
                  <c:v>41289</c:v>
                </c:pt>
                <c:pt idx="945">
                  <c:v>41290</c:v>
                </c:pt>
                <c:pt idx="946">
                  <c:v>41291</c:v>
                </c:pt>
                <c:pt idx="947">
                  <c:v>41292</c:v>
                </c:pt>
                <c:pt idx="948">
                  <c:v>41295</c:v>
                </c:pt>
                <c:pt idx="949">
                  <c:v>41296</c:v>
                </c:pt>
                <c:pt idx="950">
                  <c:v>41297</c:v>
                </c:pt>
                <c:pt idx="951">
                  <c:v>41298</c:v>
                </c:pt>
                <c:pt idx="952">
                  <c:v>41299</c:v>
                </c:pt>
                <c:pt idx="953">
                  <c:v>41302</c:v>
                </c:pt>
                <c:pt idx="954">
                  <c:v>41303</c:v>
                </c:pt>
                <c:pt idx="955">
                  <c:v>41304</c:v>
                </c:pt>
                <c:pt idx="956">
                  <c:v>41305</c:v>
                </c:pt>
                <c:pt idx="957">
                  <c:v>41306</c:v>
                </c:pt>
                <c:pt idx="958">
                  <c:v>41309</c:v>
                </c:pt>
                <c:pt idx="959">
                  <c:v>41310</c:v>
                </c:pt>
                <c:pt idx="960">
                  <c:v>41311</c:v>
                </c:pt>
                <c:pt idx="961">
                  <c:v>41312</c:v>
                </c:pt>
                <c:pt idx="962">
                  <c:v>41313</c:v>
                </c:pt>
                <c:pt idx="963">
                  <c:v>41316</c:v>
                </c:pt>
                <c:pt idx="964">
                  <c:v>41317</c:v>
                </c:pt>
                <c:pt idx="965">
                  <c:v>41318</c:v>
                </c:pt>
                <c:pt idx="966">
                  <c:v>41319</c:v>
                </c:pt>
                <c:pt idx="967">
                  <c:v>41320</c:v>
                </c:pt>
                <c:pt idx="968">
                  <c:v>41323</c:v>
                </c:pt>
                <c:pt idx="969">
                  <c:v>41324</c:v>
                </c:pt>
                <c:pt idx="970">
                  <c:v>41325</c:v>
                </c:pt>
                <c:pt idx="971">
                  <c:v>41326</c:v>
                </c:pt>
                <c:pt idx="972">
                  <c:v>41327</c:v>
                </c:pt>
                <c:pt idx="973">
                  <c:v>41330</c:v>
                </c:pt>
                <c:pt idx="974">
                  <c:v>41331</c:v>
                </c:pt>
                <c:pt idx="975">
                  <c:v>41332</c:v>
                </c:pt>
                <c:pt idx="976">
                  <c:v>41333</c:v>
                </c:pt>
                <c:pt idx="977">
                  <c:v>41334</c:v>
                </c:pt>
                <c:pt idx="978">
                  <c:v>41337</c:v>
                </c:pt>
                <c:pt idx="979">
                  <c:v>41338</c:v>
                </c:pt>
                <c:pt idx="980">
                  <c:v>41339</c:v>
                </c:pt>
                <c:pt idx="981">
                  <c:v>41340</c:v>
                </c:pt>
                <c:pt idx="982">
                  <c:v>41341</c:v>
                </c:pt>
                <c:pt idx="983">
                  <c:v>41344</c:v>
                </c:pt>
                <c:pt idx="984">
                  <c:v>41345</c:v>
                </c:pt>
                <c:pt idx="985">
                  <c:v>41346</c:v>
                </c:pt>
                <c:pt idx="986">
                  <c:v>41347</c:v>
                </c:pt>
                <c:pt idx="987">
                  <c:v>41348</c:v>
                </c:pt>
                <c:pt idx="988">
                  <c:v>41351</c:v>
                </c:pt>
                <c:pt idx="989">
                  <c:v>41352</c:v>
                </c:pt>
                <c:pt idx="990">
                  <c:v>41353</c:v>
                </c:pt>
                <c:pt idx="991">
                  <c:v>41354</c:v>
                </c:pt>
                <c:pt idx="992">
                  <c:v>41355</c:v>
                </c:pt>
                <c:pt idx="993">
                  <c:v>41359</c:v>
                </c:pt>
                <c:pt idx="994">
                  <c:v>41360</c:v>
                </c:pt>
                <c:pt idx="995">
                  <c:v>41361</c:v>
                </c:pt>
                <c:pt idx="996">
                  <c:v>41366</c:v>
                </c:pt>
                <c:pt idx="997">
                  <c:v>41367</c:v>
                </c:pt>
                <c:pt idx="998">
                  <c:v>41368</c:v>
                </c:pt>
                <c:pt idx="999">
                  <c:v>41369</c:v>
                </c:pt>
                <c:pt idx="1000">
                  <c:v>41372</c:v>
                </c:pt>
                <c:pt idx="1001">
                  <c:v>41373</c:v>
                </c:pt>
                <c:pt idx="1002">
                  <c:v>41374</c:v>
                </c:pt>
                <c:pt idx="1003">
                  <c:v>41375</c:v>
                </c:pt>
                <c:pt idx="1004">
                  <c:v>41376</c:v>
                </c:pt>
                <c:pt idx="1005">
                  <c:v>41379</c:v>
                </c:pt>
                <c:pt idx="1006">
                  <c:v>41380</c:v>
                </c:pt>
                <c:pt idx="1007">
                  <c:v>41381</c:v>
                </c:pt>
                <c:pt idx="1008">
                  <c:v>41382</c:v>
                </c:pt>
                <c:pt idx="1009">
                  <c:v>41383</c:v>
                </c:pt>
                <c:pt idx="1010">
                  <c:v>41386</c:v>
                </c:pt>
                <c:pt idx="1011">
                  <c:v>41387</c:v>
                </c:pt>
                <c:pt idx="1012">
                  <c:v>41388</c:v>
                </c:pt>
                <c:pt idx="1013">
                  <c:v>41389</c:v>
                </c:pt>
                <c:pt idx="1014">
                  <c:v>41390</c:v>
                </c:pt>
                <c:pt idx="1015">
                  <c:v>41393</c:v>
                </c:pt>
                <c:pt idx="1016">
                  <c:v>41394</c:v>
                </c:pt>
                <c:pt idx="1017">
                  <c:v>41395</c:v>
                </c:pt>
                <c:pt idx="1018">
                  <c:v>41396</c:v>
                </c:pt>
                <c:pt idx="1019">
                  <c:v>41397</c:v>
                </c:pt>
                <c:pt idx="1020">
                  <c:v>41401</c:v>
                </c:pt>
                <c:pt idx="1021">
                  <c:v>41402</c:v>
                </c:pt>
                <c:pt idx="1022">
                  <c:v>41403</c:v>
                </c:pt>
                <c:pt idx="1023">
                  <c:v>41404</c:v>
                </c:pt>
                <c:pt idx="1024">
                  <c:v>41407</c:v>
                </c:pt>
                <c:pt idx="1025">
                  <c:v>41408</c:v>
                </c:pt>
                <c:pt idx="1026">
                  <c:v>41409</c:v>
                </c:pt>
                <c:pt idx="1027">
                  <c:v>41410</c:v>
                </c:pt>
                <c:pt idx="1028">
                  <c:v>41411</c:v>
                </c:pt>
                <c:pt idx="1029">
                  <c:v>41414</c:v>
                </c:pt>
                <c:pt idx="1030">
                  <c:v>41415</c:v>
                </c:pt>
                <c:pt idx="1031">
                  <c:v>41416</c:v>
                </c:pt>
                <c:pt idx="1032">
                  <c:v>41417</c:v>
                </c:pt>
                <c:pt idx="1033">
                  <c:v>41418</c:v>
                </c:pt>
                <c:pt idx="1034">
                  <c:v>41422</c:v>
                </c:pt>
                <c:pt idx="1035">
                  <c:v>41423</c:v>
                </c:pt>
                <c:pt idx="1036">
                  <c:v>41424</c:v>
                </c:pt>
                <c:pt idx="1037">
                  <c:v>41425</c:v>
                </c:pt>
                <c:pt idx="1038">
                  <c:v>41428</c:v>
                </c:pt>
                <c:pt idx="1039">
                  <c:v>41429</c:v>
                </c:pt>
                <c:pt idx="1040">
                  <c:v>41430</c:v>
                </c:pt>
                <c:pt idx="1041">
                  <c:v>41431</c:v>
                </c:pt>
                <c:pt idx="1042">
                  <c:v>41432</c:v>
                </c:pt>
                <c:pt idx="1043">
                  <c:v>41435</c:v>
                </c:pt>
                <c:pt idx="1044">
                  <c:v>41436</c:v>
                </c:pt>
                <c:pt idx="1045">
                  <c:v>41437</c:v>
                </c:pt>
                <c:pt idx="1046">
                  <c:v>41438</c:v>
                </c:pt>
                <c:pt idx="1047">
                  <c:v>41439</c:v>
                </c:pt>
                <c:pt idx="1048">
                  <c:v>41442</c:v>
                </c:pt>
                <c:pt idx="1049">
                  <c:v>41443</c:v>
                </c:pt>
                <c:pt idx="1050">
                  <c:v>41444</c:v>
                </c:pt>
                <c:pt idx="1051">
                  <c:v>41445</c:v>
                </c:pt>
                <c:pt idx="1052">
                  <c:v>41446</c:v>
                </c:pt>
                <c:pt idx="1053">
                  <c:v>41449</c:v>
                </c:pt>
                <c:pt idx="1054">
                  <c:v>41450</c:v>
                </c:pt>
                <c:pt idx="1055">
                  <c:v>41451</c:v>
                </c:pt>
                <c:pt idx="1056">
                  <c:v>41452</c:v>
                </c:pt>
                <c:pt idx="1057">
                  <c:v>41453</c:v>
                </c:pt>
                <c:pt idx="1058">
                  <c:v>41456</c:v>
                </c:pt>
                <c:pt idx="1059">
                  <c:v>41457</c:v>
                </c:pt>
                <c:pt idx="1060">
                  <c:v>41458</c:v>
                </c:pt>
                <c:pt idx="1061">
                  <c:v>41459</c:v>
                </c:pt>
                <c:pt idx="1062">
                  <c:v>41460</c:v>
                </c:pt>
                <c:pt idx="1063">
                  <c:v>41463</c:v>
                </c:pt>
                <c:pt idx="1064">
                  <c:v>41464</c:v>
                </c:pt>
                <c:pt idx="1065">
                  <c:v>41465</c:v>
                </c:pt>
                <c:pt idx="1066">
                  <c:v>41466</c:v>
                </c:pt>
                <c:pt idx="1067">
                  <c:v>41467</c:v>
                </c:pt>
                <c:pt idx="1068">
                  <c:v>41470</c:v>
                </c:pt>
                <c:pt idx="1069">
                  <c:v>41471</c:v>
                </c:pt>
                <c:pt idx="1070">
                  <c:v>41472</c:v>
                </c:pt>
                <c:pt idx="1071">
                  <c:v>41473</c:v>
                </c:pt>
                <c:pt idx="1072">
                  <c:v>41474</c:v>
                </c:pt>
                <c:pt idx="1073">
                  <c:v>41477</c:v>
                </c:pt>
                <c:pt idx="1074">
                  <c:v>41478</c:v>
                </c:pt>
                <c:pt idx="1075">
                  <c:v>41479</c:v>
                </c:pt>
                <c:pt idx="1076">
                  <c:v>41480</c:v>
                </c:pt>
                <c:pt idx="1077">
                  <c:v>41481</c:v>
                </c:pt>
                <c:pt idx="1078">
                  <c:v>41484</c:v>
                </c:pt>
                <c:pt idx="1079">
                  <c:v>41485</c:v>
                </c:pt>
                <c:pt idx="1080">
                  <c:v>41486</c:v>
                </c:pt>
                <c:pt idx="1081">
                  <c:v>41487</c:v>
                </c:pt>
                <c:pt idx="1082">
                  <c:v>41488</c:v>
                </c:pt>
                <c:pt idx="1083">
                  <c:v>41491</c:v>
                </c:pt>
                <c:pt idx="1084">
                  <c:v>41492</c:v>
                </c:pt>
                <c:pt idx="1085">
                  <c:v>41493</c:v>
                </c:pt>
                <c:pt idx="1086">
                  <c:v>41494</c:v>
                </c:pt>
                <c:pt idx="1087">
                  <c:v>41495</c:v>
                </c:pt>
                <c:pt idx="1088">
                  <c:v>41498</c:v>
                </c:pt>
                <c:pt idx="1089">
                  <c:v>41499</c:v>
                </c:pt>
                <c:pt idx="1090">
                  <c:v>41500</c:v>
                </c:pt>
                <c:pt idx="1091">
                  <c:v>41501</c:v>
                </c:pt>
                <c:pt idx="1092">
                  <c:v>41502</c:v>
                </c:pt>
                <c:pt idx="1093">
                  <c:v>41505</c:v>
                </c:pt>
                <c:pt idx="1094">
                  <c:v>41506</c:v>
                </c:pt>
                <c:pt idx="1095">
                  <c:v>41507</c:v>
                </c:pt>
                <c:pt idx="1096">
                  <c:v>41508</c:v>
                </c:pt>
                <c:pt idx="1097">
                  <c:v>41509</c:v>
                </c:pt>
                <c:pt idx="1098">
                  <c:v>41513</c:v>
                </c:pt>
                <c:pt idx="1099">
                  <c:v>41514</c:v>
                </c:pt>
                <c:pt idx="1100">
                  <c:v>41515</c:v>
                </c:pt>
                <c:pt idx="1101">
                  <c:v>41516</c:v>
                </c:pt>
                <c:pt idx="1102">
                  <c:v>41519</c:v>
                </c:pt>
                <c:pt idx="1103">
                  <c:v>41520</c:v>
                </c:pt>
                <c:pt idx="1104">
                  <c:v>41521</c:v>
                </c:pt>
                <c:pt idx="1105">
                  <c:v>41522</c:v>
                </c:pt>
                <c:pt idx="1106">
                  <c:v>41523</c:v>
                </c:pt>
                <c:pt idx="1107">
                  <c:v>41526</c:v>
                </c:pt>
                <c:pt idx="1108">
                  <c:v>41527</c:v>
                </c:pt>
                <c:pt idx="1109">
                  <c:v>41528</c:v>
                </c:pt>
                <c:pt idx="1110">
                  <c:v>41529</c:v>
                </c:pt>
                <c:pt idx="1111">
                  <c:v>41530</c:v>
                </c:pt>
                <c:pt idx="1112">
                  <c:v>41533</c:v>
                </c:pt>
                <c:pt idx="1113">
                  <c:v>41534</c:v>
                </c:pt>
                <c:pt idx="1114">
                  <c:v>41535</c:v>
                </c:pt>
                <c:pt idx="1115">
                  <c:v>41536</c:v>
                </c:pt>
                <c:pt idx="1116">
                  <c:v>41537</c:v>
                </c:pt>
                <c:pt idx="1117">
                  <c:v>41540</c:v>
                </c:pt>
                <c:pt idx="1118">
                  <c:v>41541</c:v>
                </c:pt>
                <c:pt idx="1119">
                  <c:v>41542</c:v>
                </c:pt>
                <c:pt idx="1120">
                  <c:v>41543</c:v>
                </c:pt>
                <c:pt idx="1121">
                  <c:v>41544</c:v>
                </c:pt>
                <c:pt idx="1122">
                  <c:v>41547</c:v>
                </c:pt>
                <c:pt idx="1123">
                  <c:v>41548</c:v>
                </c:pt>
                <c:pt idx="1124">
                  <c:v>41549</c:v>
                </c:pt>
                <c:pt idx="1125">
                  <c:v>41550</c:v>
                </c:pt>
                <c:pt idx="1126">
                  <c:v>41551</c:v>
                </c:pt>
                <c:pt idx="1127">
                  <c:v>41554</c:v>
                </c:pt>
                <c:pt idx="1128">
                  <c:v>41555</c:v>
                </c:pt>
                <c:pt idx="1129">
                  <c:v>41556</c:v>
                </c:pt>
                <c:pt idx="1130">
                  <c:v>41557</c:v>
                </c:pt>
                <c:pt idx="1131">
                  <c:v>41558</c:v>
                </c:pt>
                <c:pt idx="1132">
                  <c:v>41561</c:v>
                </c:pt>
                <c:pt idx="1133">
                  <c:v>41562</c:v>
                </c:pt>
                <c:pt idx="1134">
                  <c:v>41563</c:v>
                </c:pt>
                <c:pt idx="1135">
                  <c:v>41564</c:v>
                </c:pt>
                <c:pt idx="1136">
                  <c:v>41565</c:v>
                </c:pt>
                <c:pt idx="1137">
                  <c:v>41568</c:v>
                </c:pt>
                <c:pt idx="1138">
                  <c:v>41569</c:v>
                </c:pt>
                <c:pt idx="1139">
                  <c:v>41570</c:v>
                </c:pt>
                <c:pt idx="1140">
                  <c:v>41571</c:v>
                </c:pt>
                <c:pt idx="1141">
                  <c:v>41572</c:v>
                </c:pt>
                <c:pt idx="1142">
                  <c:v>41575</c:v>
                </c:pt>
                <c:pt idx="1143">
                  <c:v>41576</c:v>
                </c:pt>
                <c:pt idx="1144">
                  <c:v>41577</c:v>
                </c:pt>
                <c:pt idx="1145">
                  <c:v>41578</c:v>
                </c:pt>
                <c:pt idx="1146">
                  <c:v>41579</c:v>
                </c:pt>
                <c:pt idx="1147">
                  <c:v>41582</c:v>
                </c:pt>
                <c:pt idx="1148">
                  <c:v>41583</c:v>
                </c:pt>
                <c:pt idx="1149">
                  <c:v>41584</c:v>
                </c:pt>
                <c:pt idx="1150">
                  <c:v>41585</c:v>
                </c:pt>
                <c:pt idx="1151">
                  <c:v>41586</c:v>
                </c:pt>
                <c:pt idx="1152">
                  <c:v>41589</c:v>
                </c:pt>
                <c:pt idx="1153">
                  <c:v>41590</c:v>
                </c:pt>
                <c:pt idx="1154">
                  <c:v>41591</c:v>
                </c:pt>
                <c:pt idx="1155">
                  <c:v>41592</c:v>
                </c:pt>
                <c:pt idx="1156">
                  <c:v>41593</c:v>
                </c:pt>
                <c:pt idx="1157">
                  <c:v>41596</c:v>
                </c:pt>
                <c:pt idx="1158">
                  <c:v>41597</c:v>
                </c:pt>
                <c:pt idx="1159">
                  <c:v>41598</c:v>
                </c:pt>
                <c:pt idx="1160">
                  <c:v>41599</c:v>
                </c:pt>
                <c:pt idx="1161">
                  <c:v>41600</c:v>
                </c:pt>
                <c:pt idx="1162">
                  <c:v>41603</c:v>
                </c:pt>
                <c:pt idx="1163">
                  <c:v>41604</c:v>
                </c:pt>
                <c:pt idx="1164">
                  <c:v>41605</c:v>
                </c:pt>
                <c:pt idx="1165">
                  <c:v>41606</c:v>
                </c:pt>
                <c:pt idx="1166">
                  <c:v>41607</c:v>
                </c:pt>
                <c:pt idx="1167">
                  <c:v>41608</c:v>
                </c:pt>
                <c:pt idx="1168">
                  <c:v>41610</c:v>
                </c:pt>
                <c:pt idx="1169">
                  <c:v>41611</c:v>
                </c:pt>
                <c:pt idx="1170">
                  <c:v>41612</c:v>
                </c:pt>
                <c:pt idx="1171">
                  <c:v>41613</c:v>
                </c:pt>
                <c:pt idx="1172">
                  <c:v>41614</c:v>
                </c:pt>
                <c:pt idx="1173">
                  <c:v>41617</c:v>
                </c:pt>
                <c:pt idx="1174">
                  <c:v>41618</c:v>
                </c:pt>
                <c:pt idx="1175">
                  <c:v>41619</c:v>
                </c:pt>
                <c:pt idx="1176">
                  <c:v>41620</c:v>
                </c:pt>
                <c:pt idx="1177">
                  <c:v>41621</c:v>
                </c:pt>
                <c:pt idx="1178">
                  <c:v>41624</c:v>
                </c:pt>
                <c:pt idx="1179">
                  <c:v>41625</c:v>
                </c:pt>
                <c:pt idx="1180">
                  <c:v>41626</c:v>
                </c:pt>
                <c:pt idx="1181">
                  <c:v>41627</c:v>
                </c:pt>
                <c:pt idx="1182">
                  <c:v>41628</c:v>
                </c:pt>
                <c:pt idx="1183">
                  <c:v>41631</c:v>
                </c:pt>
                <c:pt idx="1184">
                  <c:v>41632</c:v>
                </c:pt>
                <c:pt idx="1185">
                  <c:v>41641</c:v>
                </c:pt>
                <c:pt idx="1186">
                  <c:v>41642</c:v>
                </c:pt>
                <c:pt idx="1187">
                  <c:v>41645</c:v>
                </c:pt>
                <c:pt idx="1188">
                  <c:v>41646</c:v>
                </c:pt>
                <c:pt idx="1189">
                  <c:v>41647</c:v>
                </c:pt>
                <c:pt idx="1190">
                  <c:v>41648</c:v>
                </c:pt>
                <c:pt idx="1191">
                  <c:v>41649</c:v>
                </c:pt>
                <c:pt idx="1192">
                  <c:v>41652</c:v>
                </c:pt>
                <c:pt idx="1193">
                  <c:v>41653</c:v>
                </c:pt>
                <c:pt idx="1194">
                  <c:v>41654</c:v>
                </c:pt>
                <c:pt idx="1195">
                  <c:v>41655</c:v>
                </c:pt>
                <c:pt idx="1196">
                  <c:v>41656</c:v>
                </c:pt>
                <c:pt idx="1197">
                  <c:v>41659</c:v>
                </c:pt>
                <c:pt idx="1198">
                  <c:v>41660</c:v>
                </c:pt>
                <c:pt idx="1199">
                  <c:v>41661</c:v>
                </c:pt>
                <c:pt idx="1200">
                  <c:v>41662</c:v>
                </c:pt>
                <c:pt idx="1201">
                  <c:v>41663</c:v>
                </c:pt>
                <c:pt idx="1202">
                  <c:v>41666</c:v>
                </c:pt>
                <c:pt idx="1203">
                  <c:v>41667</c:v>
                </c:pt>
                <c:pt idx="1204">
                  <c:v>41668</c:v>
                </c:pt>
                <c:pt idx="1205">
                  <c:v>41669</c:v>
                </c:pt>
                <c:pt idx="1206">
                  <c:v>41670</c:v>
                </c:pt>
                <c:pt idx="1207">
                  <c:v>41673</c:v>
                </c:pt>
                <c:pt idx="1208">
                  <c:v>41674</c:v>
                </c:pt>
                <c:pt idx="1209">
                  <c:v>41675</c:v>
                </c:pt>
                <c:pt idx="1210">
                  <c:v>41676</c:v>
                </c:pt>
                <c:pt idx="1211">
                  <c:v>41677</c:v>
                </c:pt>
                <c:pt idx="1212">
                  <c:v>41680</c:v>
                </c:pt>
                <c:pt idx="1213">
                  <c:v>41681</c:v>
                </c:pt>
                <c:pt idx="1214">
                  <c:v>41682</c:v>
                </c:pt>
                <c:pt idx="1215">
                  <c:v>41683</c:v>
                </c:pt>
                <c:pt idx="1216">
                  <c:v>41684</c:v>
                </c:pt>
                <c:pt idx="1217">
                  <c:v>41687</c:v>
                </c:pt>
                <c:pt idx="1218">
                  <c:v>41688</c:v>
                </c:pt>
                <c:pt idx="1219">
                  <c:v>41689</c:v>
                </c:pt>
                <c:pt idx="1220">
                  <c:v>41690</c:v>
                </c:pt>
                <c:pt idx="1221">
                  <c:v>41691</c:v>
                </c:pt>
                <c:pt idx="1222">
                  <c:v>41694</c:v>
                </c:pt>
                <c:pt idx="1223">
                  <c:v>41695</c:v>
                </c:pt>
                <c:pt idx="1224">
                  <c:v>41696</c:v>
                </c:pt>
                <c:pt idx="1225">
                  <c:v>41697</c:v>
                </c:pt>
                <c:pt idx="1226">
                  <c:v>41698</c:v>
                </c:pt>
                <c:pt idx="1227">
                  <c:v>41701</c:v>
                </c:pt>
                <c:pt idx="1228">
                  <c:v>41702</c:v>
                </c:pt>
                <c:pt idx="1229">
                  <c:v>41703</c:v>
                </c:pt>
                <c:pt idx="1230">
                  <c:v>41704</c:v>
                </c:pt>
                <c:pt idx="1231">
                  <c:v>41705</c:v>
                </c:pt>
                <c:pt idx="1232">
                  <c:v>41708</c:v>
                </c:pt>
                <c:pt idx="1233">
                  <c:v>41709</c:v>
                </c:pt>
                <c:pt idx="1234">
                  <c:v>41710</c:v>
                </c:pt>
                <c:pt idx="1235">
                  <c:v>41711</c:v>
                </c:pt>
                <c:pt idx="1236">
                  <c:v>41712</c:v>
                </c:pt>
                <c:pt idx="1237">
                  <c:v>41715</c:v>
                </c:pt>
                <c:pt idx="1238">
                  <c:v>41716</c:v>
                </c:pt>
                <c:pt idx="1239">
                  <c:v>41717</c:v>
                </c:pt>
                <c:pt idx="1240">
                  <c:v>41718</c:v>
                </c:pt>
                <c:pt idx="1241">
                  <c:v>41719</c:v>
                </c:pt>
                <c:pt idx="1242">
                  <c:v>41722</c:v>
                </c:pt>
                <c:pt idx="1243">
                  <c:v>41724</c:v>
                </c:pt>
                <c:pt idx="1244">
                  <c:v>41725</c:v>
                </c:pt>
                <c:pt idx="1245">
                  <c:v>41726</c:v>
                </c:pt>
                <c:pt idx="1246">
                  <c:v>41729</c:v>
                </c:pt>
                <c:pt idx="1247">
                  <c:v>41730</c:v>
                </c:pt>
                <c:pt idx="1248">
                  <c:v>41731</c:v>
                </c:pt>
                <c:pt idx="1249">
                  <c:v>41732</c:v>
                </c:pt>
                <c:pt idx="1250">
                  <c:v>41733</c:v>
                </c:pt>
                <c:pt idx="1251">
                  <c:v>41736</c:v>
                </c:pt>
                <c:pt idx="1252">
                  <c:v>41737</c:v>
                </c:pt>
                <c:pt idx="1253">
                  <c:v>41738</c:v>
                </c:pt>
                <c:pt idx="1254">
                  <c:v>41739</c:v>
                </c:pt>
                <c:pt idx="1255">
                  <c:v>41740</c:v>
                </c:pt>
                <c:pt idx="1256">
                  <c:v>41743</c:v>
                </c:pt>
                <c:pt idx="1257">
                  <c:v>41744</c:v>
                </c:pt>
                <c:pt idx="1258">
                  <c:v>41745</c:v>
                </c:pt>
                <c:pt idx="1259">
                  <c:v>41746</c:v>
                </c:pt>
                <c:pt idx="1260">
                  <c:v>41751</c:v>
                </c:pt>
                <c:pt idx="1261">
                  <c:v>41753</c:v>
                </c:pt>
                <c:pt idx="1262">
                  <c:v>41754</c:v>
                </c:pt>
                <c:pt idx="1263">
                  <c:v>41757</c:v>
                </c:pt>
                <c:pt idx="1264">
                  <c:v>41758</c:v>
                </c:pt>
                <c:pt idx="1265">
                  <c:v>41759</c:v>
                </c:pt>
                <c:pt idx="1266">
                  <c:v>41760</c:v>
                </c:pt>
                <c:pt idx="1267">
                  <c:v>41761</c:v>
                </c:pt>
                <c:pt idx="1268">
                  <c:v>41765</c:v>
                </c:pt>
                <c:pt idx="1269">
                  <c:v>41766</c:v>
                </c:pt>
                <c:pt idx="1270">
                  <c:v>41767</c:v>
                </c:pt>
                <c:pt idx="1271">
                  <c:v>41768</c:v>
                </c:pt>
                <c:pt idx="1272">
                  <c:v>41771</c:v>
                </c:pt>
                <c:pt idx="1273">
                  <c:v>41772</c:v>
                </c:pt>
                <c:pt idx="1274">
                  <c:v>41773</c:v>
                </c:pt>
                <c:pt idx="1275">
                  <c:v>41774</c:v>
                </c:pt>
                <c:pt idx="1276">
                  <c:v>41775</c:v>
                </c:pt>
                <c:pt idx="1277">
                  <c:v>41778</c:v>
                </c:pt>
                <c:pt idx="1278">
                  <c:v>41779</c:v>
                </c:pt>
                <c:pt idx="1279">
                  <c:v>41780</c:v>
                </c:pt>
                <c:pt idx="1280">
                  <c:v>41781</c:v>
                </c:pt>
                <c:pt idx="1281">
                  <c:v>41782</c:v>
                </c:pt>
                <c:pt idx="1282">
                  <c:v>41786</c:v>
                </c:pt>
                <c:pt idx="1283">
                  <c:v>41787</c:v>
                </c:pt>
                <c:pt idx="1284">
                  <c:v>41788</c:v>
                </c:pt>
                <c:pt idx="1285">
                  <c:v>41789</c:v>
                </c:pt>
                <c:pt idx="1286">
                  <c:v>41792</c:v>
                </c:pt>
                <c:pt idx="1287">
                  <c:v>41793</c:v>
                </c:pt>
                <c:pt idx="1288">
                  <c:v>41794</c:v>
                </c:pt>
                <c:pt idx="1289">
                  <c:v>41795</c:v>
                </c:pt>
                <c:pt idx="1290">
                  <c:v>41796</c:v>
                </c:pt>
                <c:pt idx="1291">
                  <c:v>41799</c:v>
                </c:pt>
                <c:pt idx="1292">
                  <c:v>41800</c:v>
                </c:pt>
                <c:pt idx="1293">
                  <c:v>41801</c:v>
                </c:pt>
                <c:pt idx="1294">
                  <c:v>41802</c:v>
                </c:pt>
                <c:pt idx="1295">
                  <c:v>41803</c:v>
                </c:pt>
                <c:pt idx="1296">
                  <c:v>41806</c:v>
                </c:pt>
                <c:pt idx="1297">
                  <c:v>41807</c:v>
                </c:pt>
                <c:pt idx="1298">
                  <c:v>41808</c:v>
                </c:pt>
                <c:pt idx="1299">
                  <c:v>41809</c:v>
                </c:pt>
                <c:pt idx="1300">
                  <c:v>41810</c:v>
                </c:pt>
                <c:pt idx="1301">
                  <c:v>41813</c:v>
                </c:pt>
                <c:pt idx="1302">
                  <c:v>41814</c:v>
                </c:pt>
                <c:pt idx="1303">
                  <c:v>41815</c:v>
                </c:pt>
                <c:pt idx="1304">
                  <c:v>41816</c:v>
                </c:pt>
                <c:pt idx="1305">
                  <c:v>41817</c:v>
                </c:pt>
                <c:pt idx="1306">
                  <c:v>41820</c:v>
                </c:pt>
                <c:pt idx="1307">
                  <c:v>41821</c:v>
                </c:pt>
                <c:pt idx="1308">
                  <c:v>41822</c:v>
                </c:pt>
                <c:pt idx="1309">
                  <c:v>41823</c:v>
                </c:pt>
                <c:pt idx="1310">
                  <c:v>41824</c:v>
                </c:pt>
                <c:pt idx="1311">
                  <c:v>41827</c:v>
                </c:pt>
                <c:pt idx="1312">
                  <c:v>41828</c:v>
                </c:pt>
                <c:pt idx="1313">
                  <c:v>41829</c:v>
                </c:pt>
                <c:pt idx="1314">
                  <c:v>41830</c:v>
                </c:pt>
                <c:pt idx="1315">
                  <c:v>41831</c:v>
                </c:pt>
                <c:pt idx="1316">
                  <c:v>41834</c:v>
                </c:pt>
                <c:pt idx="1317">
                  <c:v>41835</c:v>
                </c:pt>
                <c:pt idx="1318">
                  <c:v>41836</c:v>
                </c:pt>
                <c:pt idx="1319">
                  <c:v>41837</c:v>
                </c:pt>
                <c:pt idx="1320">
                  <c:v>41838</c:v>
                </c:pt>
                <c:pt idx="1321">
                  <c:v>41841</c:v>
                </c:pt>
                <c:pt idx="1322">
                  <c:v>41842</c:v>
                </c:pt>
                <c:pt idx="1323">
                  <c:v>41843</c:v>
                </c:pt>
                <c:pt idx="1324">
                  <c:v>41844</c:v>
                </c:pt>
                <c:pt idx="1325">
                  <c:v>41845</c:v>
                </c:pt>
                <c:pt idx="1326">
                  <c:v>41848</c:v>
                </c:pt>
                <c:pt idx="1327">
                  <c:v>41849</c:v>
                </c:pt>
                <c:pt idx="1328">
                  <c:v>41850</c:v>
                </c:pt>
                <c:pt idx="1329">
                  <c:v>41851</c:v>
                </c:pt>
                <c:pt idx="1330">
                  <c:v>41852</c:v>
                </c:pt>
                <c:pt idx="1331">
                  <c:v>41855</c:v>
                </c:pt>
                <c:pt idx="1332">
                  <c:v>41856</c:v>
                </c:pt>
                <c:pt idx="1333">
                  <c:v>41857</c:v>
                </c:pt>
                <c:pt idx="1334">
                  <c:v>41858</c:v>
                </c:pt>
                <c:pt idx="1335">
                  <c:v>41859</c:v>
                </c:pt>
                <c:pt idx="1336">
                  <c:v>41862</c:v>
                </c:pt>
                <c:pt idx="1337">
                  <c:v>41863</c:v>
                </c:pt>
                <c:pt idx="1338">
                  <c:v>41864</c:v>
                </c:pt>
                <c:pt idx="1339">
                  <c:v>41865</c:v>
                </c:pt>
                <c:pt idx="1340">
                  <c:v>41866</c:v>
                </c:pt>
                <c:pt idx="1341">
                  <c:v>41869</c:v>
                </c:pt>
                <c:pt idx="1342">
                  <c:v>41870</c:v>
                </c:pt>
                <c:pt idx="1343">
                  <c:v>41871</c:v>
                </c:pt>
                <c:pt idx="1344">
                  <c:v>41872</c:v>
                </c:pt>
                <c:pt idx="1345">
                  <c:v>41873</c:v>
                </c:pt>
                <c:pt idx="1346">
                  <c:v>41877</c:v>
                </c:pt>
                <c:pt idx="1347">
                  <c:v>41878</c:v>
                </c:pt>
                <c:pt idx="1348">
                  <c:v>41879</c:v>
                </c:pt>
                <c:pt idx="1349">
                  <c:v>41880</c:v>
                </c:pt>
                <c:pt idx="1350">
                  <c:v>41883</c:v>
                </c:pt>
                <c:pt idx="1351">
                  <c:v>41884</c:v>
                </c:pt>
                <c:pt idx="1352">
                  <c:v>41885</c:v>
                </c:pt>
                <c:pt idx="1353">
                  <c:v>41886</c:v>
                </c:pt>
                <c:pt idx="1354">
                  <c:v>41887</c:v>
                </c:pt>
                <c:pt idx="1355">
                  <c:v>41890</c:v>
                </c:pt>
                <c:pt idx="1356">
                  <c:v>41891</c:v>
                </c:pt>
                <c:pt idx="1357">
                  <c:v>41892</c:v>
                </c:pt>
                <c:pt idx="1358">
                  <c:v>41893</c:v>
                </c:pt>
                <c:pt idx="1359">
                  <c:v>41894</c:v>
                </c:pt>
                <c:pt idx="1360">
                  <c:v>41897</c:v>
                </c:pt>
                <c:pt idx="1361">
                  <c:v>41898</c:v>
                </c:pt>
                <c:pt idx="1362">
                  <c:v>41899</c:v>
                </c:pt>
                <c:pt idx="1363">
                  <c:v>41900</c:v>
                </c:pt>
                <c:pt idx="1364">
                  <c:v>41901</c:v>
                </c:pt>
                <c:pt idx="1365">
                  <c:v>41904</c:v>
                </c:pt>
                <c:pt idx="1366">
                  <c:v>41905</c:v>
                </c:pt>
                <c:pt idx="1367">
                  <c:v>41906</c:v>
                </c:pt>
                <c:pt idx="1368">
                  <c:v>41907</c:v>
                </c:pt>
                <c:pt idx="1369">
                  <c:v>41908</c:v>
                </c:pt>
                <c:pt idx="1370">
                  <c:v>41911</c:v>
                </c:pt>
                <c:pt idx="1371">
                  <c:v>41912</c:v>
                </c:pt>
                <c:pt idx="1372">
                  <c:v>41913</c:v>
                </c:pt>
                <c:pt idx="1373">
                  <c:v>41914</c:v>
                </c:pt>
                <c:pt idx="1374">
                  <c:v>41915</c:v>
                </c:pt>
                <c:pt idx="1375">
                  <c:v>41918</c:v>
                </c:pt>
                <c:pt idx="1376">
                  <c:v>41919</c:v>
                </c:pt>
                <c:pt idx="1377">
                  <c:v>41920</c:v>
                </c:pt>
                <c:pt idx="1378">
                  <c:v>41921</c:v>
                </c:pt>
                <c:pt idx="1379">
                  <c:v>41922</c:v>
                </c:pt>
                <c:pt idx="1380">
                  <c:v>41925</c:v>
                </c:pt>
                <c:pt idx="1381">
                  <c:v>41926</c:v>
                </c:pt>
                <c:pt idx="1382">
                  <c:v>41927</c:v>
                </c:pt>
                <c:pt idx="1383">
                  <c:v>41928</c:v>
                </c:pt>
                <c:pt idx="1384">
                  <c:v>41929</c:v>
                </c:pt>
                <c:pt idx="1385">
                  <c:v>41932</c:v>
                </c:pt>
                <c:pt idx="1386">
                  <c:v>41933</c:v>
                </c:pt>
                <c:pt idx="1387">
                  <c:v>41934</c:v>
                </c:pt>
                <c:pt idx="1388">
                  <c:v>41935</c:v>
                </c:pt>
                <c:pt idx="1389">
                  <c:v>41936</c:v>
                </c:pt>
                <c:pt idx="1390">
                  <c:v>41939</c:v>
                </c:pt>
                <c:pt idx="1391">
                  <c:v>41940</c:v>
                </c:pt>
                <c:pt idx="1392">
                  <c:v>41941</c:v>
                </c:pt>
                <c:pt idx="1393">
                  <c:v>41942</c:v>
                </c:pt>
                <c:pt idx="1394">
                  <c:v>41943</c:v>
                </c:pt>
                <c:pt idx="1395">
                  <c:v>41946</c:v>
                </c:pt>
                <c:pt idx="1396">
                  <c:v>41947</c:v>
                </c:pt>
                <c:pt idx="1397">
                  <c:v>41948</c:v>
                </c:pt>
                <c:pt idx="1398">
                  <c:v>41949</c:v>
                </c:pt>
                <c:pt idx="1399">
                  <c:v>41950</c:v>
                </c:pt>
                <c:pt idx="1400">
                  <c:v>41953</c:v>
                </c:pt>
                <c:pt idx="1401">
                  <c:v>41954</c:v>
                </c:pt>
                <c:pt idx="1402">
                  <c:v>41955</c:v>
                </c:pt>
                <c:pt idx="1403">
                  <c:v>41956</c:v>
                </c:pt>
                <c:pt idx="1404">
                  <c:v>41957</c:v>
                </c:pt>
                <c:pt idx="1405">
                  <c:v>41960</c:v>
                </c:pt>
                <c:pt idx="1406">
                  <c:v>41961</c:v>
                </c:pt>
                <c:pt idx="1407">
                  <c:v>41962</c:v>
                </c:pt>
                <c:pt idx="1408">
                  <c:v>41963</c:v>
                </c:pt>
                <c:pt idx="1409">
                  <c:v>41964</c:v>
                </c:pt>
                <c:pt idx="1410">
                  <c:v>41967</c:v>
                </c:pt>
                <c:pt idx="1411">
                  <c:v>41968</c:v>
                </c:pt>
                <c:pt idx="1412">
                  <c:v>41969</c:v>
                </c:pt>
                <c:pt idx="1413">
                  <c:v>41970</c:v>
                </c:pt>
                <c:pt idx="1414">
                  <c:v>41971</c:v>
                </c:pt>
                <c:pt idx="1415">
                  <c:v>41974</c:v>
                </c:pt>
                <c:pt idx="1416">
                  <c:v>41975</c:v>
                </c:pt>
                <c:pt idx="1417">
                  <c:v>41976</c:v>
                </c:pt>
                <c:pt idx="1418">
                  <c:v>41977</c:v>
                </c:pt>
                <c:pt idx="1419">
                  <c:v>41978</c:v>
                </c:pt>
                <c:pt idx="1420">
                  <c:v>41981</c:v>
                </c:pt>
                <c:pt idx="1421">
                  <c:v>41982</c:v>
                </c:pt>
                <c:pt idx="1422">
                  <c:v>41983</c:v>
                </c:pt>
                <c:pt idx="1423">
                  <c:v>41984</c:v>
                </c:pt>
                <c:pt idx="1424">
                  <c:v>41985</c:v>
                </c:pt>
                <c:pt idx="1425">
                  <c:v>41988</c:v>
                </c:pt>
                <c:pt idx="1426">
                  <c:v>41989</c:v>
                </c:pt>
                <c:pt idx="1427">
                  <c:v>41990</c:v>
                </c:pt>
                <c:pt idx="1428">
                  <c:v>41991</c:v>
                </c:pt>
                <c:pt idx="1429">
                  <c:v>41992</c:v>
                </c:pt>
                <c:pt idx="1430">
                  <c:v>41995</c:v>
                </c:pt>
                <c:pt idx="1431">
                  <c:v>41996</c:v>
                </c:pt>
                <c:pt idx="1432">
                  <c:v>41997</c:v>
                </c:pt>
                <c:pt idx="1433">
                  <c:v>42006</c:v>
                </c:pt>
                <c:pt idx="1434">
                  <c:v>42009</c:v>
                </c:pt>
                <c:pt idx="1435">
                  <c:v>42010</c:v>
                </c:pt>
                <c:pt idx="1436">
                  <c:v>42011</c:v>
                </c:pt>
                <c:pt idx="1437">
                  <c:v>42012</c:v>
                </c:pt>
                <c:pt idx="1438">
                  <c:v>42013</c:v>
                </c:pt>
                <c:pt idx="1439">
                  <c:v>42016</c:v>
                </c:pt>
                <c:pt idx="1440">
                  <c:v>42017</c:v>
                </c:pt>
                <c:pt idx="1441">
                  <c:v>42018</c:v>
                </c:pt>
                <c:pt idx="1442">
                  <c:v>42019</c:v>
                </c:pt>
                <c:pt idx="1443">
                  <c:v>42020</c:v>
                </c:pt>
                <c:pt idx="1444">
                  <c:v>42023</c:v>
                </c:pt>
                <c:pt idx="1445">
                  <c:v>42024</c:v>
                </c:pt>
                <c:pt idx="1446">
                  <c:v>42025</c:v>
                </c:pt>
                <c:pt idx="1447">
                  <c:v>42026</c:v>
                </c:pt>
                <c:pt idx="1448">
                  <c:v>42027</c:v>
                </c:pt>
                <c:pt idx="1449">
                  <c:v>42030</c:v>
                </c:pt>
                <c:pt idx="1450">
                  <c:v>42031</c:v>
                </c:pt>
                <c:pt idx="1451">
                  <c:v>42032</c:v>
                </c:pt>
                <c:pt idx="1452">
                  <c:v>42033</c:v>
                </c:pt>
                <c:pt idx="1453">
                  <c:v>42034</c:v>
                </c:pt>
                <c:pt idx="1454">
                  <c:v>42037</c:v>
                </c:pt>
                <c:pt idx="1455">
                  <c:v>42038</c:v>
                </c:pt>
                <c:pt idx="1456">
                  <c:v>42039</c:v>
                </c:pt>
                <c:pt idx="1457">
                  <c:v>42040</c:v>
                </c:pt>
                <c:pt idx="1458">
                  <c:v>42041</c:v>
                </c:pt>
                <c:pt idx="1459">
                  <c:v>42044</c:v>
                </c:pt>
                <c:pt idx="1460">
                  <c:v>42045</c:v>
                </c:pt>
                <c:pt idx="1461">
                  <c:v>42046</c:v>
                </c:pt>
                <c:pt idx="1462">
                  <c:v>42047</c:v>
                </c:pt>
                <c:pt idx="1463">
                  <c:v>42048</c:v>
                </c:pt>
                <c:pt idx="1464">
                  <c:v>42051</c:v>
                </c:pt>
                <c:pt idx="1465">
                  <c:v>42052</c:v>
                </c:pt>
                <c:pt idx="1466">
                  <c:v>42053</c:v>
                </c:pt>
                <c:pt idx="1467">
                  <c:v>42054</c:v>
                </c:pt>
                <c:pt idx="1468">
                  <c:v>42055</c:v>
                </c:pt>
                <c:pt idx="1469">
                  <c:v>42058</c:v>
                </c:pt>
                <c:pt idx="1470">
                  <c:v>42059</c:v>
                </c:pt>
                <c:pt idx="1471">
                  <c:v>42060</c:v>
                </c:pt>
                <c:pt idx="1472">
                  <c:v>42061</c:v>
                </c:pt>
                <c:pt idx="1473">
                  <c:v>42062</c:v>
                </c:pt>
                <c:pt idx="1474">
                  <c:v>42065</c:v>
                </c:pt>
                <c:pt idx="1475">
                  <c:v>42066</c:v>
                </c:pt>
                <c:pt idx="1476">
                  <c:v>42067</c:v>
                </c:pt>
                <c:pt idx="1477">
                  <c:v>42068</c:v>
                </c:pt>
                <c:pt idx="1478">
                  <c:v>42069</c:v>
                </c:pt>
                <c:pt idx="1479">
                  <c:v>42072</c:v>
                </c:pt>
                <c:pt idx="1480">
                  <c:v>42073</c:v>
                </c:pt>
                <c:pt idx="1481">
                  <c:v>42074</c:v>
                </c:pt>
                <c:pt idx="1482">
                  <c:v>42075</c:v>
                </c:pt>
                <c:pt idx="1483">
                  <c:v>42076</c:v>
                </c:pt>
                <c:pt idx="1484">
                  <c:v>42079</c:v>
                </c:pt>
                <c:pt idx="1485">
                  <c:v>42080</c:v>
                </c:pt>
                <c:pt idx="1486">
                  <c:v>42081</c:v>
                </c:pt>
                <c:pt idx="1487">
                  <c:v>42082</c:v>
                </c:pt>
                <c:pt idx="1488">
                  <c:v>42083</c:v>
                </c:pt>
                <c:pt idx="1489">
                  <c:v>42086</c:v>
                </c:pt>
                <c:pt idx="1490">
                  <c:v>42087</c:v>
                </c:pt>
                <c:pt idx="1491">
                  <c:v>42088</c:v>
                </c:pt>
                <c:pt idx="1492">
                  <c:v>42089</c:v>
                </c:pt>
                <c:pt idx="1493">
                  <c:v>42090</c:v>
                </c:pt>
                <c:pt idx="1494">
                  <c:v>42093</c:v>
                </c:pt>
                <c:pt idx="1495">
                  <c:v>42094</c:v>
                </c:pt>
                <c:pt idx="1496">
                  <c:v>42095</c:v>
                </c:pt>
                <c:pt idx="1497">
                  <c:v>42096</c:v>
                </c:pt>
                <c:pt idx="1498">
                  <c:v>42101</c:v>
                </c:pt>
                <c:pt idx="1499">
                  <c:v>42102</c:v>
                </c:pt>
                <c:pt idx="1500">
                  <c:v>42103</c:v>
                </c:pt>
                <c:pt idx="1501">
                  <c:v>42104</c:v>
                </c:pt>
                <c:pt idx="1502">
                  <c:v>42107</c:v>
                </c:pt>
                <c:pt idx="1503">
                  <c:v>42108</c:v>
                </c:pt>
                <c:pt idx="1504">
                  <c:v>42109</c:v>
                </c:pt>
                <c:pt idx="1505">
                  <c:v>42110</c:v>
                </c:pt>
                <c:pt idx="1506">
                  <c:v>42111</c:v>
                </c:pt>
                <c:pt idx="1507">
                  <c:v>42114</c:v>
                </c:pt>
                <c:pt idx="1508">
                  <c:v>42115</c:v>
                </c:pt>
                <c:pt idx="1509">
                  <c:v>42116</c:v>
                </c:pt>
                <c:pt idx="1510">
                  <c:v>42117</c:v>
                </c:pt>
                <c:pt idx="1511">
                  <c:v>42118</c:v>
                </c:pt>
                <c:pt idx="1512">
                  <c:v>42121</c:v>
                </c:pt>
                <c:pt idx="1513">
                  <c:v>42122</c:v>
                </c:pt>
                <c:pt idx="1514">
                  <c:v>42123</c:v>
                </c:pt>
                <c:pt idx="1515">
                  <c:v>42124</c:v>
                </c:pt>
                <c:pt idx="1516">
                  <c:v>42125</c:v>
                </c:pt>
                <c:pt idx="1517">
                  <c:v>42129</c:v>
                </c:pt>
                <c:pt idx="1518">
                  <c:v>42130</c:v>
                </c:pt>
                <c:pt idx="1519">
                  <c:v>42131</c:v>
                </c:pt>
                <c:pt idx="1520">
                  <c:v>42132</c:v>
                </c:pt>
                <c:pt idx="1521">
                  <c:v>42135</c:v>
                </c:pt>
                <c:pt idx="1522">
                  <c:v>42136</c:v>
                </c:pt>
                <c:pt idx="1523">
                  <c:v>42137</c:v>
                </c:pt>
                <c:pt idx="1524">
                  <c:v>42138</c:v>
                </c:pt>
                <c:pt idx="1525">
                  <c:v>42139</c:v>
                </c:pt>
                <c:pt idx="1526">
                  <c:v>42142</c:v>
                </c:pt>
                <c:pt idx="1527">
                  <c:v>42143</c:v>
                </c:pt>
                <c:pt idx="1528">
                  <c:v>42144</c:v>
                </c:pt>
                <c:pt idx="1529">
                  <c:v>42145</c:v>
                </c:pt>
                <c:pt idx="1530">
                  <c:v>42146</c:v>
                </c:pt>
                <c:pt idx="1531">
                  <c:v>42150</c:v>
                </c:pt>
                <c:pt idx="1532">
                  <c:v>42151</c:v>
                </c:pt>
                <c:pt idx="1533">
                  <c:v>42152</c:v>
                </c:pt>
                <c:pt idx="1534">
                  <c:v>42153</c:v>
                </c:pt>
                <c:pt idx="1535">
                  <c:v>42156</c:v>
                </c:pt>
                <c:pt idx="1536">
                  <c:v>42157</c:v>
                </c:pt>
                <c:pt idx="1537">
                  <c:v>42158</c:v>
                </c:pt>
                <c:pt idx="1538">
                  <c:v>42159</c:v>
                </c:pt>
                <c:pt idx="1539">
                  <c:v>42160</c:v>
                </c:pt>
                <c:pt idx="1540">
                  <c:v>42163</c:v>
                </c:pt>
                <c:pt idx="1541">
                  <c:v>42164</c:v>
                </c:pt>
                <c:pt idx="1542">
                  <c:v>42165</c:v>
                </c:pt>
                <c:pt idx="1543">
                  <c:v>42166</c:v>
                </c:pt>
                <c:pt idx="1544">
                  <c:v>42167</c:v>
                </c:pt>
                <c:pt idx="1545">
                  <c:v>42170</c:v>
                </c:pt>
                <c:pt idx="1546">
                  <c:v>42171</c:v>
                </c:pt>
                <c:pt idx="1547">
                  <c:v>42172</c:v>
                </c:pt>
                <c:pt idx="1548">
                  <c:v>42173</c:v>
                </c:pt>
                <c:pt idx="1549">
                  <c:v>42174</c:v>
                </c:pt>
                <c:pt idx="1550">
                  <c:v>42177</c:v>
                </c:pt>
                <c:pt idx="1551">
                  <c:v>42178</c:v>
                </c:pt>
                <c:pt idx="1552">
                  <c:v>42179</c:v>
                </c:pt>
                <c:pt idx="1553">
                  <c:v>42180</c:v>
                </c:pt>
                <c:pt idx="1554">
                  <c:v>42181</c:v>
                </c:pt>
                <c:pt idx="1555">
                  <c:v>42184</c:v>
                </c:pt>
                <c:pt idx="1556">
                  <c:v>42185</c:v>
                </c:pt>
                <c:pt idx="1557">
                  <c:v>42186</c:v>
                </c:pt>
                <c:pt idx="1558">
                  <c:v>42187</c:v>
                </c:pt>
                <c:pt idx="1559">
                  <c:v>42188</c:v>
                </c:pt>
                <c:pt idx="1560">
                  <c:v>42191</c:v>
                </c:pt>
                <c:pt idx="1561">
                  <c:v>42192</c:v>
                </c:pt>
                <c:pt idx="1562">
                  <c:v>42193</c:v>
                </c:pt>
                <c:pt idx="1563">
                  <c:v>42194</c:v>
                </c:pt>
                <c:pt idx="1564">
                  <c:v>42195</c:v>
                </c:pt>
                <c:pt idx="1565">
                  <c:v>42198</c:v>
                </c:pt>
                <c:pt idx="1566">
                  <c:v>42199</c:v>
                </c:pt>
                <c:pt idx="1567">
                  <c:v>42200</c:v>
                </c:pt>
                <c:pt idx="1568">
                  <c:v>42201</c:v>
                </c:pt>
                <c:pt idx="1569">
                  <c:v>42202</c:v>
                </c:pt>
                <c:pt idx="1570">
                  <c:v>42205</c:v>
                </c:pt>
                <c:pt idx="1571">
                  <c:v>42206</c:v>
                </c:pt>
                <c:pt idx="1572">
                  <c:v>42207</c:v>
                </c:pt>
                <c:pt idx="1573">
                  <c:v>42208</c:v>
                </c:pt>
                <c:pt idx="1574">
                  <c:v>42209</c:v>
                </c:pt>
                <c:pt idx="1575">
                  <c:v>42212</c:v>
                </c:pt>
                <c:pt idx="1576">
                  <c:v>42213</c:v>
                </c:pt>
                <c:pt idx="1577">
                  <c:v>42214</c:v>
                </c:pt>
                <c:pt idx="1578">
                  <c:v>42215</c:v>
                </c:pt>
                <c:pt idx="1579">
                  <c:v>42216</c:v>
                </c:pt>
                <c:pt idx="1580">
                  <c:v>42219</c:v>
                </c:pt>
                <c:pt idx="1581">
                  <c:v>42220</c:v>
                </c:pt>
                <c:pt idx="1582">
                  <c:v>42221</c:v>
                </c:pt>
                <c:pt idx="1583">
                  <c:v>42222</c:v>
                </c:pt>
                <c:pt idx="1584">
                  <c:v>42223</c:v>
                </c:pt>
                <c:pt idx="1585">
                  <c:v>42226</c:v>
                </c:pt>
                <c:pt idx="1586">
                  <c:v>42227</c:v>
                </c:pt>
                <c:pt idx="1587">
                  <c:v>42228</c:v>
                </c:pt>
                <c:pt idx="1588">
                  <c:v>42229</c:v>
                </c:pt>
                <c:pt idx="1589">
                  <c:v>42230</c:v>
                </c:pt>
                <c:pt idx="1590">
                  <c:v>42233</c:v>
                </c:pt>
                <c:pt idx="1591">
                  <c:v>42234</c:v>
                </c:pt>
                <c:pt idx="1592">
                  <c:v>42235</c:v>
                </c:pt>
                <c:pt idx="1593">
                  <c:v>42236</c:v>
                </c:pt>
                <c:pt idx="1594">
                  <c:v>42237</c:v>
                </c:pt>
                <c:pt idx="1595">
                  <c:v>42240</c:v>
                </c:pt>
                <c:pt idx="1596">
                  <c:v>42241</c:v>
                </c:pt>
                <c:pt idx="1597">
                  <c:v>42242</c:v>
                </c:pt>
                <c:pt idx="1598">
                  <c:v>42243</c:v>
                </c:pt>
                <c:pt idx="1599">
                  <c:v>42244</c:v>
                </c:pt>
                <c:pt idx="1600">
                  <c:v>42248</c:v>
                </c:pt>
                <c:pt idx="1601">
                  <c:v>42249</c:v>
                </c:pt>
                <c:pt idx="1602">
                  <c:v>42250</c:v>
                </c:pt>
                <c:pt idx="1603">
                  <c:v>42251</c:v>
                </c:pt>
                <c:pt idx="1604">
                  <c:v>42254</c:v>
                </c:pt>
                <c:pt idx="1605">
                  <c:v>42255</c:v>
                </c:pt>
                <c:pt idx="1606">
                  <c:v>42256</c:v>
                </c:pt>
                <c:pt idx="1607">
                  <c:v>42257</c:v>
                </c:pt>
                <c:pt idx="1608">
                  <c:v>42258</c:v>
                </c:pt>
                <c:pt idx="1609">
                  <c:v>42261</c:v>
                </c:pt>
                <c:pt idx="1610">
                  <c:v>42262</c:v>
                </c:pt>
                <c:pt idx="1611">
                  <c:v>42263</c:v>
                </c:pt>
                <c:pt idx="1612">
                  <c:v>42264</c:v>
                </c:pt>
                <c:pt idx="1613">
                  <c:v>42265</c:v>
                </c:pt>
                <c:pt idx="1614">
                  <c:v>42268</c:v>
                </c:pt>
                <c:pt idx="1615">
                  <c:v>42269</c:v>
                </c:pt>
                <c:pt idx="1616">
                  <c:v>42270</c:v>
                </c:pt>
                <c:pt idx="1617">
                  <c:v>42271</c:v>
                </c:pt>
                <c:pt idx="1618">
                  <c:v>42272</c:v>
                </c:pt>
                <c:pt idx="1619">
                  <c:v>42275</c:v>
                </c:pt>
                <c:pt idx="1620">
                  <c:v>42276</c:v>
                </c:pt>
                <c:pt idx="1621">
                  <c:v>42277</c:v>
                </c:pt>
                <c:pt idx="1622">
                  <c:v>42278</c:v>
                </c:pt>
                <c:pt idx="1623">
                  <c:v>42279</c:v>
                </c:pt>
                <c:pt idx="1624">
                  <c:v>42282</c:v>
                </c:pt>
                <c:pt idx="1625">
                  <c:v>42283</c:v>
                </c:pt>
                <c:pt idx="1626">
                  <c:v>42284</c:v>
                </c:pt>
                <c:pt idx="1627">
                  <c:v>42285</c:v>
                </c:pt>
                <c:pt idx="1628">
                  <c:v>42286</c:v>
                </c:pt>
                <c:pt idx="1629">
                  <c:v>42289</c:v>
                </c:pt>
                <c:pt idx="1630">
                  <c:v>42290</c:v>
                </c:pt>
                <c:pt idx="1631">
                  <c:v>42291</c:v>
                </c:pt>
                <c:pt idx="1632">
                  <c:v>42292</c:v>
                </c:pt>
                <c:pt idx="1633">
                  <c:v>42293</c:v>
                </c:pt>
                <c:pt idx="1634">
                  <c:v>42296</c:v>
                </c:pt>
                <c:pt idx="1635">
                  <c:v>42297</c:v>
                </c:pt>
                <c:pt idx="1636">
                  <c:v>42298</c:v>
                </c:pt>
                <c:pt idx="1637">
                  <c:v>42299</c:v>
                </c:pt>
                <c:pt idx="1638">
                  <c:v>42300</c:v>
                </c:pt>
                <c:pt idx="1639">
                  <c:v>42303</c:v>
                </c:pt>
                <c:pt idx="1640">
                  <c:v>42304</c:v>
                </c:pt>
                <c:pt idx="1641">
                  <c:v>42305</c:v>
                </c:pt>
                <c:pt idx="1642">
                  <c:v>42306</c:v>
                </c:pt>
                <c:pt idx="1643">
                  <c:v>42307</c:v>
                </c:pt>
                <c:pt idx="1644">
                  <c:v>42310</c:v>
                </c:pt>
                <c:pt idx="1645">
                  <c:v>42311</c:v>
                </c:pt>
                <c:pt idx="1646">
                  <c:v>42312</c:v>
                </c:pt>
                <c:pt idx="1647">
                  <c:v>42313</c:v>
                </c:pt>
                <c:pt idx="1648">
                  <c:v>42314</c:v>
                </c:pt>
                <c:pt idx="1649">
                  <c:v>42317</c:v>
                </c:pt>
                <c:pt idx="1650">
                  <c:v>42318</c:v>
                </c:pt>
                <c:pt idx="1651">
                  <c:v>42319</c:v>
                </c:pt>
                <c:pt idx="1652">
                  <c:v>42320</c:v>
                </c:pt>
                <c:pt idx="1653">
                  <c:v>42321</c:v>
                </c:pt>
                <c:pt idx="1654">
                  <c:v>42324</c:v>
                </c:pt>
                <c:pt idx="1655">
                  <c:v>42325</c:v>
                </c:pt>
                <c:pt idx="1656">
                  <c:v>42326</c:v>
                </c:pt>
                <c:pt idx="1657">
                  <c:v>42327</c:v>
                </c:pt>
                <c:pt idx="1658">
                  <c:v>42328</c:v>
                </c:pt>
                <c:pt idx="1659">
                  <c:v>42331</c:v>
                </c:pt>
                <c:pt idx="1660">
                  <c:v>42332</c:v>
                </c:pt>
                <c:pt idx="1661">
                  <c:v>42333</c:v>
                </c:pt>
                <c:pt idx="1662">
                  <c:v>42334</c:v>
                </c:pt>
                <c:pt idx="1663">
                  <c:v>42335</c:v>
                </c:pt>
                <c:pt idx="1664">
                  <c:v>42338</c:v>
                </c:pt>
                <c:pt idx="1665">
                  <c:v>42339</c:v>
                </c:pt>
                <c:pt idx="1666">
                  <c:v>42340</c:v>
                </c:pt>
                <c:pt idx="1667">
                  <c:v>42341</c:v>
                </c:pt>
                <c:pt idx="1668">
                  <c:v>42342</c:v>
                </c:pt>
                <c:pt idx="1669">
                  <c:v>42345</c:v>
                </c:pt>
                <c:pt idx="1670">
                  <c:v>42346</c:v>
                </c:pt>
                <c:pt idx="1671">
                  <c:v>42347</c:v>
                </c:pt>
                <c:pt idx="1672">
                  <c:v>42348</c:v>
                </c:pt>
                <c:pt idx="1673">
                  <c:v>42349</c:v>
                </c:pt>
                <c:pt idx="1674">
                  <c:v>42352</c:v>
                </c:pt>
                <c:pt idx="1675">
                  <c:v>42353</c:v>
                </c:pt>
                <c:pt idx="1676">
                  <c:v>42354</c:v>
                </c:pt>
                <c:pt idx="1677">
                  <c:v>42355</c:v>
                </c:pt>
                <c:pt idx="1678">
                  <c:v>42356</c:v>
                </c:pt>
                <c:pt idx="1679">
                  <c:v>42359</c:v>
                </c:pt>
                <c:pt idx="1680">
                  <c:v>42360</c:v>
                </c:pt>
                <c:pt idx="1681">
                  <c:v>42361</c:v>
                </c:pt>
                <c:pt idx="1682">
                  <c:v>42362</c:v>
                </c:pt>
                <c:pt idx="1683">
                  <c:v>42373</c:v>
                </c:pt>
                <c:pt idx="1684">
                  <c:v>42374</c:v>
                </c:pt>
                <c:pt idx="1685">
                  <c:v>42375</c:v>
                </c:pt>
                <c:pt idx="1686">
                  <c:v>42376</c:v>
                </c:pt>
                <c:pt idx="1687">
                  <c:v>42377</c:v>
                </c:pt>
                <c:pt idx="1688">
                  <c:v>42380</c:v>
                </c:pt>
                <c:pt idx="1689">
                  <c:v>42381</c:v>
                </c:pt>
                <c:pt idx="1690">
                  <c:v>42382</c:v>
                </c:pt>
                <c:pt idx="1691">
                  <c:v>42383</c:v>
                </c:pt>
                <c:pt idx="1692">
                  <c:v>42384</c:v>
                </c:pt>
                <c:pt idx="1693">
                  <c:v>42387</c:v>
                </c:pt>
                <c:pt idx="1694">
                  <c:v>42388</c:v>
                </c:pt>
                <c:pt idx="1695">
                  <c:v>42389</c:v>
                </c:pt>
                <c:pt idx="1696">
                  <c:v>42390</c:v>
                </c:pt>
                <c:pt idx="1697">
                  <c:v>42391</c:v>
                </c:pt>
                <c:pt idx="1698">
                  <c:v>42394</c:v>
                </c:pt>
                <c:pt idx="1699">
                  <c:v>42395</c:v>
                </c:pt>
                <c:pt idx="1700">
                  <c:v>42396</c:v>
                </c:pt>
                <c:pt idx="1701">
                  <c:v>42397</c:v>
                </c:pt>
                <c:pt idx="1702">
                  <c:v>42398</c:v>
                </c:pt>
                <c:pt idx="1703">
                  <c:v>42401</c:v>
                </c:pt>
                <c:pt idx="1704">
                  <c:v>42402</c:v>
                </c:pt>
                <c:pt idx="1705">
                  <c:v>42403</c:v>
                </c:pt>
                <c:pt idx="1706">
                  <c:v>42404</c:v>
                </c:pt>
                <c:pt idx="1707">
                  <c:v>42405</c:v>
                </c:pt>
                <c:pt idx="1708">
                  <c:v>42408</c:v>
                </c:pt>
                <c:pt idx="1709">
                  <c:v>42409</c:v>
                </c:pt>
                <c:pt idx="1710">
                  <c:v>42410</c:v>
                </c:pt>
                <c:pt idx="1711">
                  <c:v>42411</c:v>
                </c:pt>
                <c:pt idx="1712">
                  <c:v>42412</c:v>
                </c:pt>
                <c:pt idx="1713">
                  <c:v>42415</c:v>
                </c:pt>
                <c:pt idx="1714">
                  <c:v>42416</c:v>
                </c:pt>
                <c:pt idx="1715">
                  <c:v>42417</c:v>
                </c:pt>
                <c:pt idx="1716">
                  <c:v>42418</c:v>
                </c:pt>
                <c:pt idx="1717">
                  <c:v>42419</c:v>
                </c:pt>
                <c:pt idx="1718">
                  <c:v>42422</c:v>
                </c:pt>
                <c:pt idx="1719">
                  <c:v>42423</c:v>
                </c:pt>
                <c:pt idx="1720">
                  <c:v>42424</c:v>
                </c:pt>
                <c:pt idx="1721">
                  <c:v>42425</c:v>
                </c:pt>
                <c:pt idx="1722">
                  <c:v>42426</c:v>
                </c:pt>
                <c:pt idx="1723">
                  <c:v>42429</c:v>
                </c:pt>
                <c:pt idx="1724">
                  <c:v>42430</c:v>
                </c:pt>
                <c:pt idx="1725">
                  <c:v>42431</c:v>
                </c:pt>
                <c:pt idx="1726">
                  <c:v>42432</c:v>
                </c:pt>
                <c:pt idx="1727">
                  <c:v>42433</c:v>
                </c:pt>
                <c:pt idx="1728">
                  <c:v>42436</c:v>
                </c:pt>
                <c:pt idx="1729">
                  <c:v>42437</c:v>
                </c:pt>
                <c:pt idx="1730">
                  <c:v>42438</c:v>
                </c:pt>
                <c:pt idx="1731">
                  <c:v>42439</c:v>
                </c:pt>
                <c:pt idx="1732">
                  <c:v>42440</c:v>
                </c:pt>
                <c:pt idx="1733">
                  <c:v>42443</c:v>
                </c:pt>
                <c:pt idx="1734">
                  <c:v>42444</c:v>
                </c:pt>
                <c:pt idx="1735">
                  <c:v>42445</c:v>
                </c:pt>
                <c:pt idx="1736">
                  <c:v>42446</c:v>
                </c:pt>
                <c:pt idx="1737">
                  <c:v>42447</c:v>
                </c:pt>
                <c:pt idx="1738">
                  <c:v>42450</c:v>
                </c:pt>
                <c:pt idx="1739">
                  <c:v>42451</c:v>
                </c:pt>
                <c:pt idx="1740">
                  <c:v>42452</c:v>
                </c:pt>
                <c:pt idx="1741">
                  <c:v>42453</c:v>
                </c:pt>
                <c:pt idx="1742">
                  <c:v>42458</c:v>
                </c:pt>
                <c:pt idx="1743">
                  <c:v>42459</c:v>
                </c:pt>
                <c:pt idx="1744">
                  <c:v>42460</c:v>
                </c:pt>
                <c:pt idx="1745">
                  <c:v>42461</c:v>
                </c:pt>
                <c:pt idx="1746">
                  <c:v>42464</c:v>
                </c:pt>
                <c:pt idx="1747">
                  <c:v>42465</c:v>
                </c:pt>
                <c:pt idx="1748">
                  <c:v>42466</c:v>
                </c:pt>
                <c:pt idx="1749">
                  <c:v>42467</c:v>
                </c:pt>
                <c:pt idx="1750">
                  <c:v>42468</c:v>
                </c:pt>
                <c:pt idx="1751">
                  <c:v>42471</c:v>
                </c:pt>
                <c:pt idx="1752">
                  <c:v>42472</c:v>
                </c:pt>
                <c:pt idx="1753">
                  <c:v>42473</c:v>
                </c:pt>
                <c:pt idx="1754">
                  <c:v>42474</c:v>
                </c:pt>
                <c:pt idx="1755">
                  <c:v>42475</c:v>
                </c:pt>
                <c:pt idx="1756">
                  <c:v>42478</c:v>
                </c:pt>
                <c:pt idx="1757">
                  <c:v>42479</c:v>
                </c:pt>
                <c:pt idx="1758">
                  <c:v>42480</c:v>
                </c:pt>
                <c:pt idx="1759">
                  <c:v>42481</c:v>
                </c:pt>
                <c:pt idx="1760">
                  <c:v>42482</c:v>
                </c:pt>
                <c:pt idx="1761">
                  <c:v>42485</c:v>
                </c:pt>
                <c:pt idx="1762">
                  <c:v>42486</c:v>
                </c:pt>
                <c:pt idx="1763">
                  <c:v>42487</c:v>
                </c:pt>
                <c:pt idx="1764">
                  <c:v>42488</c:v>
                </c:pt>
                <c:pt idx="1765">
                  <c:v>42489</c:v>
                </c:pt>
                <c:pt idx="1766">
                  <c:v>42493</c:v>
                </c:pt>
                <c:pt idx="1767">
                  <c:v>42494</c:v>
                </c:pt>
                <c:pt idx="1768">
                  <c:v>42495</c:v>
                </c:pt>
                <c:pt idx="1769">
                  <c:v>42496</c:v>
                </c:pt>
                <c:pt idx="1770">
                  <c:v>42499</c:v>
                </c:pt>
                <c:pt idx="1771">
                  <c:v>42500</c:v>
                </c:pt>
                <c:pt idx="1772">
                  <c:v>42501</c:v>
                </c:pt>
                <c:pt idx="1773">
                  <c:v>42502</c:v>
                </c:pt>
                <c:pt idx="1774">
                  <c:v>42503</c:v>
                </c:pt>
                <c:pt idx="1775">
                  <c:v>42506</c:v>
                </c:pt>
                <c:pt idx="1776">
                  <c:v>42507</c:v>
                </c:pt>
                <c:pt idx="1777">
                  <c:v>42508</c:v>
                </c:pt>
                <c:pt idx="1778">
                  <c:v>42509</c:v>
                </c:pt>
                <c:pt idx="1779">
                  <c:v>42510</c:v>
                </c:pt>
                <c:pt idx="1780">
                  <c:v>42513</c:v>
                </c:pt>
                <c:pt idx="1781">
                  <c:v>42514</c:v>
                </c:pt>
                <c:pt idx="1782">
                  <c:v>42515</c:v>
                </c:pt>
                <c:pt idx="1783">
                  <c:v>42516</c:v>
                </c:pt>
                <c:pt idx="1784">
                  <c:v>42517</c:v>
                </c:pt>
                <c:pt idx="1785">
                  <c:v>42521</c:v>
                </c:pt>
                <c:pt idx="1786">
                  <c:v>42522</c:v>
                </c:pt>
                <c:pt idx="1787">
                  <c:v>42523</c:v>
                </c:pt>
                <c:pt idx="1788">
                  <c:v>42524</c:v>
                </c:pt>
                <c:pt idx="1789">
                  <c:v>42527</c:v>
                </c:pt>
                <c:pt idx="1790">
                  <c:v>42528</c:v>
                </c:pt>
                <c:pt idx="1791">
                  <c:v>42529</c:v>
                </c:pt>
                <c:pt idx="1792">
                  <c:v>42530</c:v>
                </c:pt>
                <c:pt idx="1793">
                  <c:v>42531</c:v>
                </c:pt>
                <c:pt idx="1794">
                  <c:v>42534</c:v>
                </c:pt>
                <c:pt idx="1795">
                  <c:v>42535</c:v>
                </c:pt>
                <c:pt idx="1796">
                  <c:v>42536</c:v>
                </c:pt>
                <c:pt idx="1797">
                  <c:v>42537</c:v>
                </c:pt>
                <c:pt idx="1798">
                  <c:v>42538</c:v>
                </c:pt>
                <c:pt idx="1799">
                  <c:v>42541</c:v>
                </c:pt>
                <c:pt idx="1800">
                  <c:v>42542</c:v>
                </c:pt>
                <c:pt idx="1801">
                  <c:v>42543</c:v>
                </c:pt>
                <c:pt idx="1802">
                  <c:v>42544</c:v>
                </c:pt>
                <c:pt idx="1803">
                  <c:v>42545</c:v>
                </c:pt>
                <c:pt idx="1804">
                  <c:v>42548</c:v>
                </c:pt>
                <c:pt idx="1805">
                  <c:v>42549</c:v>
                </c:pt>
                <c:pt idx="1806">
                  <c:v>42550</c:v>
                </c:pt>
                <c:pt idx="1807">
                  <c:v>42551</c:v>
                </c:pt>
                <c:pt idx="1808">
                  <c:v>42552</c:v>
                </c:pt>
                <c:pt idx="1809">
                  <c:v>42555</c:v>
                </c:pt>
                <c:pt idx="1810">
                  <c:v>42556</c:v>
                </c:pt>
                <c:pt idx="1811">
                  <c:v>42557</c:v>
                </c:pt>
                <c:pt idx="1812">
                  <c:v>42558</c:v>
                </c:pt>
                <c:pt idx="1813">
                  <c:v>42559</c:v>
                </c:pt>
                <c:pt idx="1814">
                  <c:v>42562</c:v>
                </c:pt>
                <c:pt idx="1815">
                  <c:v>42563</c:v>
                </c:pt>
                <c:pt idx="1816">
                  <c:v>42564</c:v>
                </c:pt>
                <c:pt idx="1817">
                  <c:v>42565</c:v>
                </c:pt>
                <c:pt idx="1818">
                  <c:v>42566</c:v>
                </c:pt>
                <c:pt idx="1819">
                  <c:v>42569</c:v>
                </c:pt>
                <c:pt idx="1820">
                  <c:v>42570</c:v>
                </c:pt>
                <c:pt idx="1821">
                  <c:v>42571</c:v>
                </c:pt>
                <c:pt idx="1822">
                  <c:v>42572</c:v>
                </c:pt>
                <c:pt idx="1823">
                  <c:v>42573</c:v>
                </c:pt>
                <c:pt idx="1824">
                  <c:v>42576</c:v>
                </c:pt>
                <c:pt idx="1825">
                  <c:v>42577</c:v>
                </c:pt>
                <c:pt idx="1826">
                  <c:v>42578</c:v>
                </c:pt>
                <c:pt idx="1827">
                  <c:v>42579</c:v>
                </c:pt>
                <c:pt idx="1828">
                  <c:v>42580</c:v>
                </c:pt>
                <c:pt idx="1829">
                  <c:v>42583</c:v>
                </c:pt>
                <c:pt idx="1830">
                  <c:v>42584</c:v>
                </c:pt>
                <c:pt idx="1831">
                  <c:v>42585</c:v>
                </c:pt>
                <c:pt idx="1832">
                  <c:v>42586</c:v>
                </c:pt>
                <c:pt idx="1833">
                  <c:v>42587</c:v>
                </c:pt>
                <c:pt idx="1834">
                  <c:v>42590</c:v>
                </c:pt>
                <c:pt idx="1835">
                  <c:v>42591</c:v>
                </c:pt>
                <c:pt idx="1836">
                  <c:v>42592</c:v>
                </c:pt>
                <c:pt idx="1837">
                  <c:v>42593</c:v>
                </c:pt>
                <c:pt idx="1838">
                  <c:v>42594</c:v>
                </c:pt>
                <c:pt idx="1839">
                  <c:v>42597</c:v>
                </c:pt>
                <c:pt idx="1840">
                  <c:v>42598</c:v>
                </c:pt>
                <c:pt idx="1841">
                  <c:v>42599</c:v>
                </c:pt>
                <c:pt idx="1842">
                  <c:v>42600</c:v>
                </c:pt>
                <c:pt idx="1843">
                  <c:v>42601</c:v>
                </c:pt>
                <c:pt idx="1844">
                  <c:v>42604</c:v>
                </c:pt>
                <c:pt idx="1845">
                  <c:v>42605</c:v>
                </c:pt>
                <c:pt idx="1846">
                  <c:v>42606</c:v>
                </c:pt>
                <c:pt idx="1847">
                  <c:v>42607</c:v>
                </c:pt>
                <c:pt idx="1848">
                  <c:v>42608</c:v>
                </c:pt>
                <c:pt idx="1849">
                  <c:v>42612</c:v>
                </c:pt>
                <c:pt idx="1850">
                  <c:v>42613</c:v>
                </c:pt>
                <c:pt idx="1851">
                  <c:v>42614</c:v>
                </c:pt>
                <c:pt idx="1852">
                  <c:v>42615</c:v>
                </c:pt>
                <c:pt idx="1853">
                  <c:v>42618</c:v>
                </c:pt>
                <c:pt idx="1854">
                  <c:v>42619</c:v>
                </c:pt>
                <c:pt idx="1855">
                  <c:v>42620</c:v>
                </c:pt>
                <c:pt idx="1856">
                  <c:v>42621</c:v>
                </c:pt>
                <c:pt idx="1857">
                  <c:v>42622</c:v>
                </c:pt>
                <c:pt idx="1858">
                  <c:v>42625</c:v>
                </c:pt>
                <c:pt idx="1859">
                  <c:v>42626</c:v>
                </c:pt>
                <c:pt idx="1860">
                  <c:v>42627</c:v>
                </c:pt>
                <c:pt idx="1861">
                  <c:v>42628</c:v>
                </c:pt>
                <c:pt idx="1862">
                  <c:v>42629</c:v>
                </c:pt>
                <c:pt idx="1863">
                  <c:v>42632</c:v>
                </c:pt>
                <c:pt idx="1864">
                  <c:v>42633</c:v>
                </c:pt>
                <c:pt idx="1865">
                  <c:v>42634</c:v>
                </c:pt>
                <c:pt idx="1866">
                  <c:v>42635</c:v>
                </c:pt>
                <c:pt idx="1867">
                  <c:v>42636</c:v>
                </c:pt>
                <c:pt idx="1868">
                  <c:v>42639</c:v>
                </c:pt>
                <c:pt idx="1869">
                  <c:v>42640</c:v>
                </c:pt>
                <c:pt idx="1870">
                  <c:v>42641</c:v>
                </c:pt>
                <c:pt idx="1871">
                  <c:v>42642</c:v>
                </c:pt>
                <c:pt idx="1872">
                  <c:v>42643</c:v>
                </c:pt>
                <c:pt idx="1873">
                  <c:v>42646</c:v>
                </c:pt>
                <c:pt idx="1874">
                  <c:v>42647</c:v>
                </c:pt>
                <c:pt idx="1875">
                  <c:v>42648</c:v>
                </c:pt>
                <c:pt idx="1876">
                  <c:v>42649</c:v>
                </c:pt>
                <c:pt idx="1877">
                  <c:v>42650</c:v>
                </c:pt>
                <c:pt idx="1878">
                  <c:v>42653</c:v>
                </c:pt>
                <c:pt idx="1879">
                  <c:v>42654</c:v>
                </c:pt>
                <c:pt idx="1880">
                  <c:v>42655</c:v>
                </c:pt>
                <c:pt idx="1881">
                  <c:v>42656</c:v>
                </c:pt>
                <c:pt idx="1882">
                  <c:v>42657</c:v>
                </c:pt>
                <c:pt idx="1883">
                  <c:v>42660</c:v>
                </c:pt>
                <c:pt idx="1884">
                  <c:v>42661</c:v>
                </c:pt>
                <c:pt idx="1885">
                  <c:v>42662</c:v>
                </c:pt>
                <c:pt idx="1886">
                  <c:v>42663</c:v>
                </c:pt>
                <c:pt idx="1887">
                  <c:v>42664</c:v>
                </c:pt>
                <c:pt idx="1888">
                  <c:v>42667</c:v>
                </c:pt>
                <c:pt idx="1889">
                  <c:v>42668</c:v>
                </c:pt>
                <c:pt idx="1890">
                  <c:v>42669</c:v>
                </c:pt>
                <c:pt idx="1891">
                  <c:v>42670</c:v>
                </c:pt>
                <c:pt idx="1892">
                  <c:v>42671</c:v>
                </c:pt>
                <c:pt idx="1893">
                  <c:v>42674</c:v>
                </c:pt>
                <c:pt idx="1894">
                  <c:v>42675</c:v>
                </c:pt>
                <c:pt idx="1895">
                  <c:v>42676</c:v>
                </c:pt>
                <c:pt idx="1896">
                  <c:v>42677</c:v>
                </c:pt>
                <c:pt idx="1897">
                  <c:v>42678</c:v>
                </c:pt>
                <c:pt idx="1898">
                  <c:v>42681</c:v>
                </c:pt>
                <c:pt idx="1899">
                  <c:v>42682</c:v>
                </c:pt>
                <c:pt idx="1900">
                  <c:v>42683</c:v>
                </c:pt>
                <c:pt idx="1901">
                  <c:v>42684</c:v>
                </c:pt>
                <c:pt idx="1902">
                  <c:v>42685</c:v>
                </c:pt>
                <c:pt idx="1903">
                  <c:v>42688</c:v>
                </c:pt>
                <c:pt idx="1904">
                  <c:v>42689</c:v>
                </c:pt>
                <c:pt idx="1905">
                  <c:v>42690</c:v>
                </c:pt>
                <c:pt idx="1906">
                  <c:v>42691</c:v>
                </c:pt>
                <c:pt idx="1907">
                  <c:v>42692</c:v>
                </c:pt>
                <c:pt idx="1908">
                  <c:v>42695</c:v>
                </c:pt>
                <c:pt idx="1909">
                  <c:v>42696</c:v>
                </c:pt>
                <c:pt idx="1910">
                  <c:v>42697</c:v>
                </c:pt>
                <c:pt idx="1911">
                  <c:v>42698</c:v>
                </c:pt>
                <c:pt idx="1912">
                  <c:v>42699</c:v>
                </c:pt>
                <c:pt idx="1913">
                  <c:v>42702</c:v>
                </c:pt>
                <c:pt idx="1914">
                  <c:v>42703</c:v>
                </c:pt>
                <c:pt idx="1915">
                  <c:v>42704</c:v>
                </c:pt>
                <c:pt idx="1916">
                  <c:v>42705</c:v>
                </c:pt>
                <c:pt idx="1917">
                  <c:v>42706</c:v>
                </c:pt>
                <c:pt idx="1918">
                  <c:v>42709</c:v>
                </c:pt>
                <c:pt idx="1919">
                  <c:v>42710</c:v>
                </c:pt>
                <c:pt idx="1920">
                  <c:v>42711</c:v>
                </c:pt>
                <c:pt idx="1921">
                  <c:v>42712</c:v>
                </c:pt>
                <c:pt idx="1922">
                  <c:v>42713</c:v>
                </c:pt>
                <c:pt idx="1923">
                  <c:v>42716</c:v>
                </c:pt>
                <c:pt idx="1924">
                  <c:v>42717</c:v>
                </c:pt>
                <c:pt idx="1925">
                  <c:v>42718</c:v>
                </c:pt>
                <c:pt idx="1926">
                  <c:v>42719</c:v>
                </c:pt>
                <c:pt idx="1927">
                  <c:v>42720</c:v>
                </c:pt>
                <c:pt idx="1928">
                  <c:v>42723</c:v>
                </c:pt>
                <c:pt idx="1929">
                  <c:v>42724</c:v>
                </c:pt>
                <c:pt idx="1930">
                  <c:v>42725</c:v>
                </c:pt>
                <c:pt idx="1931">
                  <c:v>42726</c:v>
                </c:pt>
                <c:pt idx="1932">
                  <c:v>42727</c:v>
                </c:pt>
                <c:pt idx="1933">
                  <c:v>42738</c:v>
                </c:pt>
                <c:pt idx="1934">
                  <c:v>42739</c:v>
                </c:pt>
                <c:pt idx="1935">
                  <c:v>42740</c:v>
                </c:pt>
                <c:pt idx="1936">
                  <c:v>42741</c:v>
                </c:pt>
                <c:pt idx="1937">
                  <c:v>42744</c:v>
                </c:pt>
                <c:pt idx="1938">
                  <c:v>42745</c:v>
                </c:pt>
                <c:pt idx="1939">
                  <c:v>42746</c:v>
                </c:pt>
                <c:pt idx="1940">
                  <c:v>42747</c:v>
                </c:pt>
                <c:pt idx="1941">
                  <c:v>42748</c:v>
                </c:pt>
                <c:pt idx="1942">
                  <c:v>42751</c:v>
                </c:pt>
                <c:pt idx="1943">
                  <c:v>42752</c:v>
                </c:pt>
                <c:pt idx="1944">
                  <c:v>42753</c:v>
                </c:pt>
                <c:pt idx="1945">
                  <c:v>42754</c:v>
                </c:pt>
                <c:pt idx="1946">
                  <c:v>42755</c:v>
                </c:pt>
                <c:pt idx="1947">
                  <c:v>42758</c:v>
                </c:pt>
                <c:pt idx="1948">
                  <c:v>42759</c:v>
                </c:pt>
                <c:pt idx="1949">
                  <c:v>42760</c:v>
                </c:pt>
                <c:pt idx="1950">
                  <c:v>42761</c:v>
                </c:pt>
                <c:pt idx="1951">
                  <c:v>42762</c:v>
                </c:pt>
                <c:pt idx="1952">
                  <c:v>42765</c:v>
                </c:pt>
                <c:pt idx="1953">
                  <c:v>42766</c:v>
                </c:pt>
                <c:pt idx="1954">
                  <c:v>42767</c:v>
                </c:pt>
                <c:pt idx="1955">
                  <c:v>42768</c:v>
                </c:pt>
                <c:pt idx="1956">
                  <c:v>42769</c:v>
                </c:pt>
                <c:pt idx="1957">
                  <c:v>42772</c:v>
                </c:pt>
                <c:pt idx="1958">
                  <c:v>42773</c:v>
                </c:pt>
                <c:pt idx="1959">
                  <c:v>42774</c:v>
                </c:pt>
                <c:pt idx="1960">
                  <c:v>42775</c:v>
                </c:pt>
                <c:pt idx="1961">
                  <c:v>42776</c:v>
                </c:pt>
                <c:pt idx="1962">
                  <c:v>42779</c:v>
                </c:pt>
                <c:pt idx="1963">
                  <c:v>42780</c:v>
                </c:pt>
                <c:pt idx="1964">
                  <c:v>42781</c:v>
                </c:pt>
                <c:pt idx="1965">
                  <c:v>42782</c:v>
                </c:pt>
                <c:pt idx="1966">
                  <c:v>42783</c:v>
                </c:pt>
                <c:pt idx="1967">
                  <c:v>42786</c:v>
                </c:pt>
                <c:pt idx="1968">
                  <c:v>42787</c:v>
                </c:pt>
                <c:pt idx="1969">
                  <c:v>42788</c:v>
                </c:pt>
                <c:pt idx="1970">
                  <c:v>42789</c:v>
                </c:pt>
                <c:pt idx="1971">
                  <c:v>42790</c:v>
                </c:pt>
                <c:pt idx="1972">
                  <c:v>42793</c:v>
                </c:pt>
                <c:pt idx="1973">
                  <c:v>42794</c:v>
                </c:pt>
                <c:pt idx="1974">
                  <c:v>42795</c:v>
                </c:pt>
                <c:pt idx="1975">
                  <c:v>42796</c:v>
                </c:pt>
                <c:pt idx="1976">
                  <c:v>42797</c:v>
                </c:pt>
                <c:pt idx="1977">
                  <c:v>42800</c:v>
                </c:pt>
                <c:pt idx="1978">
                  <c:v>42801</c:v>
                </c:pt>
                <c:pt idx="1979">
                  <c:v>42802</c:v>
                </c:pt>
                <c:pt idx="1980">
                  <c:v>42803</c:v>
                </c:pt>
                <c:pt idx="1981">
                  <c:v>42804</c:v>
                </c:pt>
                <c:pt idx="1982">
                  <c:v>42807</c:v>
                </c:pt>
                <c:pt idx="1983">
                  <c:v>42808</c:v>
                </c:pt>
                <c:pt idx="1984">
                  <c:v>42809</c:v>
                </c:pt>
                <c:pt idx="1985">
                  <c:v>42810</c:v>
                </c:pt>
                <c:pt idx="1986">
                  <c:v>42811</c:v>
                </c:pt>
                <c:pt idx="1987">
                  <c:v>42814</c:v>
                </c:pt>
                <c:pt idx="1988">
                  <c:v>42815</c:v>
                </c:pt>
                <c:pt idx="1989">
                  <c:v>42816</c:v>
                </c:pt>
                <c:pt idx="1990">
                  <c:v>42817</c:v>
                </c:pt>
                <c:pt idx="1991">
                  <c:v>42818</c:v>
                </c:pt>
                <c:pt idx="1992">
                  <c:v>42821</c:v>
                </c:pt>
                <c:pt idx="1993">
                  <c:v>42822</c:v>
                </c:pt>
                <c:pt idx="1994">
                  <c:v>42823</c:v>
                </c:pt>
                <c:pt idx="1995">
                  <c:v>42824</c:v>
                </c:pt>
                <c:pt idx="1996">
                  <c:v>42825</c:v>
                </c:pt>
                <c:pt idx="1997">
                  <c:v>42828</c:v>
                </c:pt>
                <c:pt idx="1998">
                  <c:v>42829</c:v>
                </c:pt>
                <c:pt idx="1999">
                  <c:v>42830</c:v>
                </c:pt>
                <c:pt idx="2000">
                  <c:v>42831</c:v>
                </c:pt>
                <c:pt idx="2001">
                  <c:v>42832</c:v>
                </c:pt>
                <c:pt idx="2002">
                  <c:v>42835</c:v>
                </c:pt>
                <c:pt idx="2003">
                  <c:v>42836</c:v>
                </c:pt>
                <c:pt idx="2004">
                  <c:v>42837</c:v>
                </c:pt>
                <c:pt idx="2005">
                  <c:v>42838</c:v>
                </c:pt>
                <c:pt idx="2006">
                  <c:v>42843</c:v>
                </c:pt>
                <c:pt idx="2007">
                  <c:v>42844</c:v>
                </c:pt>
                <c:pt idx="2008">
                  <c:v>42845</c:v>
                </c:pt>
                <c:pt idx="2009">
                  <c:v>42846</c:v>
                </c:pt>
                <c:pt idx="2010">
                  <c:v>42849</c:v>
                </c:pt>
                <c:pt idx="2011">
                  <c:v>42850</c:v>
                </c:pt>
                <c:pt idx="2012">
                  <c:v>42851</c:v>
                </c:pt>
                <c:pt idx="2013">
                  <c:v>42852</c:v>
                </c:pt>
                <c:pt idx="2014">
                  <c:v>42853</c:v>
                </c:pt>
                <c:pt idx="2015">
                  <c:v>42857</c:v>
                </c:pt>
                <c:pt idx="2016">
                  <c:v>42858</c:v>
                </c:pt>
                <c:pt idx="2017">
                  <c:v>42859</c:v>
                </c:pt>
                <c:pt idx="2018">
                  <c:v>42860</c:v>
                </c:pt>
                <c:pt idx="2019">
                  <c:v>42863</c:v>
                </c:pt>
                <c:pt idx="2020">
                  <c:v>42864</c:v>
                </c:pt>
                <c:pt idx="2021">
                  <c:v>42865</c:v>
                </c:pt>
                <c:pt idx="2022">
                  <c:v>42866</c:v>
                </c:pt>
                <c:pt idx="2023">
                  <c:v>42867</c:v>
                </c:pt>
                <c:pt idx="2024">
                  <c:v>42870</c:v>
                </c:pt>
                <c:pt idx="2025">
                  <c:v>42871</c:v>
                </c:pt>
                <c:pt idx="2026">
                  <c:v>42872</c:v>
                </c:pt>
                <c:pt idx="2027">
                  <c:v>42873</c:v>
                </c:pt>
                <c:pt idx="2028">
                  <c:v>42874</c:v>
                </c:pt>
                <c:pt idx="2029">
                  <c:v>42877</c:v>
                </c:pt>
                <c:pt idx="2030">
                  <c:v>42878</c:v>
                </c:pt>
                <c:pt idx="2031">
                  <c:v>42879</c:v>
                </c:pt>
                <c:pt idx="2032">
                  <c:v>42880</c:v>
                </c:pt>
                <c:pt idx="2033">
                  <c:v>42881</c:v>
                </c:pt>
                <c:pt idx="2034">
                  <c:v>42885</c:v>
                </c:pt>
                <c:pt idx="2035">
                  <c:v>42886</c:v>
                </c:pt>
                <c:pt idx="2036">
                  <c:v>42887</c:v>
                </c:pt>
                <c:pt idx="2037">
                  <c:v>42888</c:v>
                </c:pt>
                <c:pt idx="2038">
                  <c:v>42891</c:v>
                </c:pt>
                <c:pt idx="2039">
                  <c:v>42892</c:v>
                </c:pt>
                <c:pt idx="2040">
                  <c:v>42893</c:v>
                </c:pt>
                <c:pt idx="2041">
                  <c:v>42894</c:v>
                </c:pt>
                <c:pt idx="2042">
                  <c:v>42895</c:v>
                </c:pt>
                <c:pt idx="2043">
                  <c:v>42898</c:v>
                </c:pt>
                <c:pt idx="2044">
                  <c:v>42899</c:v>
                </c:pt>
                <c:pt idx="2045">
                  <c:v>42900</c:v>
                </c:pt>
                <c:pt idx="2046">
                  <c:v>42901</c:v>
                </c:pt>
                <c:pt idx="2047">
                  <c:v>42902</c:v>
                </c:pt>
                <c:pt idx="2048">
                  <c:v>42905</c:v>
                </c:pt>
                <c:pt idx="2049">
                  <c:v>42906</c:v>
                </c:pt>
                <c:pt idx="2050">
                  <c:v>42907</c:v>
                </c:pt>
                <c:pt idx="2051">
                  <c:v>42908</c:v>
                </c:pt>
                <c:pt idx="2052">
                  <c:v>42909</c:v>
                </c:pt>
                <c:pt idx="2053">
                  <c:v>42912</c:v>
                </c:pt>
                <c:pt idx="2054">
                  <c:v>42913</c:v>
                </c:pt>
                <c:pt idx="2055">
                  <c:v>42914</c:v>
                </c:pt>
                <c:pt idx="2056">
                  <c:v>42915</c:v>
                </c:pt>
                <c:pt idx="2057">
                  <c:v>42916</c:v>
                </c:pt>
                <c:pt idx="2058">
                  <c:v>42919</c:v>
                </c:pt>
                <c:pt idx="2059">
                  <c:v>42920</c:v>
                </c:pt>
                <c:pt idx="2060">
                  <c:v>42921</c:v>
                </c:pt>
                <c:pt idx="2061">
                  <c:v>42922</c:v>
                </c:pt>
                <c:pt idx="2062">
                  <c:v>42923</c:v>
                </c:pt>
                <c:pt idx="2063">
                  <c:v>42926</c:v>
                </c:pt>
                <c:pt idx="2064">
                  <c:v>42927</c:v>
                </c:pt>
                <c:pt idx="2065">
                  <c:v>42928</c:v>
                </c:pt>
                <c:pt idx="2066">
                  <c:v>42929</c:v>
                </c:pt>
                <c:pt idx="2067">
                  <c:v>42930</c:v>
                </c:pt>
                <c:pt idx="2068">
                  <c:v>42933</c:v>
                </c:pt>
                <c:pt idx="2069">
                  <c:v>42934</c:v>
                </c:pt>
                <c:pt idx="2070">
                  <c:v>42935</c:v>
                </c:pt>
                <c:pt idx="2071">
                  <c:v>42936</c:v>
                </c:pt>
                <c:pt idx="2072">
                  <c:v>42937</c:v>
                </c:pt>
                <c:pt idx="2073">
                  <c:v>42940</c:v>
                </c:pt>
                <c:pt idx="2074">
                  <c:v>42941</c:v>
                </c:pt>
                <c:pt idx="2075">
                  <c:v>42942</c:v>
                </c:pt>
                <c:pt idx="2076">
                  <c:v>42943</c:v>
                </c:pt>
                <c:pt idx="2077">
                  <c:v>42944</c:v>
                </c:pt>
                <c:pt idx="2078">
                  <c:v>42947</c:v>
                </c:pt>
                <c:pt idx="2079">
                  <c:v>42948</c:v>
                </c:pt>
                <c:pt idx="2080">
                  <c:v>42949</c:v>
                </c:pt>
                <c:pt idx="2081">
                  <c:v>42950</c:v>
                </c:pt>
                <c:pt idx="2082">
                  <c:v>42951</c:v>
                </c:pt>
                <c:pt idx="2083">
                  <c:v>42954</c:v>
                </c:pt>
                <c:pt idx="2084">
                  <c:v>42955</c:v>
                </c:pt>
                <c:pt idx="2085">
                  <c:v>42956</c:v>
                </c:pt>
                <c:pt idx="2086">
                  <c:v>42957</c:v>
                </c:pt>
                <c:pt idx="2087">
                  <c:v>42958</c:v>
                </c:pt>
                <c:pt idx="2088">
                  <c:v>42961</c:v>
                </c:pt>
                <c:pt idx="2089">
                  <c:v>42962</c:v>
                </c:pt>
                <c:pt idx="2090">
                  <c:v>42963</c:v>
                </c:pt>
                <c:pt idx="2091">
                  <c:v>42964</c:v>
                </c:pt>
                <c:pt idx="2092">
                  <c:v>42965</c:v>
                </c:pt>
                <c:pt idx="2093">
                  <c:v>42968</c:v>
                </c:pt>
                <c:pt idx="2094">
                  <c:v>42969</c:v>
                </c:pt>
                <c:pt idx="2095">
                  <c:v>42970</c:v>
                </c:pt>
                <c:pt idx="2096">
                  <c:v>42971</c:v>
                </c:pt>
                <c:pt idx="2097">
                  <c:v>42972</c:v>
                </c:pt>
                <c:pt idx="2098">
                  <c:v>42976</c:v>
                </c:pt>
                <c:pt idx="2099">
                  <c:v>42977</c:v>
                </c:pt>
                <c:pt idx="2100">
                  <c:v>42978</c:v>
                </c:pt>
                <c:pt idx="2101">
                  <c:v>42979</c:v>
                </c:pt>
                <c:pt idx="2102">
                  <c:v>42982</c:v>
                </c:pt>
                <c:pt idx="2103">
                  <c:v>42983</c:v>
                </c:pt>
                <c:pt idx="2104">
                  <c:v>42984</c:v>
                </c:pt>
                <c:pt idx="2105">
                  <c:v>42985</c:v>
                </c:pt>
                <c:pt idx="2106">
                  <c:v>42986</c:v>
                </c:pt>
                <c:pt idx="2107">
                  <c:v>42989</c:v>
                </c:pt>
                <c:pt idx="2108">
                  <c:v>42990</c:v>
                </c:pt>
                <c:pt idx="2109">
                  <c:v>42991</c:v>
                </c:pt>
                <c:pt idx="2110">
                  <c:v>42992</c:v>
                </c:pt>
                <c:pt idx="2111">
                  <c:v>42993</c:v>
                </c:pt>
                <c:pt idx="2112">
                  <c:v>42996</c:v>
                </c:pt>
                <c:pt idx="2113">
                  <c:v>42997</c:v>
                </c:pt>
                <c:pt idx="2114">
                  <c:v>42998</c:v>
                </c:pt>
                <c:pt idx="2115">
                  <c:v>42999</c:v>
                </c:pt>
                <c:pt idx="2116">
                  <c:v>43000</c:v>
                </c:pt>
                <c:pt idx="2117">
                  <c:v>43003</c:v>
                </c:pt>
                <c:pt idx="2118">
                  <c:v>43004</c:v>
                </c:pt>
                <c:pt idx="2119">
                  <c:v>43005</c:v>
                </c:pt>
                <c:pt idx="2120">
                  <c:v>43006</c:v>
                </c:pt>
                <c:pt idx="2121">
                  <c:v>43007</c:v>
                </c:pt>
                <c:pt idx="2122">
                  <c:v>43010</c:v>
                </c:pt>
                <c:pt idx="2123">
                  <c:v>43011</c:v>
                </c:pt>
                <c:pt idx="2124">
                  <c:v>43012</c:v>
                </c:pt>
                <c:pt idx="2125">
                  <c:v>43013</c:v>
                </c:pt>
                <c:pt idx="2126">
                  <c:v>43014</c:v>
                </c:pt>
                <c:pt idx="2127">
                  <c:v>43017</c:v>
                </c:pt>
                <c:pt idx="2128">
                  <c:v>43018</c:v>
                </c:pt>
                <c:pt idx="2129">
                  <c:v>43019</c:v>
                </c:pt>
                <c:pt idx="2130">
                  <c:v>43020</c:v>
                </c:pt>
                <c:pt idx="2131">
                  <c:v>43021</c:v>
                </c:pt>
                <c:pt idx="2132">
                  <c:v>43024</c:v>
                </c:pt>
                <c:pt idx="2133">
                  <c:v>43025</c:v>
                </c:pt>
                <c:pt idx="2134">
                  <c:v>43026</c:v>
                </c:pt>
                <c:pt idx="2135">
                  <c:v>43027</c:v>
                </c:pt>
                <c:pt idx="2136">
                  <c:v>43028</c:v>
                </c:pt>
                <c:pt idx="2137">
                  <c:v>43031</c:v>
                </c:pt>
                <c:pt idx="2138">
                  <c:v>43032</c:v>
                </c:pt>
                <c:pt idx="2139">
                  <c:v>43033</c:v>
                </c:pt>
                <c:pt idx="2140">
                  <c:v>43034</c:v>
                </c:pt>
                <c:pt idx="2141">
                  <c:v>43035</c:v>
                </c:pt>
                <c:pt idx="2142">
                  <c:v>43038</c:v>
                </c:pt>
                <c:pt idx="2143">
                  <c:v>43039</c:v>
                </c:pt>
                <c:pt idx="2144">
                  <c:v>43040</c:v>
                </c:pt>
                <c:pt idx="2145">
                  <c:v>43041</c:v>
                </c:pt>
                <c:pt idx="2146">
                  <c:v>43042</c:v>
                </c:pt>
                <c:pt idx="2147">
                  <c:v>43045</c:v>
                </c:pt>
                <c:pt idx="2148">
                  <c:v>43046</c:v>
                </c:pt>
                <c:pt idx="2149">
                  <c:v>43047</c:v>
                </c:pt>
                <c:pt idx="2150">
                  <c:v>43048</c:v>
                </c:pt>
                <c:pt idx="2151">
                  <c:v>43049</c:v>
                </c:pt>
                <c:pt idx="2152">
                  <c:v>43052</c:v>
                </c:pt>
                <c:pt idx="2153">
                  <c:v>43053</c:v>
                </c:pt>
                <c:pt idx="2154">
                  <c:v>43054</c:v>
                </c:pt>
                <c:pt idx="2155">
                  <c:v>43055</c:v>
                </c:pt>
                <c:pt idx="2156">
                  <c:v>43056</c:v>
                </c:pt>
                <c:pt idx="2157">
                  <c:v>43059</c:v>
                </c:pt>
                <c:pt idx="2158">
                  <c:v>43060</c:v>
                </c:pt>
                <c:pt idx="2159">
                  <c:v>43061</c:v>
                </c:pt>
                <c:pt idx="2160">
                  <c:v>43062</c:v>
                </c:pt>
                <c:pt idx="2161">
                  <c:v>43063</c:v>
                </c:pt>
              </c:numCache>
            </c:numRef>
          </c:cat>
          <c:val>
            <c:numRef>
              <c:f>Sheet1!$B$2:$B$2163</c:f>
              <c:numCache>
                <c:formatCode>#,##0</c:formatCode>
                <c:ptCount val="2162"/>
                <c:pt idx="0">
                  <c:v>2058</c:v>
                </c:pt>
                <c:pt idx="1">
                  <c:v>1974</c:v>
                </c:pt>
                <c:pt idx="2">
                  <c:v>1861</c:v>
                </c:pt>
                <c:pt idx="3">
                  <c:v>1795</c:v>
                </c:pt>
                <c:pt idx="4">
                  <c:v>1782</c:v>
                </c:pt>
                <c:pt idx="5">
                  <c:v>1773</c:v>
                </c:pt>
                <c:pt idx="6">
                  <c:v>1758</c:v>
                </c:pt>
                <c:pt idx="7">
                  <c:v>1740</c:v>
                </c:pt>
                <c:pt idx="8">
                  <c:v>1714</c:v>
                </c:pt>
                <c:pt idx="9">
                  <c:v>1678</c:v>
                </c:pt>
                <c:pt idx="10">
                  <c:v>1646</c:v>
                </c:pt>
                <c:pt idx="11">
                  <c:v>1615</c:v>
                </c:pt>
                <c:pt idx="12">
                  <c:v>1574</c:v>
                </c:pt>
                <c:pt idx="13">
                  <c:v>1538</c:v>
                </c:pt>
                <c:pt idx="14">
                  <c:v>1506</c:v>
                </c:pt>
                <c:pt idx="15">
                  <c:v>1486</c:v>
                </c:pt>
                <c:pt idx="16">
                  <c:v>1466</c:v>
                </c:pt>
                <c:pt idx="17">
                  <c:v>1463</c:v>
                </c:pt>
                <c:pt idx="18">
                  <c:v>1478</c:v>
                </c:pt>
                <c:pt idx="19">
                  <c:v>1492</c:v>
                </c:pt>
                <c:pt idx="20">
                  <c:v>1534</c:v>
                </c:pt>
                <c:pt idx="21">
                  <c:v>1604</c:v>
                </c:pt>
                <c:pt idx="22">
                  <c:v>1682</c:v>
                </c:pt>
                <c:pt idx="23">
                  <c:v>1737</c:v>
                </c:pt>
                <c:pt idx="24">
                  <c:v>1797</c:v>
                </c:pt>
                <c:pt idx="25">
                  <c:v>1869</c:v>
                </c:pt>
                <c:pt idx="26">
                  <c:v>1897</c:v>
                </c:pt>
                <c:pt idx="27">
                  <c:v>1873</c:v>
                </c:pt>
                <c:pt idx="28">
                  <c:v>1839</c:v>
                </c:pt>
                <c:pt idx="29">
                  <c:v>1790</c:v>
                </c:pt>
                <c:pt idx="30">
                  <c:v>1772</c:v>
                </c:pt>
                <c:pt idx="31">
                  <c:v>1786</c:v>
                </c:pt>
                <c:pt idx="32">
                  <c:v>1806</c:v>
                </c:pt>
                <c:pt idx="33">
                  <c:v>1897</c:v>
                </c:pt>
                <c:pt idx="34">
                  <c:v>2065</c:v>
                </c:pt>
                <c:pt idx="35">
                  <c:v>2194</c:v>
                </c:pt>
                <c:pt idx="36">
                  <c:v>2214</c:v>
                </c:pt>
                <c:pt idx="37">
                  <c:v>2215</c:v>
                </c:pt>
                <c:pt idx="38">
                  <c:v>2253</c:v>
                </c:pt>
                <c:pt idx="39">
                  <c:v>2332</c:v>
                </c:pt>
                <c:pt idx="40">
                  <c:v>2432</c:v>
                </c:pt>
                <c:pt idx="41">
                  <c:v>2544</c:v>
                </c:pt>
                <c:pt idx="42">
                  <c:v>2605</c:v>
                </c:pt>
                <c:pt idx="43">
                  <c:v>2644</c:v>
                </c:pt>
                <c:pt idx="44">
                  <c:v>2665</c:v>
                </c:pt>
                <c:pt idx="45">
                  <c:v>2707</c:v>
                </c:pt>
                <c:pt idx="46">
                  <c:v>2786</c:v>
                </c:pt>
                <c:pt idx="47">
                  <c:v>2942</c:v>
                </c:pt>
                <c:pt idx="48">
                  <c:v>3164</c:v>
                </c:pt>
                <c:pt idx="49">
                  <c:v>3298</c:v>
                </c:pt>
                <c:pt idx="50">
                  <c:v>3494</c:v>
                </c:pt>
                <c:pt idx="51">
                  <c:v>3681</c:v>
                </c:pt>
                <c:pt idx="52">
                  <c:v>4106</c:v>
                </c:pt>
                <c:pt idx="53">
                  <c:v>4291</c:v>
                </c:pt>
                <c:pt idx="54">
                  <c:v>4093</c:v>
                </c:pt>
                <c:pt idx="55">
                  <c:v>3809</c:v>
                </c:pt>
                <c:pt idx="56">
                  <c:v>3646</c:v>
                </c:pt>
                <c:pt idx="57">
                  <c:v>3518</c:v>
                </c:pt>
                <c:pt idx="58">
                  <c:v>3452</c:v>
                </c:pt>
                <c:pt idx="59">
                  <c:v>3483</c:v>
                </c:pt>
                <c:pt idx="60">
                  <c:v>3583</c:v>
                </c:pt>
                <c:pt idx="61">
                  <c:v>3763</c:v>
                </c:pt>
                <c:pt idx="62">
                  <c:v>3951</c:v>
                </c:pt>
                <c:pt idx="63">
                  <c:v>4026</c:v>
                </c:pt>
                <c:pt idx="64">
                  <c:v>4073</c:v>
                </c:pt>
                <c:pt idx="65">
                  <c:v>4070</c:v>
                </c:pt>
                <c:pt idx="66">
                  <c:v>4029</c:v>
                </c:pt>
                <c:pt idx="67">
                  <c:v>3874</c:v>
                </c:pt>
                <c:pt idx="68">
                  <c:v>3751</c:v>
                </c:pt>
                <c:pt idx="69">
                  <c:v>3703</c:v>
                </c:pt>
                <c:pt idx="70">
                  <c:v>3703</c:v>
                </c:pt>
                <c:pt idx="71">
                  <c:v>3734</c:v>
                </c:pt>
                <c:pt idx="72">
                  <c:v>3757</c:v>
                </c:pt>
                <c:pt idx="73">
                  <c:v>3742</c:v>
                </c:pt>
                <c:pt idx="74">
                  <c:v>3672</c:v>
                </c:pt>
                <c:pt idx="75">
                  <c:v>3520</c:v>
                </c:pt>
                <c:pt idx="76">
                  <c:v>3375</c:v>
                </c:pt>
                <c:pt idx="77">
                  <c:v>3216</c:v>
                </c:pt>
                <c:pt idx="78">
                  <c:v>3107</c:v>
                </c:pt>
                <c:pt idx="79">
                  <c:v>3018</c:v>
                </c:pt>
                <c:pt idx="80">
                  <c:v>2985</c:v>
                </c:pt>
                <c:pt idx="81">
                  <c:v>2975</c:v>
                </c:pt>
                <c:pt idx="82">
                  <c:v>3097</c:v>
                </c:pt>
                <c:pt idx="83">
                  <c:v>3324</c:v>
                </c:pt>
                <c:pt idx="84">
                  <c:v>3501</c:v>
                </c:pt>
                <c:pt idx="85">
                  <c:v>3542</c:v>
                </c:pt>
                <c:pt idx="86">
                  <c:v>3511</c:v>
                </c:pt>
                <c:pt idx="87">
                  <c:v>3455</c:v>
                </c:pt>
                <c:pt idx="88">
                  <c:v>3407</c:v>
                </c:pt>
                <c:pt idx="89">
                  <c:v>3355</c:v>
                </c:pt>
                <c:pt idx="90">
                  <c:v>3345</c:v>
                </c:pt>
                <c:pt idx="91">
                  <c:v>3407</c:v>
                </c:pt>
                <c:pt idx="92">
                  <c:v>3475</c:v>
                </c:pt>
                <c:pt idx="93">
                  <c:v>3499</c:v>
                </c:pt>
                <c:pt idx="94">
                  <c:v>3445</c:v>
                </c:pt>
                <c:pt idx="95">
                  <c:v>3350</c:v>
                </c:pt>
                <c:pt idx="96">
                  <c:v>3251</c:v>
                </c:pt>
                <c:pt idx="97">
                  <c:v>3159</c:v>
                </c:pt>
                <c:pt idx="98">
                  <c:v>3051</c:v>
                </c:pt>
                <c:pt idx="99">
                  <c:v>2907</c:v>
                </c:pt>
                <c:pt idx="100">
                  <c:v>2772</c:v>
                </c:pt>
                <c:pt idx="101">
                  <c:v>2689</c:v>
                </c:pt>
                <c:pt idx="102">
                  <c:v>2623</c:v>
                </c:pt>
                <c:pt idx="103">
                  <c:v>2612</c:v>
                </c:pt>
                <c:pt idx="104">
                  <c:v>2685</c:v>
                </c:pt>
                <c:pt idx="105">
                  <c:v>2752</c:v>
                </c:pt>
                <c:pt idx="106">
                  <c:v>2774</c:v>
                </c:pt>
                <c:pt idx="107">
                  <c:v>2704</c:v>
                </c:pt>
                <c:pt idx="108">
                  <c:v>2614</c:v>
                </c:pt>
                <c:pt idx="109">
                  <c:v>2534</c:v>
                </c:pt>
                <c:pt idx="110">
                  <c:v>2468</c:v>
                </c:pt>
                <c:pt idx="111">
                  <c:v>2437</c:v>
                </c:pt>
                <c:pt idx="112">
                  <c:v>2388</c:v>
                </c:pt>
                <c:pt idx="113">
                  <c:v>2427</c:v>
                </c:pt>
                <c:pt idx="114">
                  <c:v>2425</c:v>
                </c:pt>
                <c:pt idx="115">
                  <c:v>2421</c:v>
                </c:pt>
                <c:pt idx="116">
                  <c:v>2423</c:v>
                </c:pt>
                <c:pt idx="117">
                  <c:v>2413</c:v>
                </c:pt>
                <c:pt idx="118">
                  <c:v>2414</c:v>
                </c:pt>
                <c:pt idx="119">
                  <c:v>2415</c:v>
                </c:pt>
                <c:pt idx="120">
                  <c:v>2429</c:v>
                </c:pt>
                <c:pt idx="121">
                  <c:v>2462</c:v>
                </c:pt>
                <c:pt idx="122">
                  <c:v>2491</c:v>
                </c:pt>
                <c:pt idx="123">
                  <c:v>2468</c:v>
                </c:pt>
                <c:pt idx="124">
                  <c:v>2450</c:v>
                </c:pt>
                <c:pt idx="125">
                  <c:v>2431</c:v>
                </c:pt>
                <c:pt idx="126">
                  <c:v>2415</c:v>
                </c:pt>
                <c:pt idx="127">
                  <c:v>2390</c:v>
                </c:pt>
                <c:pt idx="128">
                  <c:v>2356</c:v>
                </c:pt>
                <c:pt idx="129">
                  <c:v>2318</c:v>
                </c:pt>
                <c:pt idx="130">
                  <c:v>2246</c:v>
                </c:pt>
                <c:pt idx="131">
                  <c:v>2175</c:v>
                </c:pt>
                <c:pt idx="132">
                  <c:v>2163</c:v>
                </c:pt>
                <c:pt idx="133">
                  <c:v>2183</c:v>
                </c:pt>
                <c:pt idx="134">
                  <c:v>2192</c:v>
                </c:pt>
                <c:pt idx="135">
                  <c:v>2185</c:v>
                </c:pt>
                <c:pt idx="136">
                  <c:v>2220</c:v>
                </c:pt>
                <c:pt idx="137">
                  <c:v>2284</c:v>
                </c:pt>
                <c:pt idx="138">
                  <c:v>2357</c:v>
                </c:pt>
                <c:pt idx="139">
                  <c:v>2362</c:v>
                </c:pt>
                <c:pt idx="140">
                  <c:v>2441</c:v>
                </c:pt>
                <c:pt idx="141">
                  <c:v>2546</c:v>
                </c:pt>
                <c:pt idx="142">
                  <c:v>2647</c:v>
                </c:pt>
                <c:pt idx="143">
                  <c:v>2695</c:v>
                </c:pt>
                <c:pt idx="144">
                  <c:v>2696</c:v>
                </c:pt>
                <c:pt idx="145">
                  <c:v>2646</c:v>
                </c:pt>
                <c:pt idx="146">
                  <c:v>2597</c:v>
                </c:pt>
                <c:pt idx="147">
                  <c:v>2688</c:v>
                </c:pt>
                <c:pt idx="148">
                  <c:v>2728</c:v>
                </c:pt>
                <c:pt idx="149">
                  <c:v>2766</c:v>
                </c:pt>
                <c:pt idx="150">
                  <c:v>2832</c:v>
                </c:pt>
                <c:pt idx="151">
                  <c:v>2917</c:v>
                </c:pt>
                <c:pt idx="152">
                  <c:v>3001</c:v>
                </c:pt>
                <c:pt idx="153">
                  <c:v>3043</c:v>
                </c:pt>
                <c:pt idx="154">
                  <c:v>3044</c:v>
                </c:pt>
                <c:pt idx="155">
                  <c:v>3013</c:v>
                </c:pt>
                <c:pt idx="156">
                  <c:v>2986</c:v>
                </c:pt>
                <c:pt idx="157">
                  <c:v>3013</c:v>
                </c:pt>
                <c:pt idx="158">
                  <c:v>3103</c:v>
                </c:pt>
                <c:pt idx="159">
                  <c:v>3185</c:v>
                </c:pt>
                <c:pt idx="160">
                  <c:v>3247</c:v>
                </c:pt>
                <c:pt idx="161">
                  <c:v>3295</c:v>
                </c:pt>
                <c:pt idx="162">
                  <c:v>3335</c:v>
                </c:pt>
                <c:pt idx="163">
                  <c:v>3393</c:v>
                </c:pt>
                <c:pt idx="164">
                  <c:v>3480</c:v>
                </c:pt>
                <c:pt idx="165">
                  <c:v>3615</c:v>
                </c:pt>
                <c:pt idx="166">
                  <c:v>3748</c:v>
                </c:pt>
                <c:pt idx="167">
                  <c:v>3954</c:v>
                </c:pt>
                <c:pt idx="168">
                  <c:v>4111</c:v>
                </c:pt>
                <c:pt idx="169">
                  <c:v>4220</c:v>
                </c:pt>
                <c:pt idx="170">
                  <c:v>4381</c:v>
                </c:pt>
                <c:pt idx="171">
                  <c:v>4643</c:v>
                </c:pt>
                <c:pt idx="172">
                  <c:v>4661</c:v>
                </c:pt>
                <c:pt idx="173">
                  <c:v>4507</c:v>
                </c:pt>
                <c:pt idx="174">
                  <c:v>4423</c:v>
                </c:pt>
                <c:pt idx="175">
                  <c:v>4340</c:v>
                </c:pt>
                <c:pt idx="176">
                  <c:v>4234</c:v>
                </c:pt>
                <c:pt idx="177">
                  <c:v>4119</c:v>
                </c:pt>
                <c:pt idx="178">
                  <c:v>3974</c:v>
                </c:pt>
                <c:pt idx="179">
                  <c:v>3887</c:v>
                </c:pt>
                <c:pt idx="180">
                  <c:v>3836</c:v>
                </c:pt>
                <c:pt idx="181">
                  <c:v>3918</c:v>
                </c:pt>
                <c:pt idx="182">
                  <c:v>4062</c:v>
                </c:pt>
                <c:pt idx="183">
                  <c:v>4107</c:v>
                </c:pt>
                <c:pt idx="184">
                  <c:v>4036</c:v>
                </c:pt>
                <c:pt idx="185">
                  <c:v>3902</c:v>
                </c:pt>
                <c:pt idx="186">
                  <c:v>3791</c:v>
                </c:pt>
                <c:pt idx="187">
                  <c:v>3671</c:v>
                </c:pt>
                <c:pt idx="188">
                  <c:v>3579</c:v>
                </c:pt>
                <c:pt idx="189">
                  <c:v>3530</c:v>
                </c:pt>
                <c:pt idx="190">
                  <c:v>3518</c:v>
                </c:pt>
                <c:pt idx="191">
                  <c:v>3474</c:v>
                </c:pt>
                <c:pt idx="192">
                  <c:v>3376</c:v>
                </c:pt>
                <c:pt idx="193">
                  <c:v>3258</c:v>
                </c:pt>
                <c:pt idx="194">
                  <c:v>3154</c:v>
                </c:pt>
                <c:pt idx="195">
                  <c:v>3063</c:v>
                </c:pt>
                <c:pt idx="196">
                  <c:v>3023</c:v>
                </c:pt>
                <c:pt idx="197">
                  <c:v>3005</c:v>
                </c:pt>
                <c:pt idx="198">
                  <c:v>3140</c:v>
                </c:pt>
                <c:pt idx="199">
                  <c:v>3270</c:v>
                </c:pt>
                <c:pt idx="200">
                  <c:v>3259</c:v>
                </c:pt>
                <c:pt idx="201">
                  <c:v>3149</c:v>
                </c:pt>
                <c:pt idx="202">
                  <c:v>3140</c:v>
                </c:pt>
                <c:pt idx="203">
                  <c:v>3148</c:v>
                </c:pt>
                <c:pt idx="204">
                  <c:v>3160</c:v>
                </c:pt>
                <c:pt idx="205">
                  <c:v>3175</c:v>
                </c:pt>
                <c:pt idx="206">
                  <c:v>3235</c:v>
                </c:pt>
                <c:pt idx="207">
                  <c:v>3299</c:v>
                </c:pt>
                <c:pt idx="208">
                  <c:v>3295</c:v>
                </c:pt>
                <c:pt idx="209">
                  <c:v>3208</c:v>
                </c:pt>
                <c:pt idx="210">
                  <c:v>3158</c:v>
                </c:pt>
                <c:pt idx="211">
                  <c:v>3170</c:v>
                </c:pt>
                <c:pt idx="212">
                  <c:v>3204</c:v>
                </c:pt>
                <c:pt idx="213">
                  <c:v>3223</c:v>
                </c:pt>
                <c:pt idx="214">
                  <c:v>3205</c:v>
                </c:pt>
                <c:pt idx="215">
                  <c:v>3118</c:v>
                </c:pt>
                <c:pt idx="216">
                  <c:v>2963</c:v>
                </c:pt>
                <c:pt idx="217">
                  <c:v>2848</c:v>
                </c:pt>
                <c:pt idx="218">
                  <c:v>2745</c:v>
                </c:pt>
                <c:pt idx="219">
                  <c:v>2691</c:v>
                </c:pt>
                <c:pt idx="220">
                  <c:v>2673</c:v>
                </c:pt>
                <c:pt idx="221">
                  <c:v>2685</c:v>
                </c:pt>
                <c:pt idx="222">
                  <c:v>2715</c:v>
                </c:pt>
                <c:pt idx="223">
                  <c:v>2722</c:v>
                </c:pt>
                <c:pt idx="224">
                  <c:v>2706</c:v>
                </c:pt>
                <c:pt idx="225">
                  <c:v>2630</c:v>
                </c:pt>
                <c:pt idx="226">
                  <c:v>2575</c:v>
                </c:pt>
                <c:pt idx="227">
                  <c:v>2571</c:v>
                </c:pt>
                <c:pt idx="228">
                  <c:v>2566</c:v>
                </c:pt>
                <c:pt idx="229">
                  <c:v>2598</c:v>
                </c:pt>
                <c:pt idx="230">
                  <c:v>2661</c:v>
                </c:pt>
                <c:pt idx="231">
                  <c:v>2704</c:v>
                </c:pt>
                <c:pt idx="232">
                  <c:v>2714</c:v>
                </c:pt>
                <c:pt idx="233">
                  <c:v>2721</c:v>
                </c:pt>
                <c:pt idx="234">
                  <c:v>2724</c:v>
                </c:pt>
                <c:pt idx="235">
                  <c:v>2707</c:v>
                </c:pt>
                <c:pt idx="236">
                  <c:v>2711</c:v>
                </c:pt>
                <c:pt idx="237">
                  <c:v>2738</c:v>
                </c:pt>
                <c:pt idx="238">
                  <c:v>2760</c:v>
                </c:pt>
                <c:pt idx="239">
                  <c:v>2792</c:v>
                </c:pt>
                <c:pt idx="240">
                  <c:v>2911</c:v>
                </c:pt>
                <c:pt idx="241">
                  <c:v>3121</c:v>
                </c:pt>
                <c:pt idx="242">
                  <c:v>3242</c:v>
                </c:pt>
                <c:pt idx="243">
                  <c:v>3259</c:v>
                </c:pt>
                <c:pt idx="244">
                  <c:v>3210</c:v>
                </c:pt>
                <c:pt idx="245">
                  <c:v>3230</c:v>
                </c:pt>
                <c:pt idx="246">
                  <c:v>3316</c:v>
                </c:pt>
                <c:pt idx="247">
                  <c:v>3506</c:v>
                </c:pt>
                <c:pt idx="248">
                  <c:v>3574</c:v>
                </c:pt>
                <c:pt idx="249">
                  <c:v>3498</c:v>
                </c:pt>
                <c:pt idx="250">
                  <c:v>3427</c:v>
                </c:pt>
                <c:pt idx="251">
                  <c:v>3396</c:v>
                </c:pt>
                <c:pt idx="252">
                  <c:v>3379</c:v>
                </c:pt>
                <c:pt idx="253">
                  <c:v>3337</c:v>
                </c:pt>
                <c:pt idx="254">
                  <c:v>3280</c:v>
                </c:pt>
                <c:pt idx="255">
                  <c:v>3243</c:v>
                </c:pt>
                <c:pt idx="256">
                  <c:v>3177</c:v>
                </c:pt>
                <c:pt idx="257">
                  <c:v>3098</c:v>
                </c:pt>
                <c:pt idx="258">
                  <c:v>3021</c:v>
                </c:pt>
                <c:pt idx="259">
                  <c:v>2982</c:v>
                </c:pt>
                <c:pt idx="260">
                  <c:v>2998</c:v>
                </c:pt>
                <c:pt idx="261">
                  <c:v>2991</c:v>
                </c:pt>
                <c:pt idx="262">
                  <c:v>2981</c:v>
                </c:pt>
                <c:pt idx="263">
                  <c:v>2947</c:v>
                </c:pt>
                <c:pt idx="264">
                  <c:v>2922</c:v>
                </c:pt>
                <c:pt idx="265">
                  <c:v>2913</c:v>
                </c:pt>
                <c:pt idx="266">
                  <c:v>2911</c:v>
                </c:pt>
                <c:pt idx="267">
                  <c:v>2928</c:v>
                </c:pt>
                <c:pt idx="268">
                  <c:v>2966</c:v>
                </c:pt>
                <c:pt idx="269">
                  <c:v>3001</c:v>
                </c:pt>
                <c:pt idx="270">
                  <c:v>3009</c:v>
                </c:pt>
                <c:pt idx="271">
                  <c:v>3002</c:v>
                </c:pt>
                <c:pt idx="272">
                  <c:v>2998</c:v>
                </c:pt>
                <c:pt idx="273">
                  <c:v>3009</c:v>
                </c:pt>
                <c:pt idx="274">
                  <c:v>3006</c:v>
                </c:pt>
                <c:pt idx="275">
                  <c:v>3013</c:v>
                </c:pt>
                <c:pt idx="276">
                  <c:v>3020</c:v>
                </c:pt>
                <c:pt idx="277">
                  <c:v>3203</c:v>
                </c:pt>
                <c:pt idx="278">
                  <c:v>3329</c:v>
                </c:pt>
                <c:pt idx="279">
                  <c:v>3359</c:v>
                </c:pt>
                <c:pt idx="280">
                  <c:v>3354</c:v>
                </c:pt>
                <c:pt idx="281">
                  <c:v>3352</c:v>
                </c:pt>
                <c:pt idx="282">
                  <c:v>3379</c:v>
                </c:pt>
                <c:pt idx="283">
                  <c:v>3468</c:v>
                </c:pt>
                <c:pt idx="284">
                  <c:v>3608</c:v>
                </c:pt>
                <c:pt idx="285">
                  <c:v>3707</c:v>
                </c:pt>
                <c:pt idx="286">
                  <c:v>3822</c:v>
                </c:pt>
                <c:pt idx="287">
                  <c:v>3888</c:v>
                </c:pt>
                <c:pt idx="288">
                  <c:v>3914</c:v>
                </c:pt>
                <c:pt idx="289">
                  <c:v>3929</c:v>
                </c:pt>
                <c:pt idx="290">
                  <c:v>3922</c:v>
                </c:pt>
                <c:pt idx="291">
                  <c:v>3882</c:v>
                </c:pt>
                <c:pt idx="292">
                  <c:v>3832</c:v>
                </c:pt>
                <c:pt idx="293">
                  <c:v>3803</c:v>
                </c:pt>
                <c:pt idx="294">
                  <c:v>3844</c:v>
                </c:pt>
                <c:pt idx="295">
                  <c:v>3943</c:v>
                </c:pt>
                <c:pt idx="296">
                  <c:v>4187</c:v>
                </c:pt>
                <c:pt idx="297">
                  <c:v>4209</c:v>
                </c:pt>
                <c:pt idx="298">
                  <c:v>4156</c:v>
                </c:pt>
                <c:pt idx="299">
                  <c:v>4078</c:v>
                </c:pt>
                <c:pt idx="300">
                  <c:v>4074</c:v>
                </c:pt>
                <c:pt idx="301">
                  <c:v>4041</c:v>
                </c:pt>
                <c:pt idx="302">
                  <c:v>3933</c:v>
                </c:pt>
                <c:pt idx="303">
                  <c:v>3844</c:v>
                </c:pt>
                <c:pt idx="304">
                  <c:v>3733</c:v>
                </c:pt>
                <c:pt idx="305">
                  <c:v>3579</c:v>
                </c:pt>
                <c:pt idx="306">
                  <c:v>3514</c:v>
                </c:pt>
                <c:pt idx="307">
                  <c:v>3423</c:v>
                </c:pt>
                <c:pt idx="308">
                  <c:v>3288</c:v>
                </c:pt>
                <c:pt idx="309">
                  <c:v>3115</c:v>
                </c:pt>
                <c:pt idx="310">
                  <c:v>3020</c:v>
                </c:pt>
                <c:pt idx="311">
                  <c:v>2893</c:v>
                </c:pt>
                <c:pt idx="312">
                  <c:v>2784</c:v>
                </c:pt>
                <c:pt idx="313">
                  <c:v>2694</c:v>
                </c:pt>
                <c:pt idx="314">
                  <c:v>2601</c:v>
                </c:pt>
                <c:pt idx="315">
                  <c:v>2547</c:v>
                </c:pt>
                <c:pt idx="316">
                  <c:v>2515</c:v>
                </c:pt>
                <c:pt idx="317">
                  <c:v>2502</c:v>
                </c:pt>
                <c:pt idx="318">
                  <c:v>2501</c:v>
                </c:pt>
                <c:pt idx="319">
                  <c:v>2482</c:v>
                </c:pt>
                <c:pt idx="320">
                  <c:v>2447</c:v>
                </c:pt>
                <c:pt idx="321">
                  <c:v>2406</c:v>
                </c:pt>
                <c:pt idx="322">
                  <c:v>2351</c:v>
                </c:pt>
                <c:pt idx="323">
                  <c:v>2280</c:v>
                </c:pt>
                <c:pt idx="324">
                  <c:v>2216</c:v>
                </c:pt>
                <c:pt idx="325">
                  <c:v>2127</c:v>
                </c:pt>
                <c:pt idx="326">
                  <c:v>2018</c:v>
                </c:pt>
                <c:pt idx="327">
                  <c:v>1940</c:v>
                </c:pt>
                <c:pt idx="328">
                  <c:v>1902</c:v>
                </c:pt>
                <c:pt idx="329">
                  <c:v>1840</c:v>
                </c:pt>
                <c:pt idx="330">
                  <c:v>1790</c:v>
                </c:pt>
                <c:pt idx="331">
                  <c:v>1709</c:v>
                </c:pt>
                <c:pt idx="332">
                  <c:v>1700</c:v>
                </c:pt>
                <c:pt idx="333">
                  <c:v>1720</c:v>
                </c:pt>
                <c:pt idx="334">
                  <c:v>1732</c:v>
                </c:pt>
                <c:pt idx="335">
                  <c:v>1761</c:v>
                </c:pt>
                <c:pt idx="336">
                  <c:v>1781</c:v>
                </c:pt>
                <c:pt idx="337">
                  <c:v>1801</c:v>
                </c:pt>
                <c:pt idx="338">
                  <c:v>1826</c:v>
                </c:pt>
                <c:pt idx="339">
                  <c:v>1841</c:v>
                </c:pt>
                <c:pt idx="340">
                  <c:v>1869</c:v>
                </c:pt>
                <c:pt idx="341">
                  <c:v>1901</c:v>
                </c:pt>
                <c:pt idx="342">
                  <c:v>1942</c:v>
                </c:pt>
                <c:pt idx="343">
                  <c:v>1967</c:v>
                </c:pt>
                <c:pt idx="344">
                  <c:v>1977</c:v>
                </c:pt>
                <c:pt idx="345">
                  <c:v>1964</c:v>
                </c:pt>
                <c:pt idx="346">
                  <c:v>1957</c:v>
                </c:pt>
                <c:pt idx="347">
                  <c:v>1978</c:v>
                </c:pt>
                <c:pt idx="348">
                  <c:v>2030</c:v>
                </c:pt>
                <c:pt idx="349">
                  <c:v>2114</c:v>
                </c:pt>
                <c:pt idx="350">
                  <c:v>2212</c:v>
                </c:pt>
                <c:pt idx="351">
                  <c:v>2378</c:v>
                </c:pt>
                <c:pt idx="352">
                  <c:v>2437</c:v>
                </c:pt>
                <c:pt idx="353">
                  <c:v>2468</c:v>
                </c:pt>
                <c:pt idx="354">
                  <c:v>2488</c:v>
                </c:pt>
                <c:pt idx="355">
                  <c:v>2515</c:v>
                </c:pt>
                <c:pt idx="356">
                  <c:v>2558</c:v>
                </c:pt>
                <c:pt idx="357">
                  <c:v>2644</c:v>
                </c:pt>
                <c:pt idx="358">
                  <c:v>2756</c:v>
                </c:pt>
                <c:pt idx="359">
                  <c:v>2841</c:v>
                </c:pt>
                <c:pt idx="360">
                  <c:v>2861</c:v>
                </c:pt>
                <c:pt idx="361">
                  <c:v>2773</c:v>
                </c:pt>
                <c:pt idx="362">
                  <c:v>2703</c:v>
                </c:pt>
                <c:pt idx="363">
                  <c:v>2712</c:v>
                </c:pt>
                <c:pt idx="364">
                  <c:v>2713</c:v>
                </c:pt>
                <c:pt idx="365">
                  <c:v>2741</c:v>
                </c:pt>
                <c:pt idx="366">
                  <c:v>2835</c:v>
                </c:pt>
                <c:pt idx="367">
                  <c:v>2876</c:v>
                </c:pt>
                <c:pt idx="368">
                  <c:v>2918</c:v>
                </c:pt>
                <c:pt idx="369">
                  <c:v>2975</c:v>
                </c:pt>
                <c:pt idx="370">
                  <c:v>2988</c:v>
                </c:pt>
                <c:pt idx="371">
                  <c:v>2995</c:v>
                </c:pt>
                <c:pt idx="372">
                  <c:v>2976</c:v>
                </c:pt>
                <c:pt idx="373">
                  <c:v>2940</c:v>
                </c:pt>
                <c:pt idx="374">
                  <c:v>2840</c:v>
                </c:pt>
                <c:pt idx="375">
                  <c:v>2737</c:v>
                </c:pt>
                <c:pt idx="376">
                  <c:v>2676</c:v>
                </c:pt>
                <c:pt idx="377">
                  <c:v>2628</c:v>
                </c:pt>
                <c:pt idx="378">
                  <c:v>2562</c:v>
                </c:pt>
                <c:pt idx="379">
                  <c:v>2486</c:v>
                </c:pt>
                <c:pt idx="380">
                  <c:v>2461</c:v>
                </c:pt>
                <c:pt idx="381">
                  <c:v>2444</c:v>
                </c:pt>
                <c:pt idx="382">
                  <c:v>2451</c:v>
                </c:pt>
                <c:pt idx="383">
                  <c:v>2504</c:v>
                </c:pt>
                <c:pt idx="384">
                  <c:v>2468</c:v>
                </c:pt>
                <c:pt idx="385">
                  <c:v>2446</c:v>
                </c:pt>
                <c:pt idx="386">
                  <c:v>2452</c:v>
                </c:pt>
                <c:pt idx="387">
                  <c:v>2478</c:v>
                </c:pt>
                <c:pt idx="388">
                  <c:v>2569</c:v>
                </c:pt>
                <c:pt idx="389">
                  <c:v>2639</c:v>
                </c:pt>
                <c:pt idx="390">
                  <c:v>2662</c:v>
                </c:pt>
                <c:pt idx="391">
                  <c:v>2696</c:v>
                </c:pt>
                <c:pt idx="392">
                  <c:v>2695</c:v>
                </c:pt>
                <c:pt idx="393">
                  <c:v>2719</c:v>
                </c:pt>
                <c:pt idx="394">
                  <c:v>2748</c:v>
                </c:pt>
                <c:pt idx="395">
                  <c:v>2769</c:v>
                </c:pt>
                <c:pt idx="396">
                  <c:v>2762</c:v>
                </c:pt>
                <c:pt idx="397">
                  <c:v>2756</c:v>
                </c:pt>
                <c:pt idx="398">
                  <c:v>2744</c:v>
                </c:pt>
                <c:pt idx="399">
                  <c:v>2729</c:v>
                </c:pt>
                <c:pt idx="400">
                  <c:v>2720</c:v>
                </c:pt>
                <c:pt idx="401">
                  <c:v>2727</c:v>
                </c:pt>
                <c:pt idx="402">
                  <c:v>2748</c:v>
                </c:pt>
                <c:pt idx="403">
                  <c:v>2778</c:v>
                </c:pt>
                <c:pt idx="404">
                  <c:v>2784</c:v>
                </c:pt>
                <c:pt idx="405">
                  <c:v>2707</c:v>
                </c:pt>
                <c:pt idx="406">
                  <c:v>2678</c:v>
                </c:pt>
                <c:pt idx="407">
                  <c:v>2648</c:v>
                </c:pt>
                <c:pt idx="408">
                  <c:v>2600</c:v>
                </c:pt>
                <c:pt idx="409">
                  <c:v>2542</c:v>
                </c:pt>
                <c:pt idx="410">
                  <c:v>2510</c:v>
                </c:pt>
                <c:pt idx="411">
                  <c:v>2495</c:v>
                </c:pt>
                <c:pt idx="412">
                  <c:v>2482</c:v>
                </c:pt>
                <c:pt idx="413">
                  <c:v>2467</c:v>
                </c:pt>
                <c:pt idx="414">
                  <c:v>2454</c:v>
                </c:pt>
                <c:pt idx="415">
                  <c:v>2366</c:v>
                </c:pt>
                <c:pt idx="416">
                  <c:v>2313</c:v>
                </c:pt>
                <c:pt idx="417">
                  <c:v>2261</c:v>
                </c:pt>
                <c:pt idx="418">
                  <c:v>2219</c:v>
                </c:pt>
                <c:pt idx="419">
                  <c:v>2188</c:v>
                </c:pt>
                <c:pt idx="420">
                  <c:v>2164</c:v>
                </c:pt>
                <c:pt idx="421">
                  <c:v>2179</c:v>
                </c:pt>
                <c:pt idx="422">
                  <c:v>2199</c:v>
                </c:pt>
                <c:pt idx="423">
                  <c:v>2213</c:v>
                </c:pt>
                <c:pt idx="424">
                  <c:v>2200</c:v>
                </c:pt>
                <c:pt idx="425">
                  <c:v>2170</c:v>
                </c:pt>
                <c:pt idx="426">
                  <c:v>2145</c:v>
                </c:pt>
                <c:pt idx="427">
                  <c:v>2099</c:v>
                </c:pt>
                <c:pt idx="428">
                  <c:v>2096</c:v>
                </c:pt>
                <c:pt idx="429">
                  <c:v>2133</c:v>
                </c:pt>
                <c:pt idx="430">
                  <c:v>2168</c:v>
                </c:pt>
                <c:pt idx="431">
                  <c:v>2179</c:v>
                </c:pt>
                <c:pt idx="432">
                  <c:v>2173</c:v>
                </c:pt>
                <c:pt idx="433">
                  <c:v>2144</c:v>
                </c:pt>
                <c:pt idx="434">
                  <c:v>2111</c:v>
                </c:pt>
                <c:pt idx="435">
                  <c:v>2095</c:v>
                </c:pt>
                <c:pt idx="436">
                  <c:v>2076</c:v>
                </c:pt>
                <c:pt idx="437">
                  <c:v>2069</c:v>
                </c:pt>
                <c:pt idx="438">
                  <c:v>2047</c:v>
                </c:pt>
                <c:pt idx="439">
                  <c:v>2028</c:v>
                </c:pt>
                <c:pt idx="440">
                  <c:v>1999</c:v>
                </c:pt>
                <c:pt idx="441">
                  <c:v>1955</c:v>
                </c:pt>
                <c:pt idx="442">
                  <c:v>1886</c:v>
                </c:pt>
                <c:pt idx="443">
                  <c:v>1373</c:v>
                </c:pt>
                <c:pt idx="444">
                  <c:v>1773</c:v>
                </c:pt>
                <c:pt idx="445">
                  <c:v>1693</c:v>
                </c:pt>
                <c:pt idx="446">
                  <c:v>1621</c:v>
                </c:pt>
                <c:pt idx="447">
                  <c:v>1544</c:v>
                </c:pt>
                <c:pt idx="448">
                  <c:v>1519</c:v>
                </c:pt>
                <c:pt idx="449">
                  <c:v>1495</c:v>
                </c:pt>
                <c:pt idx="450">
                  <c:v>1480</c:v>
                </c:pt>
                <c:pt idx="451">
                  <c:v>1453</c:v>
                </c:pt>
                <c:pt idx="452">
                  <c:v>1438</c:v>
                </c:pt>
                <c:pt idx="453">
                  <c:v>1439</c:v>
                </c:pt>
                <c:pt idx="454">
                  <c:v>1432</c:v>
                </c:pt>
                <c:pt idx="455">
                  <c:v>1411</c:v>
                </c:pt>
                <c:pt idx="456">
                  <c:v>1393</c:v>
                </c:pt>
                <c:pt idx="457">
                  <c:v>1370</c:v>
                </c:pt>
                <c:pt idx="458">
                  <c:v>1345</c:v>
                </c:pt>
                <c:pt idx="459">
                  <c:v>1292</c:v>
                </c:pt>
                <c:pt idx="460">
                  <c:v>1234</c:v>
                </c:pt>
                <c:pt idx="461">
                  <c:v>1186</c:v>
                </c:pt>
                <c:pt idx="462">
                  <c:v>1137</c:v>
                </c:pt>
                <c:pt idx="463">
                  <c:v>1107</c:v>
                </c:pt>
                <c:pt idx="464">
                  <c:v>1084</c:v>
                </c:pt>
                <c:pt idx="465">
                  <c:v>1064</c:v>
                </c:pt>
                <c:pt idx="466">
                  <c:v>1045</c:v>
                </c:pt>
                <c:pt idx="467">
                  <c:v>1043</c:v>
                </c:pt>
                <c:pt idx="468">
                  <c:v>1045</c:v>
                </c:pt>
                <c:pt idx="469">
                  <c:v>1064</c:v>
                </c:pt>
                <c:pt idx="470">
                  <c:v>1092</c:v>
                </c:pt>
                <c:pt idx="471">
                  <c:v>1136</c:v>
                </c:pt>
                <c:pt idx="472">
                  <c:v>1178</c:v>
                </c:pt>
                <c:pt idx="473">
                  <c:v>1206</c:v>
                </c:pt>
                <c:pt idx="474">
                  <c:v>1236</c:v>
                </c:pt>
                <c:pt idx="475">
                  <c:v>1271</c:v>
                </c:pt>
                <c:pt idx="476">
                  <c:v>1292</c:v>
                </c:pt>
                <c:pt idx="477">
                  <c:v>1301</c:v>
                </c:pt>
                <c:pt idx="478">
                  <c:v>1279</c:v>
                </c:pt>
                <c:pt idx="479">
                  <c:v>1253</c:v>
                </c:pt>
                <c:pt idx="480">
                  <c:v>1242</c:v>
                </c:pt>
                <c:pt idx="481">
                  <c:v>1245</c:v>
                </c:pt>
                <c:pt idx="482">
                  <c:v>1251</c:v>
                </c:pt>
                <c:pt idx="483">
                  <c:v>1262</c:v>
                </c:pt>
                <c:pt idx="484">
                  <c:v>1281</c:v>
                </c:pt>
                <c:pt idx="485">
                  <c:v>1317</c:v>
                </c:pt>
                <c:pt idx="486">
                  <c:v>1346</c:v>
                </c:pt>
                <c:pt idx="487">
                  <c:v>1382</c:v>
                </c:pt>
                <c:pt idx="488">
                  <c:v>1424</c:v>
                </c:pt>
                <c:pt idx="489">
                  <c:v>1472</c:v>
                </c:pt>
                <c:pt idx="490">
                  <c:v>1538</c:v>
                </c:pt>
                <c:pt idx="491">
                  <c:v>1562</c:v>
                </c:pt>
                <c:pt idx="492">
                  <c:v>1559</c:v>
                </c:pt>
                <c:pt idx="493">
                  <c:v>1548</c:v>
                </c:pt>
                <c:pt idx="494">
                  <c:v>1538</c:v>
                </c:pt>
                <c:pt idx="495">
                  <c:v>1533</c:v>
                </c:pt>
                <c:pt idx="496">
                  <c:v>1531</c:v>
                </c:pt>
                <c:pt idx="497">
                  <c:v>1531</c:v>
                </c:pt>
                <c:pt idx="498">
                  <c:v>1543</c:v>
                </c:pt>
                <c:pt idx="499">
                  <c:v>1565</c:v>
                </c:pt>
                <c:pt idx="500">
                  <c:v>1583</c:v>
                </c:pt>
                <c:pt idx="501">
                  <c:v>1585</c:v>
                </c:pt>
                <c:pt idx="502">
                  <c:v>1585</c:v>
                </c:pt>
                <c:pt idx="503">
                  <c:v>1545</c:v>
                </c:pt>
                <c:pt idx="504">
                  <c:v>1530</c:v>
                </c:pt>
                <c:pt idx="505">
                  <c:v>1520</c:v>
                </c:pt>
                <c:pt idx="506">
                  <c:v>1498</c:v>
                </c:pt>
                <c:pt idx="507">
                  <c:v>1462</c:v>
                </c:pt>
                <c:pt idx="508">
                  <c:v>1430</c:v>
                </c:pt>
                <c:pt idx="509">
                  <c:v>1401</c:v>
                </c:pt>
                <c:pt idx="510">
                  <c:v>1376</c:v>
                </c:pt>
                <c:pt idx="511">
                  <c:v>1359</c:v>
                </c:pt>
                <c:pt idx="512">
                  <c:v>1342</c:v>
                </c:pt>
                <c:pt idx="513">
                  <c:v>1324</c:v>
                </c:pt>
                <c:pt idx="514">
                  <c:v>1309</c:v>
                </c:pt>
                <c:pt idx="515">
                  <c:v>1296</c:v>
                </c:pt>
                <c:pt idx="516">
                  <c:v>1284</c:v>
                </c:pt>
                <c:pt idx="517">
                  <c:v>1271</c:v>
                </c:pt>
                <c:pt idx="518">
                  <c:v>1262</c:v>
                </c:pt>
                <c:pt idx="519">
                  <c:v>1254</c:v>
                </c:pt>
                <c:pt idx="520">
                  <c:v>1250</c:v>
                </c:pt>
                <c:pt idx="521">
                  <c:v>1259</c:v>
                </c:pt>
                <c:pt idx="522">
                  <c:v>1269</c:v>
                </c:pt>
                <c:pt idx="523">
                  <c:v>1292</c:v>
                </c:pt>
                <c:pt idx="524">
                  <c:v>1302</c:v>
                </c:pt>
                <c:pt idx="525">
                  <c:v>1314</c:v>
                </c:pt>
                <c:pt idx="526">
                  <c:v>1340</c:v>
                </c:pt>
                <c:pt idx="527">
                  <c:v>1348</c:v>
                </c:pt>
                <c:pt idx="528">
                  <c:v>1344</c:v>
                </c:pt>
                <c:pt idx="529">
                  <c:v>1334</c:v>
                </c:pt>
                <c:pt idx="530">
                  <c:v>1320</c:v>
                </c:pt>
                <c:pt idx="531">
                  <c:v>1306</c:v>
                </c:pt>
                <c:pt idx="532">
                  <c:v>1291</c:v>
                </c:pt>
                <c:pt idx="533">
                  <c:v>1274</c:v>
                </c:pt>
                <c:pt idx="534">
                  <c:v>1271</c:v>
                </c:pt>
                <c:pt idx="535">
                  <c:v>1329</c:v>
                </c:pt>
                <c:pt idx="536">
                  <c:v>1349</c:v>
                </c:pt>
                <c:pt idx="537">
                  <c:v>1369</c:v>
                </c:pt>
                <c:pt idx="538">
                  <c:v>1398</c:v>
                </c:pt>
                <c:pt idx="539">
                  <c:v>1446</c:v>
                </c:pt>
                <c:pt idx="540">
                  <c:v>1467</c:v>
                </c:pt>
                <c:pt idx="541">
                  <c:v>1474</c:v>
                </c:pt>
                <c:pt idx="542">
                  <c:v>1480</c:v>
                </c:pt>
                <c:pt idx="543">
                  <c:v>1485</c:v>
                </c:pt>
                <c:pt idx="544">
                  <c:v>1489</c:v>
                </c:pt>
                <c:pt idx="545">
                  <c:v>1489</c:v>
                </c:pt>
                <c:pt idx="546">
                  <c:v>1484</c:v>
                </c:pt>
                <c:pt idx="547">
                  <c:v>1456</c:v>
                </c:pt>
                <c:pt idx="548">
                  <c:v>1434</c:v>
                </c:pt>
                <c:pt idx="549">
                  <c:v>1428</c:v>
                </c:pt>
                <c:pt idx="550">
                  <c:v>1418</c:v>
                </c:pt>
                <c:pt idx="551">
                  <c:v>1412</c:v>
                </c:pt>
                <c:pt idx="552">
                  <c:v>1400</c:v>
                </c:pt>
                <c:pt idx="553">
                  <c:v>1405</c:v>
                </c:pt>
                <c:pt idx="554">
                  <c:v>1424</c:v>
                </c:pt>
                <c:pt idx="555">
                  <c:v>1423</c:v>
                </c:pt>
                <c:pt idx="556">
                  <c:v>1418</c:v>
                </c:pt>
                <c:pt idx="557">
                  <c:v>1409</c:v>
                </c:pt>
                <c:pt idx="558">
                  <c:v>1406</c:v>
                </c:pt>
                <c:pt idx="559">
                  <c:v>1414</c:v>
                </c:pt>
                <c:pt idx="560">
                  <c:v>1424</c:v>
                </c:pt>
                <c:pt idx="561">
                  <c:v>1442</c:v>
                </c:pt>
                <c:pt idx="562">
                  <c:v>1438</c:v>
                </c:pt>
                <c:pt idx="563">
                  <c:v>1420</c:v>
                </c:pt>
                <c:pt idx="564">
                  <c:v>1413</c:v>
                </c:pt>
                <c:pt idx="565">
                  <c:v>1422</c:v>
                </c:pt>
                <c:pt idx="566">
                  <c:v>1419</c:v>
                </c:pt>
                <c:pt idx="567">
                  <c:v>1428</c:v>
                </c:pt>
                <c:pt idx="568">
                  <c:v>1443</c:v>
                </c:pt>
                <c:pt idx="569">
                  <c:v>1453</c:v>
                </c:pt>
                <c:pt idx="570">
                  <c:v>1449</c:v>
                </c:pt>
                <c:pt idx="571">
                  <c:v>1437</c:v>
                </c:pt>
                <c:pt idx="572">
                  <c:v>1411</c:v>
                </c:pt>
                <c:pt idx="573">
                  <c:v>1383</c:v>
                </c:pt>
                <c:pt idx="574">
                  <c:v>1367</c:v>
                </c:pt>
                <c:pt idx="575">
                  <c:v>1353</c:v>
                </c:pt>
                <c:pt idx="576">
                  <c:v>1340</c:v>
                </c:pt>
                <c:pt idx="577">
                  <c:v>1330</c:v>
                </c:pt>
                <c:pt idx="578">
                  <c:v>1328</c:v>
                </c:pt>
                <c:pt idx="579">
                  <c:v>1325</c:v>
                </c:pt>
                <c:pt idx="580">
                  <c:v>1323</c:v>
                </c:pt>
                <c:pt idx="581">
                  <c:v>1317</c:v>
                </c:pt>
                <c:pt idx="582">
                  <c:v>1310</c:v>
                </c:pt>
                <c:pt idx="583">
                  <c:v>1296</c:v>
                </c:pt>
                <c:pt idx="584">
                  <c:v>1278</c:v>
                </c:pt>
                <c:pt idx="585">
                  <c:v>1264</c:v>
                </c:pt>
                <c:pt idx="586">
                  <c:v>1256</c:v>
                </c:pt>
                <c:pt idx="587">
                  <c:v>1253</c:v>
                </c:pt>
                <c:pt idx="588">
                  <c:v>1260</c:v>
                </c:pt>
                <c:pt idx="589">
                  <c:v>1268</c:v>
                </c:pt>
                <c:pt idx="590">
                  <c:v>1268</c:v>
                </c:pt>
                <c:pt idx="591">
                  <c:v>1264</c:v>
                </c:pt>
                <c:pt idx="592">
                  <c:v>1257</c:v>
                </c:pt>
                <c:pt idx="593">
                  <c:v>1265</c:v>
                </c:pt>
                <c:pt idx="594">
                  <c:v>1277</c:v>
                </c:pt>
                <c:pt idx="595">
                  <c:v>1287</c:v>
                </c:pt>
                <c:pt idx="596">
                  <c:v>1306</c:v>
                </c:pt>
                <c:pt idx="597">
                  <c:v>1344</c:v>
                </c:pt>
                <c:pt idx="598">
                  <c:v>1371</c:v>
                </c:pt>
                <c:pt idx="599">
                  <c:v>1414</c:v>
                </c:pt>
                <c:pt idx="600">
                  <c:v>1462</c:v>
                </c:pt>
                <c:pt idx="601">
                  <c:v>1515</c:v>
                </c:pt>
                <c:pt idx="602">
                  <c:v>1565</c:v>
                </c:pt>
                <c:pt idx="603">
                  <c:v>1602</c:v>
                </c:pt>
                <c:pt idx="604">
                  <c:v>1582</c:v>
                </c:pt>
                <c:pt idx="605">
                  <c:v>1541</c:v>
                </c:pt>
                <c:pt idx="606">
                  <c:v>1537</c:v>
                </c:pt>
                <c:pt idx="607">
                  <c:v>1619</c:v>
                </c:pt>
                <c:pt idx="608">
                  <c:v>1682</c:v>
                </c:pt>
                <c:pt idx="609">
                  <c:v>1740</c:v>
                </c:pt>
                <c:pt idx="610">
                  <c:v>1750</c:v>
                </c:pt>
                <c:pt idx="611">
                  <c:v>1767</c:v>
                </c:pt>
                <c:pt idx="612">
                  <c:v>1744</c:v>
                </c:pt>
                <c:pt idx="613">
                  <c:v>1782</c:v>
                </c:pt>
                <c:pt idx="614">
                  <c:v>1838</c:v>
                </c:pt>
                <c:pt idx="615">
                  <c:v>1876</c:v>
                </c:pt>
                <c:pt idx="616">
                  <c:v>1901</c:v>
                </c:pt>
                <c:pt idx="617">
                  <c:v>1927</c:v>
                </c:pt>
                <c:pt idx="618">
                  <c:v>1907</c:v>
                </c:pt>
                <c:pt idx="619">
                  <c:v>1814</c:v>
                </c:pt>
                <c:pt idx="620">
                  <c:v>1764</c:v>
                </c:pt>
                <c:pt idx="621">
                  <c:v>1795</c:v>
                </c:pt>
                <c:pt idx="622">
                  <c:v>1811</c:v>
                </c:pt>
                <c:pt idx="623">
                  <c:v>1884</c:v>
                </c:pt>
                <c:pt idx="624">
                  <c:v>1920</c:v>
                </c:pt>
                <c:pt idx="625">
                  <c:v>1928</c:v>
                </c:pt>
                <c:pt idx="626">
                  <c:v>1927</c:v>
                </c:pt>
                <c:pt idx="627">
                  <c:v>1920</c:v>
                </c:pt>
                <c:pt idx="628">
                  <c:v>1913</c:v>
                </c:pt>
                <c:pt idx="629">
                  <c:v>1899</c:v>
                </c:pt>
                <c:pt idx="630">
                  <c:v>1886</c:v>
                </c:pt>
                <c:pt idx="631">
                  <c:v>1885</c:v>
                </c:pt>
                <c:pt idx="632">
                  <c:v>1908</c:v>
                </c:pt>
                <c:pt idx="633">
                  <c:v>1967</c:v>
                </c:pt>
                <c:pt idx="634">
                  <c:v>2000</c:v>
                </c:pt>
                <c:pt idx="635">
                  <c:v>2032</c:v>
                </c:pt>
                <c:pt idx="636">
                  <c:v>2106</c:v>
                </c:pt>
                <c:pt idx="637">
                  <c:v>2127</c:v>
                </c:pt>
                <c:pt idx="638">
                  <c:v>2155</c:v>
                </c:pt>
                <c:pt idx="639">
                  <c:v>2173</c:v>
                </c:pt>
                <c:pt idx="640">
                  <c:v>2160</c:v>
                </c:pt>
                <c:pt idx="641">
                  <c:v>2136</c:v>
                </c:pt>
                <c:pt idx="642">
                  <c:v>2140</c:v>
                </c:pt>
                <c:pt idx="643">
                  <c:v>2161</c:v>
                </c:pt>
                <c:pt idx="644">
                  <c:v>2153</c:v>
                </c:pt>
                <c:pt idx="645">
                  <c:v>2153</c:v>
                </c:pt>
                <c:pt idx="646">
                  <c:v>2161</c:v>
                </c:pt>
                <c:pt idx="647">
                  <c:v>2145</c:v>
                </c:pt>
                <c:pt idx="648">
                  <c:v>2091</c:v>
                </c:pt>
                <c:pt idx="649">
                  <c:v>2018</c:v>
                </c:pt>
                <c:pt idx="650">
                  <c:v>1965</c:v>
                </c:pt>
                <c:pt idx="651">
                  <c:v>1912</c:v>
                </c:pt>
                <c:pt idx="652">
                  <c:v>1859</c:v>
                </c:pt>
                <c:pt idx="653">
                  <c:v>1817</c:v>
                </c:pt>
                <c:pt idx="654">
                  <c:v>1784</c:v>
                </c:pt>
                <c:pt idx="655">
                  <c:v>1766</c:v>
                </c:pt>
                <c:pt idx="656">
                  <c:v>1759</c:v>
                </c:pt>
                <c:pt idx="657">
                  <c:v>1802</c:v>
                </c:pt>
                <c:pt idx="658">
                  <c:v>1840</c:v>
                </c:pt>
                <c:pt idx="659">
                  <c:v>1835</c:v>
                </c:pt>
                <c:pt idx="660">
                  <c:v>1818</c:v>
                </c:pt>
                <c:pt idx="661">
                  <c:v>1846</c:v>
                </c:pt>
                <c:pt idx="662">
                  <c:v>1884</c:v>
                </c:pt>
                <c:pt idx="663">
                  <c:v>1898</c:v>
                </c:pt>
                <c:pt idx="664">
                  <c:v>1895</c:v>
                </c:pt>
                <c:pt idx="665">
                  <c:v>1874</c:v>
                </c:pt>
                <c:pt idx="666">
                  <c:v>1854</c:v>
                </c:pt>
                <c:pt idx="667">
                  <c:v>1830</c:v>
                </c:pt>
                <c:pt idx="668">
                  <c:v>1814</c:v>
                </c:pt>
                <c:pt idx="669">
                  <c:v>1807</c:v>
                </c:pt>
                <c:pt idx="670">
                  <c:v>1809</c:v>
                </c:pt>
                <c:pt idx="671">
                  <c:v>1828</c:v>
                </c:pt>
                <c:pt idx="672">
                  <c:v>1846</c:v>
                </c:pt>
                <c:pt idx="673">
                  <c:v>1862</c:v>
                </c:pt>
                <c:pt idx="674">
                  <c:v>1866</c:v>
                </c:pt>
                <c:pt idx="675">
                  <c:v>1856</c:v>
                </c:pt>
                <c:pt idx="676">
                  <c:v>1848</c:v>
                </c:pt>
                <c:pt idx="677">
                  <c:v>1849</c:v>
                </c:pt>
                <c:pt idx="678">
                  <c:v>1849</c:v>
                </c:pt>
                <c:pt idx="679">
                  <c:v>1922</c:v>
                </c:pt>
                <c:pt idx="680">
                  <c:v>1930</c:v>
                </c:pt>
                <c:pt idx="681">
                  <c:v>1922</c:v>
                </c:pt>
                <c:pt idx="682">
                  <c:v>1912</c:v>
                </c:pt>
                <c:pt idx="683">
                  <c:v>1889</c:v>
                </c:pt>
                <c:pt idx="684">
                  <c:v>1888</c:v>
                </c:pt>
                <c:pt idx="685">
                  <c:v>1885</c:v>
                </c:pt>
                <c:pt idx="686">
                  <c:v>1878</c:v>
                </c:pt>
                <c:pt idx="687">
                  <c:v>1856</c:v>
                </c:pt>
                <c:pt idx="688">
                  <c:v>1787</c:v>
                </c:pt>
                <c:pt idx="689">
                  <c:v>1738</c:v>
                </c:pt>
                <c:pt idx="690">
                  <c:v>1624</c:v>
                </c:pt>
                <c:pt idx="691">
                  <c:v>1552</c:v>
                </c:pt>
                <c:pt idx="692">
                  <c:v>1426</c:v>
                </c:pt>
                <c:pt idx="693">
                  <c:v>1347</c:v>
                </c:pt>
                <c:pt idx="694">
                  <c:v>1308</c:v>
                </c:pt>
                <c:pt idx="695">
                  <c:v>1258</c:v>
                </c:pt>
                <c:pt idx="696">
                  <c:v>1193</c:v>
                </c:pt>
                <c:pt idx="697">
                  <c:v>1105</c:v>
                </c:pt>
                <c:pt idx="698">
                  <c:v>1053</c:v>
                </c:pt>
                <c:pt idx="699">
                  <c:v>1013</c:v>
                </c:pt>
                <c:pt idx="700">
                  <c:v>974</c:v>
                </c:pt>
                <c:pt idx="701">
                  <c:v>926</c:v>
                </c:pt>
                <c:pt idx="702">
                  <c:v>893</c:v>
                </c:pt>
                <c:pt idx="703">
                  <c:v>862</c:v>
                </c:pt>
                <c:pt idx="704">
                  <c:v>841</c:v>
                </c:pt>
                <c:pt idx="705">
                  <c:v>807</c:v>
                </c:pt>
                <c:pt idx="706">
                  <c:v>784</c:v>
                </c:pt>
                <c:pt idx="707">
                  <c:v>753</c:v>
                </c:pt>
                <c:pt idx="708">
                  <c:v>726</c:v>
                </c:pt>
                <c:pt idx="709">
                  <c:v>702</c:v>
                </c:pt>
                <c:pt idx="710">
                  <c:v>680</c:v>
                </c:pt>
                <c:pt idx="711">
                  <c:v>662</c:v>
                </c:pt>
                <c:pt idx="712">
                  <c:v>651</c:v>
                </c:pt>
                <c:pt idx="713">
                  <c:v>647</c:v>
                </c:pt>
                <c:pt idx="714">
                  <c:v>648</c:v>
                </c:pt>
                <c:pt idx="715">
                  <c:v>660</c:v>
                </c:pt>
                <c:pt idx="716">
                  <c:v>676</c:v>
                </c:pt>
                <c:pt idx="717">
                  <c:v>695</c:v>
                </c:pt>
                <c:pt idx="718">
                  <c:v>715</c:v>
                </c:pt>
                <c:pt idx="719">
                  <c:v>729</c:v>
                </c:pt>
                <c:pt idx="720">
                  <c:v>734</c:v>
                </c:pt>
                <c:pt idx="721">
                  <c:v>731</c:v>
                </c:pt>
                <c:pt idx="722">
                  <c:v>723</c:v>
                </c:pt>
                <c:pt idx="723">
                  <c:v>717</c:v>
                </c:pt>
                <c:pt idx="724">
                  <c:v>715</c:v>
                </c:pt>
                <c:pt idx="725">
                  <c:v>706</c:v>
                </c:pt>
                <c:pt idx="726">
                  <c:v>704</c:v>
                </c:pt>
                <c:pt idx="727">
                  <c:v>706</c:v>
                </c:pt>
                <c:pt idx="728">
                  <c:v>718</c:v>
                </c:pt>
                <c:pt idx="729">
                  <c:v>738</c:v>
                </c:pt>
                <c:pt idx="730">
                  <c:v>750</c:v>
                </c:pt>
                <c:pt idx="731">
                  <c:v>763</c:v>
                </c:pt>
                <c:pt idx="732">
                  <c:v>771</c:v>
                </c:pt>
                <c:pt idx="733">
                  <c:v>782</c:v>
                </c:pt>
                <c:pt idx="734">
                  <c:v>787</c:v>
                </c:pt>
                <c:pt idx="735">
                  <c:v>798</c:v>
                </c:pt>
                <c:pt idx="736">
                  <c:v>812</c:v>
                </c:pt>
                <c:pt idx="737">
                  <c:v>824</c:v>
                </c:pt>
                <c:pt idx="738">
                  <c:v>837</c:v>
                </c:pt>
                <c:pt idx="739">
                  <c:v>844</c:v>
                </c:pt>
                <c:pt idx="740">
                  <c:v>855</c:v>
                </c:pt>
                <c:pt idx="741">
                  <c:v>866</c:v>
                </c:pt>
                <c:pt idx="742">
                  <c:v>874</c:v>
                </c:pt>
                <c:pt idx="743">
                  <c:v>879</c:v>
                </c:pt>
                <c:pt idx="744">
                  <c:v>884</c:v>
                </c:pt>
                <c:pt idx="745">
                  <c:v>896</c:v>
                </c:pt>
                <c:pt idx="746">
                  <c:v>902</c:v>
                </c:pt>
                <c:pt idx="747">
                  <c:v>908</c:v>
                </c:pt>
                <c:pt idx="748">
                  <c:v>912</c:v>
                </c:pt>
                <c:pt idx="749">
                  <c:v>917</c:v>
                </c:pt>
                <c:pt idx="750">
                  <c:v>922</c:v>
                </c:pt>
                <c:pt idx="751">
                  <c:v>930</c:v>
                </c:pt>
                <c:pt idx="752">
                  <c:v>934</c:v>
                </c:pt>
                <c:pt idx="753">
                  <c:v>934</c:v>
                </c:pt>
                <c:pt idx="754">
                  <c:v>931</c:v>
                </c:pt>
                <c:pt idx="755">
                  <c:v>926</c:v>
                </c:pt>
                <c:pt idx="756">
                  <c:v>928</c:v>
                </c:pt>
                <c:pt idx="757">
                  <c:v>928</c:v>
                </c:pt>
                <c:pt idx="758">
                  <c:v>944</c:v>
                </c:pt>
                <c:pt idx="759">
                  <c:v>972</c:v>
                </c:pt>
                <c:pt idx="760">
                  <c:v>975</c:v>
                </c:pt>
                <c:pt idx="761">
                  <c:v>989</c:v>
                </c:pt>
                <c:pt idx="762">
                  <c:v>1006</c:v>
                </c:pt>
                <c:pt idx="763">
                  <c:v>1028</c:v>
                </c:pt>
                <c:pt idx="764">
                  <c:v>1067</c:v>
                </c:pt>
                <c:pt idx="765">
                  <c:v>1090</c:v>
                </c:pt>
                <c:pt idx="766">
                  <c:v>1116</c:v>
                </c:pt>
                <c:pt idx="767">
                  <c:v>1137</c:v>
                </c:pt>
                <c:pt idx="768">
                  <c:v>1148</c:v>
                </c:pt>
                <c:pt idx="769">
                  <c:v>1156</c:v>
                </c:pt>
                <c:pt idx="770">
                  <c:v>1155</c:v>
                </c:pt>
                <c:pt idx="771">
                  <c:v>1152</c:v>
                </c:pt>
                <c:pt idx="772">
                  <c:v>1149</c:v>
                </c:pt>
                <c:pt idx="773">
                  <c:v>1157</c:v>
                </c:pt>
                <c:pt idx="774">
                  <c:v>1157</c:v>
                </c:pt>
                <c:pt idx="775">
                  <c:v>1165</c:v>
                </c:pt>
                <c:pt idx="776">
                  <c:v>1156</c:v>
                </c:pt>
                <c:pt idx="777">
                  <c:v>1146</c:v>
                </c:pt>
                <c:pt idx="778">
                  <c:v>1138</c:v>
                </c:pt>
                <c:pt idx="779">
                  <c:v>1132</c:v>
                </c:pt>
                <c:pt idx="780">
                  <c:v>1130</c:v>
                </c:pt>
                <c:pt idx="781">
                  <c:v>1137</c:v>
                </c:pt>
                <c:pt idx="782">
                  <c:v>1137</c:v>
                </c:pt>
                <c:pt idx="783">
                  <c:v>1141</c:v>
                </c:pt>
                <c:pt idx="784">
                  <c:v>1141</c:v>
                </c:pt>
                <c:pt idx="785">
                  <c:v>1127</c:v>
                </c:pt>
                <c:pt idx="786">
                  <c:v>1100</c:v>
                </c:pt>
                <c:pt idx="787">
                  <c:v>1058</c:v>
                </c:pt>
                <c:pt idx="788">
                  <c:v>1034</c:v>
                </c:pt>
                <c:pt idx="789">
                  <c:v>1012</c:v>
                </c:pt>
                <c:pt idx="790">
                  <c:v>986</c:v>
                </c:pt>
                <c:pt idx="791">
                  <c:v>950</c:v>
                </c:pt>
                <c:pt idx="792">
                  <c:v>923</c:v>
                </c:pt>
                <c:pt idx="793">
                  <c:v>904</c:v>
                </c:pt>
                <c:pt idx="794">
                  <c:v>878</c:v>
                </c:pt>
                <c:pt idx="795">
                  <c:v>872</c:v>
                </c:pt>
                <c:pt idx="796">
                  <c:v>877</c:v>
                </c:pt>
                <c:pt idx="797">
                  <c:v>884</c:v>
                </c:pt>
                <c:pt idx="798">
                  <c:v>893</c:v>
                </c:pt>
                <c:pt idx="799">
                  <c:v>902</c:v>
                </c:pt>
                <c:pt idx="800">
                  <c:v>912</c:v>
                </c:pt>
                <c:pt idx="801">
                  <c:v>924</c:v>
                </c:pt>
                <c:pt idx="802">
                  <c:v>938</c:v>
                </c:pt>
                <c:pt idx="803">
                  <c:v>954</c:v>
                </c:pt>
                <c:pt idx="804">
                  <c:v>972</c:v>
                </c:pt>
                <c:pt idx="805">
                  <c:v>978</c:v>
                </c:pt>
                <c:pt idx="806">
                  <c:v>978</c:v>
                </c:pt>
                <c:pt idx="807">
                  <c:v>978</c:v>
                </c:pt>
                <c:pt idx="808">
                  <c:v>981</c:v>
                </c:pt>
                <c:pt idx="809">
                  <c:v>988</c:v>
                </c:pt>
                <c:pt idx="810">
                  <c:v>1004</c:v>
                </c:pt>
                <c:pt idx="811">
                  <c:v>1013</c:v>
                </c:pt>
                <c:pt idx="812">
                  <c:v>1063</c:v>
                </c:pt>
                <c:pt idx="813">
                  <c:v>1103</c:v>
                </c:pt>
                <c:pt idx="814">
                  <c:v>1138</c:v>
                </c:pt>
                <c:pt idx="815">
                  <c:v>1157</c:v>
                </c:pt>
                <c:pt idx="816">
                  <c:v>1162</c:v>
                </c:pt>
                <c:pt idx="817">
                  <c:v>1160</c:v>
                </c:pt>
                <c:pt idx="818">
                  <c:v>1146</c:v>
                </c:pt>
                <c:pt idx="819">
                  <c:v>1121</c:v>
                </c:pt>
                <c:pt idx="820">
                  <c:v>1110</c:v>
                </c:pt>
                <c:pt idx="821">
                  <c:v>1102</c:v>
                </c:pt>
                <c:pt idx="822">
                  <c:v>1093</c:v>
                </c:pt>
                <c:pt idx="823">
                  <c:v>1053</c:v>
                </c:pt>
                <c:pt idx="824">
                  <c:v>1037</c:v>
                </c:pt>
                <c:pt idx="825">
                  <c:v>1022</c:v>
                </c:pt>
                <c:pt idx="826">
                  <c:v>1003</c:v>
                </c:pt>
                <c:pt idx="827">
                  <c:v>982</c:v>
                </c:pt>
                <c:pt idx="828">
                  <c:v>958</c:v>
                </c:pt>
                <c:pt idx="829">
                  <c:v>933</c:v>
                </c:pt>
                <c:pt idx="830">
                  <c:v>915</c:v>
                </c:pt>
                <c:pt idx="831">
                  <c:v>897</c:v>
                </c:pt>
                <c:pt idx="832">
                  <c:v>878</c:v>
                </c:pt>
                <c:pt idx="833">
                  <c:v>861</c:v>
                </c:pt>
                <c:pt idx="834">
                  <c:v>852</c:v>
                </c:pt>
                <c:pt idx="835">
                  <c:v>843</c:v>
                </c:pt>
                <c:pt idx="836">
                  <c:v>836</c:v>
                </c:pt>
                <c:pt idx="837">
                  <c:v>812</c:v>
                </c:pt>
                <c:pt idx="838">
                  <c:v>790</c:v>
                </c:pt>
                <c:pt idx="839">
                  <c:v>774</c:v>
                </c:pt>
                <c:pt idx="840">
                  <c:v>764</c:v>
                </c:pt>
                <c:pt idx="841">
                  <c:v>750</c:v>
                </c:pt>
                <c:pt idx="842">
                  <c:v>728</c:v>
                </c:pt>
                <c:pt idx="843">
                  <c:v>720</c:v>
                </c:pt>
                <c:pt idx="844">
                  <c:v>714</c:v>
                </c:pt>
                <c:pt idx="845">
                  <c:v>711</c:v>
                </c:pt>
                <c:pt idx="846">
                  <c:v>709</c:v>
                </c:pt>
                <c:pt idx="847">
                  <c:v>712</c:v>
                </c:pt>
                <c:pt idx="848">
                  <c:v>715</c:v>
                </c:pt>
                <c:pt idx="849">
                  <c:v>717</c:v>
                </c:pt>
                <c:pt idx="850">
                  <c:v>724</c:v>
                </c:pt>
                <c:pt idx="851">
                  <c:v>718</c:v>
                </c:pt>
                <c:pt idx="852">
                  <c:v>707</c:v>
                </c:pt>
                <c:pt idx="853">
                  <c:v>703</c:v>
                </c:pt>
                <c:pt idx="854">
                  <c:v>698</c:v>
                </c:pt>
                <c:pt idx="855">
                  <c:v>693</c:v>
                </c:pt>
                <c:pt idx="856">
                  <c:v>684</c:v>
                </c:pt>
                <c:pt idx="857">
                  <c:v>675</c:v>
                </c:pt>
                <c:pt idx="858">
                  <c:v>669</c:v>
                </c:pt>
                <c:pt idx="859">
                  <c:v>666</c:v>
                </c:pt>
                <c:pt idx="860">
                  <c:v>662</c:v>
                </c:pt>
                <c:pt idx="861">
                  <c:v>661</c:v>
                </c:pt>
                <c:pt idx="862">
                  <c:v>663</c:v>
                </c:pt>
                <c:pt idx="863">
                  <c:v>662</c:v>
                </c:pt>
                <c:pt idx="864">
                  <c:v>663</c:v>
                </c:pt>
                <c:pt idx="865">
                  <c:v>697</c:v>
                </c:pt>
                <c:pt idx="866">
                  <c:v>722</c:v>
                </c:pt>
                <c:pt idx="867">
                  <c:v>755</c:v>
                </c:pt>
                <c:pt idx="868">
                  <c:v>774</c:v>
                </c:pt>
                <c:pt idx="869">
                  <c:v>772</c:v>
                </c:pt>
                <c:pt idx="870">
                  <c:v>763</c:v>
                </c:pt>
                <c:pt idx="871">
                  <c:v>752</c:v>
                </c:pt>
                <c:pt idx="872">
                  <c:v>744</c:v>
                </c:pt>
                <c:pt idx="873">
                  <c:v>766</c:v>
                </c:pt>
                <c:pt idx="874">
                  <c:v>777</c:v>
                </c:pt>
                <c:pt idx="875">
                  <c:v>778</c:v>
                </c:pt>
                <c:pt idx="876">
                  <c:v>798</c:v>
                </c:pt>
                <c:pt idx="877">
                  <c:v>845</c:v>
                </c:pt>
                <c:pt idx="878">
                  <c:v>875</c:v>
                </c:pt>
                <c:pt idx="879">
                  <c:v>883</c:v>
                </c:pt>
                <c:pt idx="880">
                  <c:v>875</c:v>
                </c:pt>
                <c:pt idx="881">
                  <c:v>875</c:v>
                </c:pt>
                <c:pt idx="882">
                  <c:v>903</c:v>
                </c:pt>
                <c:pt idx="883">
                  <c:v>926</c:v>
                </c:pt>
                <c:pt idx="884">
                  <c:v>941</c:v>
                </c:pt>
                <c:pt idx="885">
                  <c:v>981</c:v>
                </c:pt>
                <c:pt idx="886">
                  <c:v>999</c:v>
                </c:pt>
                <c:pt idx="887">
                  <c:v>989</c:v>
                </c:pt>
                <c:pt idx="888">
                  <c:v>1010</c:v>
                </c:pt>
                <c:pt idx="889">
                  <c:v>1037</c:v>
                </c:pt>
                <c:pt idx="890">
                  <c:v>1109</c:v>
                </c:pt>
                <c:pt idx="891">
                  <c:v>1088</c:v>
                </c:pt>
                <c:pt idx="892">
                  <c:v>1051</c:v>
                </c:pt>
                <c:pt idx="893">
                  <c:v>1049</c:v>
                </c:pt>
                <c:pt idx="894">
                  <c:v>1048</c:v>
                </c:pt>
                <c:pt idx="895">
                  <c:v>1043</c:v>
                </c:pt>
                <c:pt idx="896">
                  <c:v>1026</c:v>
                </c:pt>
                <c:pt idx="897">
                  <c:v>1000</c:v>
                </c:pt>
                <c:pt idx="898">
                  <c:v>986</c:v>
                </c:pt>
                <c:pt idx="899">
                  <c:v>971</c:v>
                </c:pt>
                <c:pt idx="900">
                  <c:v>947</c:v>
                </c:pt>
                <c:pt idx="901">
                  <c:v>916</c:v>
                </c:pt>
                <c:pt idx="902">
                  <c:v>916</c:v>
                </c:pt>
                <c:pt idx="903">
                  <c:v>940</c:v>
                </c:pt>
                <c:pt idx="904">
                  <c:v>965</c:v>
                </c:pt>
                <c:pt idx="905">
                  <c:v>985</c:v>
                </c:pt>
                <c:pt idx="906">
                  <c:v>1011</c:v>
                </c:pt>
                <c:pt idx="907">
                  <c:v>1024</c:v>
                </c:pt>
                <c:pt idx="908">
                  <c:v>1036</c:v>
                </c:pt>
                <c:pt idx="909">
                  <c:v>1054</c:v>
                </c:pt>
                <c:pt idx="910">
                  <c:v>1066</c:v>
                </c:pt>
                <c:pt idx="911">
                  <c:v>1073</c:v>
                </c:pt>
                <c:pt idx="912">
                  <c:v>1084</c:v>
                </c:pt>
                <c:pt idx="913">
                  <c:v>1090</c:v>
                </c:pt>
                <c:pt idx="914">
                  <c:v>1094</c:v>
                </c:pt>
                <c:pt idx="915">
                  <c:v>1097</c:v>
                </c:pt>
                <c:pt idx="916">
                  <c:v>1104</c:v>
                </c:pt>
                <c:pt idx="917">
                  <c:v>1097</c:v>
                </c:pt>
                <c:pt idx="918">
                  <c:v>1086</c:v>
                </c:pt>
                <c:pt idx="919">
                  <c:v>1077</c:v>
                </c:pt>
                <c:pt idx="920">
                  <c:v>1054</c:v>
                </c:pt>
                <c:pt idx="921">
                  <c:v>1022</c:v>
                </c:pt>
                <c:pt idx="922">
                  <c:v>990</c:v>
                </c:pt>
                <c:pt idx="923">
                  <c:v>966</c:v>
                </c:pt>
                <c:pt idx="924">
                  <c:v>937</c:v>
                </c:pt>
                <c:pt idx="925">
                  <c:v>900</c:v>
                </c:pt>
                <c:pt idx="926">
                  <c:v>826</c:v>
                </c:pt>
                <c:pt idx="927">
                  <c:v>799</c:v>
                </c:pt>
                <c:pt idx="928">
                  <c:v>784</c:v>
                </c:pt>
                <c:pt idx="929">
                  <c:v>766</c:v>
                </c:pt>
                <c:pt idx="930">
                  <c:v>743</c:v>
                </c:pt>
                <c:pt idx="931">
                  <c:v>720</c:v>
                </c:pt>
                <c:pt idx="932">
                  <c:v>708</c:v>
                </c:pt>
                <c:pt idx="933">
                  <c:v>700</c:v>
                </c:pt>
                <c:pt idx="934">
                  <c:v>699</c:v>
                </c:pt>
                <c:pt idx="935">
                  <c:v>698</c:v>
                </c:pt>
                <c:pt idx="936">
                  <c:v>700</c:v>
                </c:pt>
                <c:pt idx="937">
                  <c:v>706</c:v>
                </c:pt>
                <c:pt idx="938">
                  <c:v>712</c:v>
                </c:pt>
                <c:pt idx="939">
                  <c:v>734</c:v>
                </c:pt>
                <c:pt idx="940">
                  <c:v>743</c:v>
                </c:pt>
                <c:pt idx="941">
                  <c:v>751</c:v>
                </c:pt>
                <c:pt idx="942">
                  <c:v>760</c:v>
                </c:pt>
                <c:pt idx="943">
                  <c:v>762</c:v>
                </c:pt>
                <c:pt idx="944">
                  <c:v>765</c:v>
                </c:pt>
                <c:pt idx="945">
                  <c:v>781</c:v>
                </c:pt>
                <c:pt idx="946">
                  <c:v>820</c:v>
                </c:pt>
                <c:pt idx="947">
                  <c:v>837</c:v>
                </c:pt>
                <c:pt idx="948">
                  <c:v>838</c:v>
                </c:pt>
                <c:pt idx="949">
                  <c:v>825</c:v>
                </c:pt>
                <c:pt idx="950">
                  <c:v>817</c:v>
                </c:pt>
                <c:pt idx="951">
                  <c:v>808</c:v>
                </c:pt>
                <c:pt idx="952">
                  <c:v>798</c:v>
                </c:pt>
                <c:pt idx="953">
                  <c:v>792</c:v>
                </c:pt>
                <c:pt idx="954">
                  <c:v>779</c:v>
                </c:pt>
                <c:pt idx="955">
                  <c:v>767</c:v>
                </c:pt>
                <c:pt idx="956">
                  <c:v>760</c:v>
                </c:pt>
                <c:pt idx="957">
                  <c:v>750</c:v>
                </c:pt>
                <c:pt idx="958">
                  <c:v>745</c:v>
                </c:pt>
                <c:pt idx="959">
                  <c:v>739</c:v>
                </c:pt>
                <c:pt idx="960">
                  <c:v>740</c:v>
                </c:pt>
                <c:pt idx="961">
                  <c:v>749</c:v>
                </c:pt>
                <c:pt idx="962">
                  <c:v>748</c:v>
                </c:pt>
                <c:pt idx="963">
                  <c:v>746</c:v>
                </c:pt>
                <c:pt idx="964">
                  <c:v>747</c:v>
                </c:pt>
                <c:pt idx="965">
                  <c:v>751</c:v>
                </c:pt>
                <c:pt idx="966">
                  <c:v>748</c:v>
                </c:pt>
                <c:pt idx="967">
                  <c:v>753</c:v>
                </c:pt>
                <c:pt idx="968">
                  <c:v>747</c:v>
                </c:pt>
                <c:pt idx="969">
                  <c:v>738</c:v>
                </c:pt>
                <c:pt idx="970">
                  <c:v>735</c:v>
                </c:pt>
                <c:pt idx="971">
                  <c:v>737</c:v>
                </c:pt>
                <c:pt idx="972">
                  <c:v>740</c:v>
                </c:pt>
                <c:pt idx="973">
                  <c:v>743</c:v>
                </c:pt>
                <c:pt idx="974">
                  <c:v>741</c:v>
                </c:pt>
                <c:pt idx="975">
                  <c:v>745</c:v>
                </c:pt>
                <c:pt idx="976">
                  <c:v>757</c:v>
                </c:pt>
                <c:pt idx="977">
                  <c:v>776</c:v>
                </c:pt>
                <c:pt idx="978">
                  <c:v>789</c:v>
                </c:pt>
                <c:pt idx="979">
                  <c:v>806</c:v>
                </c:pt>
                <c:pt idx="980">
                  <c:v>820</c:v>
                </c:pt>
                <c:pt idx="981">
                  <c:v>834</c:v>
                </c:pt>
                <c:pt idx="982">
                  <c:v>843</c:v>
                </c:pt>
                <c:pt idx="983">
                  <c:v>847</c:v>
                </c:pt>
                <c:pt idx="984">
                  <c:v>865</c:v>
                </c:pt>
                <c:pt idx="985">
                  <c:v>875</c:v>
                </c:pt>
                <c:pt idx="986">
                  <c:v>880</c:v>
                </c:pt>
                <c:pt idx="987">
                  <c:v>892</c:v>
                </c:pt>
                <c:pt idx="988">
                  <c:v>899</c:v>
                </c:pt>
                <c:pt idx="989">
                  <c:v>912</c:v>
                </c:pt>
                <c:pt idx="990">
                  <c:v>923</c:v>
                </c:pt>
                <c:pt idx="991">
                  <c:v>930</c:v>
                </c:pt>
                <c:pt idx="992">
                  <c:v>933</c:v>
                </c:pt>
                <c:pt idx="993">
                  <c:v>931</c:v>
                </c:pt>
                <c:pt idx="994">
                  <c:v>922</c:v>
                </c:pt>
                <c:pt idx="995">
                  <c:v>910</c:v>
                </c:pt>
                <c:pt idx="996">
                  <c:v>896</c:v>
                </c:pt>
                <c:pt idx="997">
                  <c:v>877</c:v>
                </c:pt>
                <c:pt idx="998">
                  <c:v>866</c:v>
                </c:pt>
                <c:pt idx="999">
                  <c:v>861</c:v>
                </c:pt>
                <c:pt idx="1000">
                  <c:v>858</c:v>
                </c:pt>
                <c:pt idx="1001">
                  <c:v>856</c:v>
                </c:pt>
                <c:pt idx="1002">
                  <c:v>859</c:v>
                </c:pt>
                <c:pt idx="1003">
                  <c:v>865</c:v>
                </c:pt>
                <c:pt idx="1004">
                  <c:v>875</c:v>
                </c:pt>
                <c:pt idx="1005">
                  <c:v>876</c:v>
                </c:pt>
                <c:pt idx="1006">
                  <c:v>880</c:v>
                </c:pt>
                <c:pt idx="1007">
                  <c:v>885</c:v>
                </c:pt>
                <c:pt idx="1008">
                  <c:v>885</c:v>
                </c:pt>
                <c:pt idx="1009">
                  <c:v>888</c:v>
                </c:pt>
                <c:pt idx="1010">
                  <c:v>889</c:v>
                </c:pt>
                <c:pt idx="1011">
                  <c:v>885</c:v>
                </c:pt>
                <c:pt idx="1012">
                  <c:v>879</c:v>
                </c:pt>
                <c:pt idx="1013">
                  <c:v>872</c:v>
                </c:pt>
                <c:pt idx="1014">
                  <c:v>871</c:v>
                </c:pt>
                <c:pt idx="1015">
                  <c:v>868</c:v>
                </c:pt>
                <c:pt idx="1016">
                  <c:v>863</c:v>
                </c:pt>
                <c:pt idx="1017">
                  <c:v>862</c:v>
                </c:pt>
                <c:pt idx="1018">
                  <c:v>873</c:v>
                </c:pt>
                <c:pt idx="1019">
                  <c:v>878</c:v>
                </c:pt>
                <c:pt idx="1020">
                  <c:v>889</c:v>
                </c:pt>
                <c:pt idx="1021">
                  <c:v>892</c:v>
                </c:pt>
                <c:pt idx="1022">
                  <c:v>889</c:v>
                </c:pt>
                <c:pt idx="1023">
                  <c:v>884</c:v>
                </c:pt>
                <c:pt idx="1024">
                  <c:v>879</c:v>
                </c:pt>
                <c:pt idx="1025">
                  <c:v>872</c:v>
                </c:pt>
                <c:pt idx="1026">
                  <c:v>861</c:v>
                </c:pt>
                <c:pt idx="1027">
                  <c:v>850</c:v>
                </c:pt>
                <c:pt idx="1028">
                  <c:v>841</c:v>
                </c:pt>
                <c:pt idx="1029">
                  <c:v>836</c:v>
                </c:pt>
                <c:pt idx="1030">
                  <c:v>830</c:v>
                </c:pt>
                <c:pt idx="1031">
                  <c:v>829</c:v>
                </c:pt>
                <c:pt idx="1032">
                  <c:v>828</c:v>
                </c:pt>
                <c:pt idx="1033">
                  <c:v>826</c:v>
                </c:pt>
                <c:pt idx="1034">
                  <c:v>822</c:v>
                </c:pt>
                <c:pt idx="1035">
                  <c:v>818</c:v>
                </c:pt>
                <c:pt idx="1036">
                  <c:v>811</c:v>
                </c:pt>
                <c:pt idx="1037">
                  <c:v>809</c:v>
                </c:pt>
                <c:pt idx="1038">
                  <c:v>806</c:v>
                </c:pt>
                <c:pt idx="1039">
                  <c:v>805</c:v>
                </c:pt>
                <c:pt idx="1040">
                  <c:v>801</c:v>
                </c:pt>
                <c:pt idx="1041">
                  <c:v>806</c:v>
                </c:pt>
                <c:pt idx="1042">
                  <c:v>812</c:v>
                </c:pt>
                <c:pt idx="1043">
                  <c:v>815</c:v>
                </c:pt>
                <c:pt idx="1044">
                  <c:v>825</c:v>
                </c:pt>
                <c:pt idx="1045">
                  <c:v>847</c:v>
                </c:pt>
                <c:pt idx="1046">
                  <c:v>873</c:v>
                </c:pt>
                <c:pt idx="1047">
                  <c:v>900</c:v>
                </c:pt>
                <c:pt idx="1048">
                  <c:v>925</c:v>
                </c:pt>
                <c:pt idx="1049">
                  <c:v>962</c:v>
                </c:pt>
                <c:pt idx="1050">
                  <c:v>995</c:v>
                </c:pt>
                <c:pt idx="1051">
                  <c:v>1012</c:v>
                </c:pt>
                <c:pt idx="1052">
                  <c:v>1027</c:v>
                </c:pt>
                <c:pt idx="1053">
                  <c:v>1062</c:v>
                </c:pt>
                <c:pt idx="1054">
                  <c:v>1090</c:v>
                </c:pt>
                <c:pt idx="1055">
                  <c:v>1125</c:v>
                </c:pt>
                <c:pt idx="1056">
                  <c:v>1151</c:v>
                </c:pt>
                <c:pt idx="1057">
                  <c:v>1171</c:v>
                </c:pt>
                <c:pt idx="1058">
                  <c:v>1179</c:v>
                </c:pt>
                <c:pt idx="1059">
                  <c:v>1170</c:v>
                </c:pt>
                <c:pt idx="1060">
                  <c:v>1133</c:v>
                </c:pt>
                <c:pt idx="1061">
                  <c:v>1103</c:v>
                </c:pt>
                <c:pt idx="1062">
                  <c:v>1099</c:v>
                </c:pt>
                <c:pt idx="1063">
                  <c:v>1115</c:v>
                </c:pt>
                <c:pt idx="1064">
                  <c:v>1120</c:v>
                </c:pt>
                <c:pt idx="1065">
                  <c:v>1130</c:v>
                </c:pt>
                <c:pt idx="1066">
                  <c:v>1139</c:v>
                </c:pt>
                <c:pt idx="1067">
                  <c:v>1149</c:v>
                </c:pt>
                <c:pt idx="1068">
                  <c:v>1151</c:v>
                </c:pt>
                <c:pt idx="1069">
                  <c:v>1152</c:v>
                </c:pt>
                <c:pt idx="1070">
                  <c:v>1151</c:v>
                </c:pt>
                <c:pt idx="1071">
                  <c:v>1146</c:v>
                </c:pt>
                <c:pt idx="1072">
                  <c:v>1138</c:v>
                </c:pt>
                <c:pt idx="1073">
                  <c:v>1135</c:v>
                </c:pt>
                <c:pt idx="1074">
                  <c:v>1127</c:v>
                </c:pt>
                <c:pt idx="1075">
                  <c:v>1117</c:v>
                </c:pt>
                <c:pt idx="1076">
                  <c:v>1092</c:v>
                </c:pt>
                <c:pt idx="1077">
                  <c:v>1082</c:v>
                </c:pt>
                <c:pt idx="1078">
                  <c:v>1075</c:v>
                </c:pt>
                <c:pt idx="1079">
                  <c:v>1067</c:v>
                </c:pt>
                <c:pt idx="1080">
                  <c:v>1062</c:v>
                </c:pt>
                <c:pt idx="1081">
                  <c:v>1066</c:v>
                </c:pt>
                <c:pt idx="1082">
                  <c:v>1165</c:v>
                </c:pt>
                <c:pt idx="1083">
                  <c:v>1058</c:v>
                </c:pt>
                <c:pt idx="1084">
                  <c:v>1046</c:v>
                </c:pt>
                <c:pt idx="1085">
                  <c:v>1024</c:v>
                </c:pt>
                <c:pt idx="1086">
                  <c:v>1012</c:v>
                </c:pt>
                <c:pt idx="1087">
                  <c:v>1001</c:v>
                </c:pt>
                <c:pt idx="1088">
                  <c:v>996</c:v>
                </c:pt>
                <c:pt idx="1089">
                  <c:v>1007</c:v>
                </c:pt>
                <c:pt idx="1090">
                  <c:v>1060</c:v>
                </c:pt>
                <c:pt idx="1091">
                  <c:v>1091</c:v>
                </c:pt>
                <c:pt idx="1092">
                  <c:v>1102</c:v>
                </c:pt>
                <c:pt idx="1093">
                  <c:v>1115</c:v>
                </c:pt>
                <c:pt idx="1094">
                  <c:v>1145</c:v>
                </c:pt>
                <c:pt idx="1095">
                  <c:v>1156</c:v>
                </c:pt>
                <c:pt idx="1096">
                  <c:v>1158</c:v>
                </c:pt>
                <c:pt idx="1097">
                  <c:v>1165</c:v>
                </c:pt>
                <c:pt idx="1098">
                  <c:v>1169</c:v>
                </c:pt>
                <c:pt idx="1099">
                  <c:v>1146</c:v>
                </c:pt>
                <c:pt idx="1100">
                  <c:v>1136</c:v>
                </c:pt>
                <c:pt idx="1101">
                  <c:v>1132</c:v>
                </c:pt>
                <c:pt idx="1102">
                  <c:v>1139</c:v>
                </c:pt>
                <c:pt idx="1103">
                  <c:v>1168</c:v>
                </c:pt>
                <c:pt idx="1104">
                  <c:v>1215</c:v>
                </c:pt>
                <c:pt idx="1105">
                  <c:v>1279</c:v>
                </c:pt>
                <c:pt idx="1106">
                  <c:v>1352</c:v>
                </c:pt>
                <c:pt idx="1107">
                  <c:v>1478</c:v>
                </c:pt>
                <c:pt idx="1108">
                  <c:v>1541</c:v>
                </c:pt>
                <c:pt idx="1109">
                  <c:v>1628</c:v>
                </c:pt>
                <c:pt idx="1110">
                  <c:v>1621</c:v>
                </c:pt>
                <c:pt idx="1111">
                  <c:v>1636</c:v>
                </c:pt>
                <c:pt idx="1112">
                  <c:v>1651</c:v>
                </c:pt>
                <c:pt idx="1113">
                  <c:v>1740</c:v>
                </c:pt>
                <c:pt idx="1114">
                  <c:v>1822</c:v>
                </c:pt>
                <c:pt idx="1115">
                  <c:v>1860</c:v>
                </c:pt>
                <c:pt idx="1116">
                  <c:v>1904</c:v>
                </c:pt>
                <c:pt idx="1117">
                  <c:v>1947</c:v>
                </c:pt>
                <c:pt idx="1118">
                  <c:v>2021</c:v>
                </c:pt>
                <c:pt idx="1119">
                  <c:v>2127</c:v>
                </c:pt>
                <c:pt idx="1120">
                  <c:v>2113</c:v>
                </c:pt>
                <c:pt idx="1121">
                  <c:v>2046</c:v>
                </c:pt>
                <c:pt idx="1122">
                  <c:v>2003</c:v>
                </c:pt>
                <c:pt idx="1123">
                  <c:v>1994</c:v>
                </c:pt>
                <c:pt idx="1124">
                  <c:v>2008</c:v>
                </c:pt>
                <c:pt idx="1125">
                  <c:v>2047</c:v>
                </c:pt>
                <c:pt idx="1126">
                  <c:v>2084</c:v>
                </c:pt>
                <c:pt idx="1127">
                  <c:v>2115</c:v>
                </c:pt>
                <c:pt idx="1128">
                  <c:v>2146</c:v>
                </c:pt>
                <c:pt idx="1129">
                  <c:v>2125</c:v>
                </c:pt>
                <c:pt idx="1130">
                  <c:v>2011</c:v>
                </c:pt>
                <c:pt idx="1131">
                  <c:v>1985</c:v>
                </c:pt>
                <c:pt idx="1132">
                  <c:v>1961</c:v>
                </c:pt>
                <c:pt idx="1133">
                  <c:v>1963</c:v>
                </c:pt>
                <c:pt idx="1134">
                  <c:v>1965</c:v>
                </c:pt>
                <c:pt idx="1135">
                  <c:v>1960</c:v>
                </c:pt>
                <c:pt idx="1136">
                  <c:v>1901</c:v>
                </c:pt>
                <c:pt idx="1137">
                  <c:v>1878</c:v>
                </c:pt>
                <c:pt idx="1138">
                  <c:v>1847</c:v>
                </c:pt>
                <c:pt idx="1139">
                  <c:v>1786</c:v>
                </c:pt>
                <c:pt idx="1140">
                  <c:v>1708</c:v>
                </c:pt>
                <c:pt idx="1141">
                  <c:v>1671</c:v>
                </c:pt>
                <c:pt idx="1142">
                  <c:v>1619</c:v>
                </c:pt>
                <c:pt idx="1143">
                  <c:v>1551</c:v>
                </c:pt>
                <c:pt idx="1144">
                  <c:v>1484</c:v>
                </c:pt>
                <c:pt idx="1145">
                  <c:v>1504</c:v>
                </c:pt>
                <c:pt idx="1146">
                  <c:v>1525</c:v>
                </c:pt>
                <c:pt idx="1147">
                  <c:v>1552</c:v>
                </c:pt>
                <c:pt idx="1148">
                  <c:v>1600</c:v>
                </c:pt>
                <c:pt idx="1149">
                  <c:v>1602</c:v>
                </c:pt>
                <c:pt idx="1150">
                  <c:v>1593</c:v>
                </c:pt>
                <c:pt idx="1151">
                  <c:v>1581</c:v>
                </c:pt>
                <c:pt idx="1152">
                  <c:v>1564</c:v>
                </c:pt>
                <c:pt idx="1153">
                  <c:v>1543</c:v>
                </c:pt>
                <c:pt idx="1154">
                  <c:v>1531</c:v>
                </c:pt>
                <c:pt idx="1155">
                  <c:v>1517</c:v>
                </c:pt>
                <c:pt idx="1156">
                  <c:v>1507</c:v>
                </c:pt>
                <c:pt idx="1157">
                  <c:v>1500</c:v>
                </c:pt>
                <c:pt idx="1158">
                  <c:v>1495</c:v>
                </c:pt>
                <c:pt idx="1159">
                  <c:v>1527</c:v>
                </c:pt>
                <c:pt idx="1160">
                  <c:v>1499</c:v>
                </c:pt>
                <c:pt idx="1161">
                  <c:v>1483</c:v>
                </c:pt>
                <c:pt idx="1162">
                  <c:v>1492</c:v>
                </c:pt>
                <c:pt idx="1163">
                  <c:v>1512</c:v>
                </c:pt>
                <c:pt idx="1164">
                  <c:v>1573</c:v>
                </c:pt>
                <c:pt idx="1165">
                  <c:v>1719</c:v>
                </c:pt>
                <c:pt idx="1166">
                  <c:v>1821</c:v>
                </c:pt>
                <c:pt idx="1167">
                  <c:v>1821</c:v>
                </c:pt>
                <c:pt idx="1168">
                  <c:v>1865</c:v>
                </c:pt>
                <c:pt idx="1169">
                  <c:v>1922</c:v>
                </c:pt>
                <c:pt idx="1170">
                  <c:v>1994</c:v>
                </c:pt>
                <c:pt idx="1171">
                  <c:v>2145</c:v>
                </c:pt>
                <c:pt idx="1172">
                  <c:v>2176</c:v>
                </c:pt>
                <c:pt idx="1173">
                  <c:v>2183</c:v>
                </c:pt>
                <c:pt idx="1174">
                  <c:v>2237</c:v>
                </c:pt>
                <c:pt idx="1175">
                  <c:v>2299</c:v>
                </c:pt>
                <c:pt idx="1176">
                  <c:v>2337</c:v>
                </c:pt>
                <c:pt idx="1177">
                  <c:v>2330</c:v>
                </c:pt>
                <c:pt idx="1178">
                  <c:v>2292</c:v>
                </c:pt>
                <c:pt idx="1179">
                  <c:v>2225</c:v>
                </c:pt>
                <c:pt idx="1180">
                  <c:v>2156</c:v>
                </c:pt>
                <c:pt idx="1181">
                  <c:v>2134</c:v>
                </c:pt>
                <c:pt idx="1182">
                  <c:v>2208</c:v>
                </c:pt>
                <c:pt idx="1183">
                  <c:v>2247</c:v>
                </c:pt>
                <c:pt idx="1184">
                  <c:v>2277</c:v>
                </c:pt>
                <c:pt idx="1185">
                  <c:v>2113</c:v>
                </c:pt>
                <c:pt idx="1186">
                  <c:v>2036</c:v>
                </c:pt>
                <c:pt idx="1187">
                  <c:v>1951</c:v>
                </c:pt>
                <c:pt idx="1188">
                  <c:v>1876</c:v>
                </c:pt>
                <c:pt idx="1189">
                  <c:v>1826</c:v>
                </c:pt>
                <c:pt idx="1190">
                  <c:v>1706</c:v>
                </c:pt>
                <c:pt idx="1191">
                  <c:v>1512</c:v>
                </c:pt>
                <c:pt idx="1192">
                  <c:v>1395</c:v>
                </c:pt>
                <c:pt idx="1193">
                  <c:v>1370</c:v>
                </c:pt>
                <c:pt idx="1194">
                  <c:v>1374</c:v>
                </c:pt>
                <c:pt idx="1195">
                  <c:v>1398</c:v>
                </c:pt>
                <c:pt idx="1196">
                  <c:v>1421</c:v>
                </c:pt>
                <c:pt idx="1197">
                  <c:v>1428</c:v>
                </c:pt>
                <c:pt idx="1198">
                  <c:v>1369</c:v>
                </c:pt>
                <c:pt idx="1199">
                  <c:v>1322</c:v>
                </c:pt>
                <c:pt idx="1200">
                  <c:v>1271</c:v>
                </c:pt>
                <c:pt idx="1201">
                  <c:v>1246</c:v>
                </c:pt>
                <c:pt idx="1202">
                  <c:v>1217</c:v>
                </c:pt>
                <c:pt idx="1203">
                  <c:v>1177</c:v>
                </c:pt>
                <c:pt idx="1204">
                  <c:v>1148</c:v>
                </c:pt>
                <c:pt idx="1205">
                  <c:v>1127</c:v>
                </c:pt>
                <c:pt idx="1206">
                  <c:v>1110</c:v>
                </c:pt>
                <c:pt idx="1207">
                  <c:v>1093</c:v>
                </c:pt>
                <c:pt idx="1208">
                  <c:v>1084</c:v>
                </c:pt>
                <c:pt idx="1209">
                  <c:v>1086</c:v>
                </c:pt>
                <c:pt idx="1210">
                  <c:v>1092</c:v>
                </c:pt>
                <c:pt idx="1211">
                  <c:v>1091</c:v>
                </c:pt>
                <c:pt idx="1212">
                  <c:v>1096</c:v>
                </c:pt>
                <c:pt idx="1213">
                  <c:v>1091</c:v>
                </c:pt>
                <c:pt idx="1214">
                  <c:v>1085</c:v>
                </c:pt>
                <c:pt idx="1215">
                  <c:v>1097</c:v>
                </c:pt>
                <c:pt idx="1216">
                  <c:v>1106</c:v>
                </c:pt>
                <c:pt idx="1217">
                  <c:v>1130</c:v>
                </c:pt>
                <c:pt idx="1218">
                  <c:v>1146</c:v>
                </c:pt>
                <c:pt idx="1219">
                  <c:v>1160</c:v>
                </c:pt>
                <c:pt idx="1220">
                  <c:v>1164</c:v>
                </c:pt>
                <c:pt idx="1221">
                  <c:v>1175</c:v>
                </c:pt>
                <c:pt idx="1222">
                  <c:v>1174</c:v>
                </c:pt>
                <c:pt idx="1223">
                  <c:v>1197</c:v>
                </c:pt>
                <c:pt idx="1224">
                  <c:v>1222</c:v>
                </c:pt>
                <c:pt idx="1225">
                  <c:v>1250</c:v>
                </c:pt>
                <c:pt idx="1226">
                  <c:v>1258</c:v>
                </c:pt>
                <c:pt idx="1227">
                  <c:v>1276</c:v>
                </c:pt>
                <c:pt idx="1228">
                  <c:v>1325</c:v>
                </c:pt>
                <c:pt idx="1229">
                  <c:v>1391</c:v>
                </c:pt>
                <c:pt idx="1230">
                  <c:v>1480</c:v>
                </c:pt>
                <c:pt idx="1231">
                  <c:v>1543</c:v>
                </c:pt>
                <c:pt idx="1232">
                  <c:v>1562</c:v>
                </c:pt>
                <c:pt idx="1233">
                  <c:v>1580</c:v>
                </c:pt>
                <c:pt idx="1234">
                  <c:v>1453</c:v>
                </c:pt>
                <c:pt idx="1235">
                  <c:v>1468</c:v>
                </c:pt>
                <c:pt idx="1236">
                  <c:v>1477</c:v>
                </c:pt>
                <c:pt idx="1237">
                  <c:v>1481</c:v>
                </c:pt>
                <c:pt idx="1238">
                  <c:v>1518</c:v>
                </c:pt>
                <c:pt idx="1239">
                  <c:v>1570</c:v>
                </c:pt>
                <c:pt idx="1240">
                  <c:v>1621</c:v>
                </c:pt>
                <c:pt idx="1241">
                  <c:v>1599</c:v>
                </c:pt>
                <c:pt idx="1242">
                  <c:v>1602</c:v>
                </c:pt>
                <c:pt idx="1243">
                  <c:v>1496</c:v>
                </c:pt>
                <c:pt idx="1244">
                  <c:v>1412</c:v>
                </c:pt>
                <c:pt idx="1245">
                  <c:v>1373</c:v>
                </c:pt>
                <c:pt idx="1246">
                  <c:v>1362</c:v>
                </c:pt>
                <c:pt idx="1247">
                  <c:v>1316</c:v>
                </c:pt>
                <c:pt idx="1248">
                  <c:v>1273</c:v>
                </c:pt>
                <c:pt idx="1249">
                  <c:v>1235</c:v>
                </c:pt>
                <c:pt idx="1250">
                  <c:v>1205</c:v>
                </c:pt>
                <c:pt idx="1251">
                  <c:v>1186</c:v>
                </c:pt>
                <c:pt idx="1252">
                  <c:v>1098</c:v>
                </c:pt>
                <c:pt idx="1253">
                  <c:v>1061</c:v>
                </c:pt>
                <c:pt idx="1254">
                  <c:v>1029</c:v>
                </c:pt>
                <c:pt idx="1255">
                  <c:v>1002</c:v>
                </c:pt>
                <c:pt idx="1256">
                  <c:v>989</c:v>
                </c:pt>
                <c:pt idx="1257">
                  <c:v>970</c:v>
                </c:pt>
                <c:pt idx="1258">
                  <c:v>936</c:v>
                </c:pt>
                <c:pt idx="1259">
                  <c:v>930</c:v>
                </c:pt>
                <c:pt idx="1260">
                  <c:v>939</c:v>
                </c:pt>
                <c:pt idx="1261">
                  <c:v>962</c:v>
                </c:pt>
                <c:pt idx="1262">
                  <c:v>967</c:v>
                </c:pt>
                <c:pt idx="1263">
                  <c:v>961</c:v>
                </c:pt>
                <c:pt idx="1264">
                  <c:v>949</c:v>
                </c:pt>
                <c:pt idx="1265">
                  <c:v>943</c:v>
                </c:pt>
                <c:pt idx="1266">
                  <c:v>993</c:v>
                </c:pt>
                <c:pt idx="1267">
                  <c:v>1017</c:v>
                </c:pt>
                <c:pt idx="1268">
                  <c:v>1022</c:v>
                </c:pt>
                <c:pt idx="1269">
                  <c:v>1022</c:v>
                </c:pt>
                <c:pt idx="1270">
                  <c:v>1008</c:v>
                </c:pt>
                <c:pt idx="1271">
                  <c:v>997</c:v>
                </c:pt>
                <c:pt idx="1272">
                  <c:v>987</c:v>
                </c:pt>
                <c:pt idx="1273">
                  <c:v>982</c:v>
                </c:pt>
                <c:pt idx="1274">
                  <c:v>1002</c:v>
                </c:pt>
                <c:pt idx="1275">
                  <c:v>1021</c:v>
                </c:pt>
                <c:pt idx="1276">
                  <c:v>1027</c:v>
                </c:pt>
                <c:pt idx="1277">
                  <c:v>1022</c:v>
                </c:pt>
                <c:pt idx="1278">
                  <c:v>1010</c:v>
                </c:pt>
                <c:pt idx="1279">
                  <c:v>988</c:v>
                </c:pt>
                <c:pt idx="1280">
                  <c:v>966</c:v>
                </c:pt>
                <c:pt idx="1281">
                  <c:v>964</c:v>
                </c:pt>
                <c:pt idx="1282">
                  <c:v>973</c:v>
                </c:pt>
                <c:pt idx="1283">
                  <c:v>954</c:v>
                </c:pt>
                <c:pt idx="1284">
                  <c:v>940</c:v>
                </c:pt>
                <c:pt idx="1285">
                  <c:v>934</c:v>
                </c:pt>
                <c:pt idx="1286">
                  <c:v>934</c:v>
                </c:pt>
                <c:pt idx="1287">
                  <c:v>948</c:v>
                </c:pt>
                <c:pt idx="1288">
                  <c:v>959</c:v>
                </c:pt>
                <c:pt idx="1289">
                  <c:v>977</c:v>
                </c:pt>
                <c:pt idx="1290">
                  <c:v>989</c:v>
                </c:pt>
                <c:pt idx="1291">
                  <c:v>999</c:v>
                </c:pt>
                <c:pt idx="1292">
                  <c:v>1004</c:v>
                </c:pt>
                <c:pt idx="1293">
                  <c:v>973</c:v>
                </c:pt>
                <c:pt idx="1294">
                  <c:v>939</c:v>
                </c:pt>
                <c:pt idx="1295">
                  <c:v>906</c:v>
                </c:pt>
                <c:pt idx="1296">
                  <c:v>880</c:v>
                </c:pt>
                <c:pt idx="1297">
                  <c:v>858</c:v>
                </c:pt>
                <c:pt idx="1298">
                  <c:v>867</c:v>
                </c:pt>
                <c:pt idx="1299">
                  <c:v>905</c:v>
                </c:pt>
                <c:pt idx="1300">
                  <c:v>904</c:v>
                </c:pt>
                <c:pt idx="1301">
                  <c:v>886</c:v>
                </c:pt>
                <c:pt idx="1302">
                  <c:v>867</c:v>
                </c:pt>
                <c:pt idx="1303">
                  <c:v>846</c:v>
                </c:pt>
                <c:pt idx="1304">
                  <c:v>824</c:v>
                </c:pt>
                <c:pt idx="1305">
                  <c:v>831</c:v>
                </c:pt>
                <c:pt idx="1306">
                  <c:v>850</c:v>
                </c:pt>
                <c:pt idx="1307">
                  <c:v>894</c:v>
                </c:pt>
                <c:pt idx="1308">
                  <c:v>890</c:v>
                </c:pt>
                <c:pt idx="1309">
                  <c:v>890</c:v>
                </c:pt>
                <c:pt idx="1310">
                  <c:v>893</c:v>
                </c:pt>
                <c:pt idx="1311">
                  <c:v>888</c:v>
                </c:pt>
                <c:pt idx="1312">
                  <c:v>881</c:v>
                </c:pt>
                <c:pt idx="1313">
                  <c:v>863</c:v>
                </c:pt>
                <c:pt idx="1314">
                  <c:v>836</c:v>
                </c:pt>
                <c:pt idx="1315">
                  <c:v>814</c:v>
                </c:pt>
                <c:pt idx="1316">
                  <c:v>798</c:v>
                </c:pt>
                <c:pt idx="1317">
                  <c:v>782</c:v>
                </c:pt>
                <c:pt idx="1318">
                  <c:v>755</c:v>
                </c:pt>
                <c:pt idx="1319">
                  <c:v>738</c:v>
                </c:pt>
                <c:pt idx="1320">
                  <c:v>732</c:v>
                </c:pt>
                <c:pt idx="1321">
                  <c:v>724</c:v>
                </c:pt>
                <c:pt idx="1322">
                  <c:v>723</c:v>
                </c:pt>
                <c:pt idx="1323">
                  <c:v>727</c:v>
                </c:pt>
                <c:pt idx="1324">
                  <c:v>732</c:v>
                </c:pt>
                <c:pt idx="1325">
                  <c:v>739</c:v>
                </c:pt>
                <c:pt idx="1326">
                  <c:v>743</c:v>
                </c:pt>
                <c:pt idx="1327">
                  <c:v>747</c:v>
                </c:pt>
                <c:pt idx="1328">
                  <c:v>754</c:v>
                </c:pt>
                <c:pt idx="1329">
                  <c:v>755</c:v>
                </c:pt>
                <c:pt idx="1330">
                  <c:v>751</c:v>
                </c:pt>
                <c:pt idx="1331">
                  <c:v>753</c:v>
                </c:pt>
                <c:pt idx="1332">
                  <c:v>755</c:v>
                </c:pt>
                <c:pt idx="1333">
                  <c:v>759</c:v>
                </c:pt>
                <c:pt idx="1334">
                  <c:v>765</c:v>
                </c:pt>
                <c:pt idx="1335">
                  <c:v>777</c:v>
                </c:pt>
                <c:pt idx="1336">
                  <c:v>792</c:v>
                </c:pt>
                <c:pt idx="1337">
                  <c:v>836</c:v>
                </c:pt>
                <c:pt idx="1338">
                  <c:v>871</c:v>
                </c:pt>
                <c:pt idx="1339">
                  <c:v>942</c:v>
                </c:pt>
                <c:pt idx="1340">
                  <c:v>1015</c:v>
                </c:pt>
                <c:pt idx="1341">
                  <c:v>1042</c:v>
                </c:pt>
                <c:pt idx="1342">
                  <c:v>1040</c:v>
                </c:pt>
                <c:pt idx="1343">
                  <c:v>1061</c:v>
                </c:pt>
                <c:pt idx="1344">
                  <c:v>1096</c:v>
                </c:pt>
                <c:pt idx="1345">
                  <c:v>1088</c:v>
                </c:pt>
                <c:pt idx="1346">
                  <c:v>1070</c:v>
                </c:pt>
                <c:pt idx="1347">
                  <c:v>1063</c:v>
                </c:pt>
                <c:pt idx="1348">
                  <c:v>1119</c:v>
                </c:pt>
                <c:pt idx="1349">
                  <c:v>1147</c:v>
                </c:pt>
                <c:pt idx="1350">
                  <c:v>1151</c:v>
                </c:pt>
                <c:pt idx="1351">
                  <c:v>1149</c:v>
                </c:pt>
                <c:pt idx="1352">
                  <c:v>1142</c:v>
                </c:pt>
                <c:pt idx="1353">
                  <c:v>1147</c:v>
                </c:pt>
                <c:pt idx="1354">
                  <c:v>1155</c:v>
                </c:pt>
                <c:pt idx="1355">
                  <c:v>1166</c:v>
                </c:pt>
                <c:pt idx="1356">
                  <c:v>1197</c:v>
                </c:pt>
                <c:pt idx="1357">
                  <c:v>1197</c:v>
                </c:pt>
                <c:pt idx="1358">
                  <c:v>1186</c:v>
                </c:pt>
                <c:pt idx="1359">
                  <c:v>1181</c:v>
                </c:pt>
                <c:pt idx="1360">
                  <c:v>1173</c:v>
                </c:pt>
                <c:pt idx="1361">
                  <c:v>1150</c:v>
                </c:pt>
                <c:pt idx="1362">
                  <c:v>1124</c:v>
                </c:pt>
                <c:pt idx="1363">
                  <c:v>1089</c:v>
                </c:pt>
                <c:pt idx="1364">
                  <c:v>1075</c:v>
                </c:pt>
                <c:pt idx="1365">
                  <c:v>1077</c:v>
                </c:pt>
                <c:pt idx="1366">
                  <c:v>1073</c:v>
                </c:pt>
                <c:pt idx="1367">
                  <c:v>1056</c:v>
                </c:pt>
                <c:pt idx="1368">
                  <c:v>1038</c:v>
                </c:pt>
                <c:pt idx="1369">
                  <c:v>1049</c:v>
                </c:pt>
                <c:pt idx="1370">
                  <c:v>1062</c:v>
                </c:pt>
                <c:pt idx="1371">
                  <c:v>1063</c:v>
                </c:pt>
                <c:pt idx="1372">
                  <c:v>1055</c:v>
                </c:pt>
                <c:pt idx="1373">
                  <c:v>1041</c:v>
                </c:pt>
                <c:pt idx="1374">
                  <c:v>1037</c:v>
                </c:pt>
                <c:pt idx="1375">
                  <c:v>1029</c:v>
                </c:pt>
                <c:pt idx="1376">
                  <c:v>1015</c:v>
                </c:pt>
                <c:pt idx="1377">
                  <c:v>991</c:v>
                </c:pt>
                <c:pt idx="1378">
                  <c:v>974</c:v>
                </c:pt>
                <c:pt idx="1379">
                  <c:v>963</c:v>
                </c:pt>
                <c:pt idx="1380">
                  <c:v>954</c:v>
                </c:pt>
                <c:pt idx="1381">
                  <c:v>948</c:v>
                </c:pt>
                <c:pt idx="1382">
                  <c:v>935</c:v>
                </c:pt>
                <c:pt idx="1383">
                  <c:v>930</c:v>
                </c:pt>
                <c:pt idx="1384">
                  <c:v>944</c:v>
                </c:pt>
                <c:pt idx="1385">
                  <c:v>973</c:v>
                </c:pt>
                <c:pt idx="1386">
                  <c:v>1090</c:v>
                </c:pt>
                <c:pt idx="1387">
                  <c:v>1136</c:v>
                </c:pt>
                <c:pt idx="1388">
                  <c:v>1155</c:v>
                </c:pt>
                <c:pt idx="1389">
                  <c:v>1192</c:v>
                </c:pt>
                <c:pt idx="1390">
                  <c:v>1285</c:v>
                </c:pt>
                <c:pt idx="1391">
                  <c:v>1395</c:v>
                </c:pt>
                <c:pt idx="1392">
                  <c:v>1428</c:v>
                </c:pt>
                <c:pt idx="1393">
                  <c:v>1424</c:v>
                </c:pt>
                <c:pt idx="1394">
                  <c:v>1428</c:v>
                </c:pt>
                <c:pt idx="1395">
                  <c:v>1456</c:v>
                </c:pt>
                <c:pt idx="1396">
                  <c:v>1484</c:v>
                </c:pt>
                <c:pt idx="1397">
                  <c:v>1464</c:v>
                </c:pt>
                <c:pt idx="1398">
                  <c:v>1436</c:v>
                </c:pt>
                <c:pt idx="1399">
                  <c:v>1437</c:v>
                </c:pt>
                <c:pt idx="1400">
                  <c:v>1418</c:v>
                </c:pt>
                <c:pt idx="1401">
                  <c:v>1370</c:v>
                </c:pt>
                <c:pt idx="1402">
                  <c:v>1327</c:v>
                </c:pt>
                <c:pt idx="1403">
                  <c:v>1264</c:v>
                </c:pt>
                <c:pt idx="1404">
                  <c:v>1256</c:v>
                </c:pt>
                <c:pt idx="1405">
                  <c:v>1264</c:v>
                </c:pt>
                <c:pt idx="1406">
                  <c:v>1296</c:v>
                </c:pt>
                <c:pt idx="1407">
                  <c:v>1306</c:v>
                </c:pt>
                <c:pt idx="1408">
                  <c:v>1332</c:v>
                </c:pt>
                <c:pt idx="1409">
                  <c:v>1324</c:v>
                </c:pt>
                <c:pt idx="1410">
                  <c:v>1317</c:v>
                </c:pt>
                <c:pt idx="1411">
                  <c:v>1313</c:v>
                </c:pt>
                <c:pt idx="1412">
                  <c:v>1239</c:v>
                </c:pt>
                <c:pt idx="1413">
                  <c:v>1187</c:v>
                </c:pt>
                <c:pt idx="1414">
                  <c:v>1153</c:v>
                </c:pt>
                <c:pt idx="1415">
                  <c:v>1137</c:v>
                </c:pt>
                <c:pt idx="1416">
                  <c:v>1119</c:v>
                </c:pt>
                <c:pt idx="1417">
                  <c:v>1079</c:v>
                </c:pt>
                <c:pt idx="1418">
                  <c:v>1019</c:v>
                </c:pt>
                <c:pt idx="1419">
                  <c:v>982</c:v>
                </c:pt>
                <c:pt idx="1420">
                  <c:v>952</c:v>
                </c:pt>
                <c:pt idx="1421">
                  <c:v>933</c:v>
                </c:pt>
                <c:pt idx="1422">
                  <c:v>911</c:v>
                </c:pt>
                <c:pt idx="1423">
                  <c:v>887</c:v>
                </c:pt>
                <c:pt idx="1424">
                  <c:v>863</c:v>
                </c:pt>
                <c:pt idx="1425">
                  <c:v>845</c:v>
                </c:pt>
                <c:pt idx="1426">
                  <c:v>838</c:v>
                </c:pt>
                <c:pt idx="1427">
                  <c:v>827</c:v>
                </c:pt>
                <c:pt idx="1428">
                  <c:v>814</c:v>
                </c:pt>
                <c:pt idx="1429">
                  <c:v>803</c:v>
                </c:pt>
                <c:pt idx="1430">
                  <c:v>794</c:v>
                </c:pt>
                <c:pt idx="1431">
                  <c:v>788</c:v>
                </c:pt>
                <c:pt idx="1432">
                  <c:v>782</c:v>
                </c:pt>
                <c:pt idx="1433">
                  <c:v>771</c:v>
                </c:pt>
                <c:pt idx="1434">
                  <c:v>761</c:v>
                </c:pt>
                <c:pt idx="1435">
                  <c:v>758</c:v>
                </c:pt>
                <c:pt idx="1436">
                  <c:v>744</c:v>
                </c:pt>
                <c:pt idx="1437">
                  <c:v>724</c:v>
                </c:pt>
                <c:pt idx="1438">
                  <c:v>709</c:v>
                </c:pt>
                <c:pt idx="1439">
                  <c:v>723</c:v>
                </c:pt>
                <c:pt idx="1440">
                  <c:v>762</c:v>
                </c:pt>
                <c:pt idx="1441">
                  <c:v>757</c:v>
                </c:pt>
                <c:pt idx="1442">
                  <c:v>749</c:v>
                </c:pt>
                <c:pt idx="1443">
                  <c:v>741</c:v>
                </c:pt>
                <c:pt idx="1444">
                  <c:v>739</c:v>
                </c:pt>
                <c:pt idx="1445">
                  <c:v>753</c:v>
                </c:pt>
                <c:pt idx="1446">
                  <c:v>770</c:v>
                </c:pt>
                <c:pt idx="1447">
                  <c:v>751</c:v>
                </c:pt>
                <c:pt idx="1448">
                  <c:v>720</c:v>
                </c:pt>
                <c:pt idx="1449">
                  <c:v>703</c:v>
                </c:pt>
                <c:pt idx="1450">
                  <c:v>688</c:v>
                </c:pt>
                <c:pt idx="1451">
                  <c:v>666</c:v>
                </c:pt>
                <c:pt idx="1452">
                  <c:v>632</c:v>
                </c:pt>
                <c:pt idx="1453">
                  <c:v>608</c:v>
                </c:pt>
                <c:pt idx="1454">
                  <c:v>590</c:v>
                </c:pt>
                <c:pt idx="1455">
                  <c:v>577</c:v>
                </c:pt>
                <c:pt idx="1456">
                  <c:v>569</c:v>
                </c:pt>
                <c:pt idx="1457">
                  <c:v>564</c:v>
                </c:pt>
                <c:pt idx="1458">
                  <c:v>559</c:v>
                </c:pt>
                <c:pt idx="1459">
                  <c:v>554</c:v>
                </c:pt>
                <c:pt idx="1460">
                  <c:v>556</c:v>
                </c:pt>
                <c:pt idx="1461">
                  <c:v>553</c:v>
                </c:pt>
                <c:pt idx="1462">
                  <c:v>540</c:v>
                </c:pt>
                <c:pt idx="1463">
                  <c:v>530</c:v>
                </c:pt>
                <c:pt idx="1464">
                  <c:v>522</c:v>
                </c:pt>
                <c:pt idx="1465">
                  <c:v>516</c:v>
                </c:pt>
                <c:pt idx="1466">
                  <c:v>509</c:v>
                </c:pt>
                <c:pt idx="1467">
                  <c:v>511</c:v>
                </c:pt>
                <c:pt idx="1468">
                  <c:v>513</c:v>
                </c:pt>
                <c:pt idx="1469">
                  <c:v>512</c:v>
                </c:pt>
                <c:pt idx="1470">
                  <c:v>516</c:v>
                </c:pt>
                <c:pt idx="1471">
                  <c:v>524</c:v>
                </c:pt>
                <c:pt idx="1472">
                  <c:v>533</c:v>
                </c:pt>
                <c:pt idx="1473">
                  <c:v>540</c:v>
                </c:pt>
                <c:pt idx="1474">
                  <c:v>548</c:v>
                </c:pt>
                <c:pt idx="1475">
                  <c:v>553</c:v>
                </c:pt>
                <c:pt idx="1476">
                  <c:v>559</c:v>
                </c:pt>
                <c:pt idx="1477">
                  <c:v>561</c:v>
                </c:pt>
                <c:pt idx="1478">
                  <c:v>565</c:v>
                </c:pt>
                <c:pt idx="1479">
                  <c:v>568</c:v>
                </c:pt>
                <c:pt idx="1480">
                  <c:v>568</c:v>
                </c:pt>
                <c:pt idx="1481">
                  <c:v>565</c:v>
                </c:pt>
                <c:pt idx="1482">
                  <c:v>560</c:v>
                </c:pt>
                <c:pt idx="1483">
                  <c:v>562</c:v>
                </c:pt>
                <c:pt idx="1484">
                  <c:v>564</c:v>
                </c:pt>
                <c:pt idx="1485">
                  <c:v>568</c:v>
                </c:pt>
                <c:pt idx="1486">
                  <c:v>571</c:v>
                </c:pt>
                <c:pt idx="1487">
                  <c:v>584</c:v>
                </c:pt>
                <c:pt idx="1488">
                  <c:v>591</c:v>
                </c:pt>
                <c:pt idx="1489">
                  <c:v>594</c:v>
                </c:pt>
                <c:pt idx="1490">
                  <c:v>597</c:v>
                </c:pt>
                <c:pt idx="1491">
                  <c:v>598</c:v>
                </c:pt>
                <c:pt idx="1492">
                  <c:v>598</c:v>
                </c:pt>
                <c:pt idx="1493">
                  <c:v>596</c:v>
                </c:pt>
                <c:pt idx="1494">
                  <c:v>599</c:v>
                </c:pt>
                <c:pt idx="1495">
                  <c:v>602</c:v>
                </c:pt>
                <c:pt idx="1496">
                  <c:v>596</c:v>
                </c:pt>
                <c:pt idx="1497">
                  <c:v>588</c:v>
                </c:pt>
                <c:pt idx="1498">
                  <c:v>583</c:v>
                </c:pt>
                <c:pt idx="1499">
                  <c:v>580</c:v>
                </c:pt>
                <c:pt idx="1500">
                  <c:v>580</c:v>
                </c:pt>
                <c:pt idx="1501">
                  <c:v>580</c:v>
                </c:pt>
                <c:pt idx="1502">
                  <c:v>578</c:v>
                </c:pt>
                <c:pt idx="1503">
                  <c:v>581</c:v>
                </c:pt>
                <c:pt idx="1504">
                  <c:v>586</c:v>
                </c:pt>
                <c:pt idx="1505">
                  <c:v>593</c:v>
                </c:pt>
                <c:pt idx="1506">
                  <c:v>597</c:v>
                </c:pt>
                <c:pt idx="1507">
                  <c:v>598</c:v>
                </c:pt>
                <c:pt idx="1508">
                  <c:v>601</c:v>
                </c:pt>
                <c:pt idx="1509">
                  <c:v>600</c:v>
                </c:pt>
                <c:pt idx="1510">
                  <c:v>599</c:v>
                </c:pt>
                <c:pt idx="1511">
                  <c:v>600</c:v>
                </c:pt>
                <c:pt idx="1512">
                  <c:v>600</c:v>
                </c:pt>
                <c:pt idx="1513">
                  <c:v>601</c:v>
                </c:pt>
                <c:pt idx="1514">
                  <c:v>595</c:v>
                </c:pt>
                <c:pt idx="1515">
                  <c:v>591</c:v>
                </c:pt>
                <c:pt idx="1516">
                  <c:v>587</c:v>
                </c:pt>
                <c:pt idx="1517">
                  <c:v>580</c:v>
                </c:pt>
                <c:pt idx="1518">
                  <c:v>575</c:v>
                </c:pt>
                <c:pt idx="1519">
                  <c:v>573</c:v>
                </c:pt>
                <c:pt idx="1520">
                  <c:v>574</c:v>
                </c:pt>
                <c:pt idx="1521">
                  <c:v>578</c:v>
                </c:pt>
                <c:pt idx="1522">
                  <c:v>589</c:v>
                </c:pt>
                <c:pt idx="1523">
                  <c:v>634</c:v>
                </c:pt>
                <c:pt idx="1524">
                  <c:v>637</c:v>
                </c:pt>
                <c:pt idx="1525">
                  <c:v>634</c:v>
                </c:pt>
                <c:pt idx="1526">
                  <c:v>630</c:v>
                </c:pt>
                <c:pt idx="1527">
                  <c:v>620</c:v>
                </c:pt>
                <c:pt idx="1528">
                  <c:v>606</c:v>
                </c:pt>
                <c:pt idx="1529">
                  <c:v>592</c:v>
                </c:pt>
                <c:pt idx="1530">
                  <c:v>586</c:v>
                </c:pt>
                <c:pt idx="1531">
                  <c:v>584</c:v>
                </c:pt>
                <c:pt idx="1532">
                  <c:v>587</c:v>
                </c:pt>
                <c:pt idx="1533">
                  <c:v>588</c:v>
                </c:pt>
                <c:pt idx="1534">
                  <c:v>589</c:v>
                </c:pt>
                <c:pt idx="1535">
                  <c:v>589</c:v>
                </c:pt>
                <c:pt idx="1536">
                  <c:v>591</c:v>
                </c:pt>
                <c:pt idx="1537">
                  <c:v>598</c:v>
                </c:pt>
                <c:pt idx="1538">
                  <c:v>603</c:v>
                </c:pt>
                <c:pt idx="1539">
                  <c:v>610</c:v>
                </c:pt>
                <c:pt idx="1540">
                  <c:v>610</c:v>
                </c:pt>
                <c:pt idx="1541">
                  <c:v>612</c:v>
                </c:pt>
                <c:pt idx="1542">
                  <c:v>618</c:v>
                </c:pt>
                <c:pt idx="1543">
                  <c:v>629</c:v>
                </c:pt>
                <c:pt idx="1544">
                  <c:v>642</c:v>
                </c:pt>
                <c:pt idx="1545">
                  <c:v>656</c:v>
                </c:pt>
                <c:pt idx="1546">
                  <c:v>681</c:v>
                </c:pt>
                <c:pt idx="1547">
                  <c:v>725</c:v>
                </c:pt>
                <c:pt idx="1548">
                  <c:v>773</c:v>
                </c:pt>
                <c:pt idx="1549">
                  <c:v>779</c:v>
                </c:pt>
                <c:pt idx="1550">
                  <c:v>779</c:v>
                </c:pt>
                <c:pt idx="1551">
                  <c:v>790</c:v>
                </c:pt>
                <c:pt idx="1552">
                  <c:v>829</c:v>
                </c:pt>
                <c:pt idx="1553">
                  <c:v>829</c:v>
                </c:pt>
                <c:pt idx="1554">
                  <c:v>823</c:v>
                </c:pt>
                <c:pt idx="1555">
                  <c:v>813</c:v>
                </c:pt>
                <c:pt idx="1556">
                  <c:v>800</c:v>
                </c:pt>
                <c:pt idx="1557">
                  <c:v>794</c:v>
                </c:pt>
                <c:pt idx="1558">
                  <c:v>794</c:v>
                </c:pt>
                <c:pt idx="1559">
                  <c:v>805</c:v>
                </c:pt>
                <c:pt idx="1560">
                  <c:v>815</c:v>
                </c:pt>
                <c:pt idx="1561">
                  <c:v>830</c:v>
                </c:pt>
                <c:pt idx="1562">
                  <c:v>840</c:v>
                </c:pt>
                <c:pt idx="1563">
                  <c:v>853</c:v>
                </c:pt>
                <c:pt idx="1564">
                  <c:v>874</c:v>
                </c:pt>
                <c:pt idx="1565">
                  <c:v>900</c:v>
                </c:pt>
                <c:pt idx="1566">
                  <c:v>915</c:v>
                </c:pt>
                <c:pt idx="1567">
                  <c:v>951</c:v>
                </c:pt>
                <c:pt idx="1568">
                  <c:v>1009</c:v>
                </c:pt>
                <c:pt idx="1569">
                  <c:v>1048</c:v>
                </c:pt>
                <c:pt idx="1570">
                  <c:v>1067</c:v>
                </c:pt>
                <c:pt idx="1571">
                  <c:v>1113</c:v>
                </c:pt>
                <c:pt idx="1572">
                  <c:v>1118</c:v>
                </c:pt>
                <c:pt idx="1573">
                  <c:v>1102</c:v>
                </c:pt>
                <c:pt idx="1574">
                  <c:v>1086</c:v>
                </c:pt>
                <c:pt idx="1575">
                  <c:v>1090</c:v>
                </c:pt>
                <c:pt idx="1576">
                  <c:v>1094</c:v>
                </c:pt>
                <c:pt idx="1577">
                  <c:v>1104</c:v>
                </c:pt>
                <c:pt idx="1578">
                  <c:v>1100</c:v>
                </c:pt>
                <c:pt idx="1579">
                  <c:v>1131</c:v>
                </c:pt>
                <c:pt idx="1580">
                  <c:v>1151</c:v>
                </c:pt>
                <c:pt idx="1581">
                  <c:v>1200</c:v>
                </c:pt>
                <c:pt idx="1582">
                  <c:v>1222</c:v>
                </c:pt>
                <c:pt idx="1583">
                  <c:v>1201</c:v>
                </c:pt>
                <c:pt idx="1584">
                  <c:v>1200</c:v>
                </c:pt>
                <c:pt idx="1585">
                  <c:v>1197</c:v>
                </c:pt>
                <c:pt idx="1586">
                  <c:v>1162</c:v>
                </c:pt>
                <c:pt idx="1587">
                  <c:v>1093</c:v>
                </c:pt>
                <c:pt idx="1588">
                  <c:v>1046</c:v>
                </c:pt>
                <c:pt idx="1589">
                  <c:v>1055</c:v>
                </c:pt>
                <c:pt idx="1590">
                  <c:v>1063</c:v>
                </c:pt>
                <c:pt idx="1591">
                  <c:v>1046</c:v>
                </c:pt>
                <c:pt idx="1592">
                  <c:v>1031</c:v>
                </c:pt>
                <c:pt idx="1593">
                  <c:v>1014</c:v>
                </c:pt>
                <c:pt idx="1594">
                  <c:v>994</c:v>
                </c:pt>
                <c:pt idx="1595">
                  <c:v>968</c:v>
                </c:pt>
                <c:pt idx="1596">
                  <c:v>942</c:v>
                </c:pt>
                <c:pt idx="1597">
                  <c:v>918</c:v>
                </c:pt>
                <c:pt idx="1598">
                  <c:v>905</c:v>
                </c:pt>
                <c:pt idx="1599">
                  <c:v>903</c:v>
                </c:pt>
                <c:pt idx="1600">
                  <c:v>911</c:v>
                </c:pt>
                <c:pt idx="1601">
                  <c:v>906</c:v>
                </c:pt>
                <c:pt idx="1602">
                  <c:v>891</c:v>
                </c:pt>
                <c:pt idx="1603">
                  <c:v>875</c:v>
                </c:pt>
                <c:pt idx="1604">
                  <c:v>876</c:v>
                </c:pt>
                <c:pt idx="1605">
                  <c:v>873</c:v>
                </c:pt>
                <c:pt idx="1606">
                  <c:v>855</c:v>
                </c:pt>
                <c:pt idx="1607">
                  <c:v>830</c:v>
                </c:pt>
                <c:pt idx="1608">
                  <c:v>818</c:v>
                </c:pt>
                <c:pt idx="1609">
                  <c:v>805</c:v>
                </c:pt>
                <c:pt idx="1610">
                  <c:v>802</c:v>
                </c:pt>
                <c:pt idx="1611">
                  <c:v>814</c:v>
                </c:pt>
                <c:pt idx="1612">
                  <c:v>883</c:v>
                </c:pt>
                <c:pt idx="1613">
                  <c:v>960</c:v>
                </c:pt>
                <c:pt idx="1614">
                  <c:v>978</c:v>
                </c:pt>
                <c:pt idx="1615">
                  <c:v>923</c:v>
                </c:pt>
                <c:pt idx="1616">
                  <c:v>917</c:v>
                </c:pt>
                <c:pt idx="1617">
                  <c:v>922</c:v>
                </c:pt>
                <c:pt idx="1618">
                  <c:v>943</c:v>
                </c:pt>
                <c:pt idx="1619">
                  <c:v>943</c:v>
                </c:pt>
                <c:pt idx="1620">
                  <c:v>926</c:v>
                </c:pt>
                <c:pt idx="1621">
                  <c:v>900</c:v>
                </c:pt>
                <c:pt idx="1622">
                  <c:v>888</c:v>
                </c:pt>
                <c:pt idx="1623">
                  <c:v>889</c:v>
                </c:pt>
                <c:pt idx="1624">
                  <c:v>881</c:v>
                </c:pt>
                <c:pt idx="1625">
                  <c:v>869</c:v>
                </c:pt>
                <c:pt idx="1626">
                  <c:v>841</c:v>
                </c:pt>
                <c:pt idx="1627">
                  <c:v>817</c:v>
                </c:pt>
                <c:pt idx="1628">
                  <c:v>809</c:v>
                </c:pt>
                <c:pt idx="1629">
                  <c:v>809</c:v>
                </c:pt>
                <c:pt idx="1630">
                  <c:v>804</c:v>
                </c:pt>
                <c:pt idx="1631">
                  <c:v>787</c:v>
                </c:pt>
                <c:pt idx="1632">
                  <c:v>766</c:v>
                </c:pt>
                <c:pt idx="1633">
                  <c:v>754</c:v>
                </c:pt>
                <c:pt idx="1634">
                  <c:v>747</c:v>
                </c:pt>
                <c:pt idx="1635">
                  <c:v>762</c:v>
                </c:pt>
                <c:pt idx="1636">
                  <c:v>780</c:v>
                </c:pt>
                <c:pt idx="1637">
                  <c:v>786</c:v>
                </c:pt>
                <c:pt idx="1638">
                  <c:v>774</c:v>
                </c:pt>
                <c:pt idx="1639">
                  <c:v>759</c:v>
                </c:pt>
                <c:pt idx="1640">
                  <c:v>739</c:v>
                </c:pt>
                <c:pt idx="1641">
                  <c:v>736</c:v>
                </c:pt>
                <c:pt idx="1642">
                  <c:v>728</c:v>
                </c:pt>
                <c:pt idx="1643">
                  <c:v>721</c:v>
                </c:pt>
                <c:pt idx="1644">
                  <c:v>706</c:v>
                </c:pt>
                <c:pt idx="1645">
                  <c:v>680</c:v>
                </c:pt>
                <c:pt idx="1646">
                  <c:v>657</c:v>
                </c:pt>
                <c:pt idx="1647">
                  <c:v>640</c:v>
                </c:pt>
                <c:pt idx="1648">
                  <c:v>631</c:v>
                </c:pt>
                <c:pt idx="1649">
                  <c:v>628</c:v>
                </c:pt>
                <c:pt idx="1650">
                  <c:v>622</c:v>
                </c:pt>
                <c:pt idx="1651">
                  <c:v>599</c:v>
                </c:pt>
                <c:pt idx="1652">
                  <c:v>579</c:v>
                </c:pt>
                <c:pt idx="1653">
                  <c:v>560</c:v>
                </c:pt>
                <c:pt idx="1654">
                  <c:v>550</c:v>
                </c:pt>
                <c:pt idx="1655">
                  <c:v>537</c:v>
                </c:pt>
                <c:pt idx="1656">
                  <c:v>519</c:v>
                </c:pt>
                <c:pt idx="1657">
                  <c:v>504</c:v>
                </c:pt>
                <c:pt idx="1658">
                  <c:v>498</c:v>
                </c:pt>
                <c:pt idx="1659">
                  <c:v>516</c:v>
                </c:pt>
                <c:pt idx="1660">
                  <c:v>528</c:v>
                </c:pt>
                <c:pt idx="1661">
                  <c:v>546</c:v>
                </c:pt>
                <c:pt idx="1662">
                  <c:v>562</c:v>
                </c:pt>
                <c:pt idx="1663">
                  <c:v>581</c:v>
                </c:pt>
                <c:pt idx="1664">
                  <c:v>584</c:v>
                </c:pt>
                <c:pt idx="1665">
                  <c:v>598</c:v>
                </c:pt>
                <c:pt idx="1666">
                  <c:v>590</c:v>
                </c:pt>
                <c:pt idx="1667">
                  <c:v>574</c:v>
                </c:pt>
                <c:pt idx="1668">
                  <c:v>563</c:v>
                </c:pt>
                <c:pt idx="1669">
                  <c:v>551</c:v>
                </c:pt>
                <c:pt idx="1670">
                  <c:v>551</c:v>
                </c:pt>
                <c:pt idx="1671">
                  <c:v>546</c:v>
                </c:pt>
                <c:pt idx="1672">
                  <c:v>534</c:v>
                </c:pt>
                <c:pt idx="1673">
                  <c:v>522</c:v>
                </c:pt>
                <c:pt idx="1674">
                  <c:v>508</c:v>
                </c:pt>
                <c:pt idx="1675">
                  <c:v>484</c:v>
                </c:pt>
                <c:pt idx="1676">
                  <c:v>471</c:v>
                </c:pt>
                <c:pt idx="1677">
                  <c:v>471</c:v>
                </c:pt>
                <c:pt idx="1678">
                  <c:v>477</c:v>
                </c:pt>
                <c:pt idx="1679">
                  <c:v>478</c:v>
                </c:pt>
                <c:pt idx="1680">
                  <c:v>474</c:v>
                </c:pt>
                <c:pt idx="1681">
                  <c:v>475</c:v>
                </c:pt>
                <c:pt idx="1682">
                  <c:v>478</c:v>
                </c:pt>
                <c:pt idx="1683">
                  <c:v>473</c:v>
                </c:pt>
                <c:pt idx="1684">
                  <c:v>468</c:v>
                </c:pt>
                <c:pt idx="1685">
                  <c:v>467</c:v>
                </c:pt>
                <c:pt idx="1686">
                  <c:v>445</c:v>
                </c:pt>
                <c:pt idx="1687">
                  <c:v>429</c:v>
                </c:pt>
                <c:pt idx="1688">
                  <c:v>415</c:v>
                </c:pt>
                <c:pt idx="1689">
                  <c:v>402</c:v>
                </c:pt>
                <c:pt idx="1690">
                  <c:v>394</c:v>
                </c:pt>
                <c:pt idx="1691">
                  <c:v>383</c:v>
                </c:pt>
                <c:pt idx="1692">
                  <c:v>373</c:v>
                </c:pt>
                <c:pt idx="1693">
                  <c:v>369</c:v>
                </c:pt>
                <c:pt idx="1694">
                  <c:v>363</c:v>
                </c:pt>
                <c:pt idx="1695">
                  <c:v>358</c:v>
                </c:pt>
                <c:pt idx="1696">
                  <c:v>355</c:v>
                </c:pt>
                <c:pt idx="1697">
                  <c:v>354</c:v>
                </c:pt>
                <c:pt idx="1698">
                  <c:v>354</c:v>
                </c:pt>
                <c:pt idx="1699">
                  <c:v>345</c:v>
                </c:pt>
                <c:pt idx="1700">
                  <c:v>337</c:v>
                </c:pt>
                <c:pt idx="1701">
                  <c:v>325</c:v>
                </c:pt>
                <c:pt idx="1702">
                  <c:v>317</c:v>
                </c:pt>
                <c:pt idx="1703">
                  <c:v>314</c:v>
                </c:pt>
                <c:pt idx="1704">
                  <c:v>310</c:v>
                </c:pt>
                <c:pt idx="1705">
                  <c:v>303</c:v>
                </c:pt>
                <c:pt idx="1706">
                  <c:v>298</c:v>
                </c:pt>
                <c:pt idx="1707">
                  <c:v>297</c:v>
                </c:pt>
                <c:pt idx="1708">
                  <c:v>293</c:v>
                </c:pt>
                <c:pt idx="1709">
                  <c:v>291</c:v>
                </c:pt>
                <c:pt idx="1710">
                  <c:v>290</c:v>
                </c:pt>
                <c:pt idx="1711">
                  <c:v>290</c:v>
                </c:pt>
                <c:pt idx="1712">
                  <c:v>291</c:v>
                </c:pt>
                <c:pt idx="1713">
                  <c:v>295</c:v>
                </c:pt>
                <c:pt idx="1714">
                  <c:v>301</c:v>
                </c:pt>
                <c:pt idx="1715">
                  <c:v>307</c:v>
                </c:pt>
                <c:pt idx="1716">
                  <c:v>313</c:v>
                </c:pt>
                <c:pt idx="1717">
                  <c:v>315</c:v>
                </c:pt>
                <c:pt idx="1718" formatCode="General">
                  <c:v>316</c:v>
                </c:pt>
                <c:pt idx="1719" formatCode="General">
                  <c:v>318</c:v>
                </c:pt>
                <c:pt idx="1720" formatCode="General">
                  <c:v>322</c:v>
                </c:pt>
                <c:pt idx="1721" formatCode="General">
                  <c:v>325</c:v>
                </c:pt>
                <c:pt idx="1722" formatCode="General">
                  <c:v>327</c:v>
                </c:pt>
                <c:pt idx="1723" formatCode="General">
                  <c:v>329</c:v>
                </c:pt>
                <c:pt idx="1724" formatCode="General">
                  <c:v>332</c:v>
                </c:pt>
                <c:pt idx="1725" formatCode="General">
                  <c:v>335</c:v>
                </c:pt>
                <c:pt idx="1726" formatCode="General">
                  <c:v>342</c:v>
                </c:pt>
                <c:pt idx="1727" formatCode="General">
                  <c:v>349</c:v>
                </c:pt>
                <c:pt idx="1728">
                  <c:v>354</c:v>
                </c:pt>
                <c:pt idx="1729">
                  <c:v>366</c:v>
                </c:pt>
                <c:pt idx="1730">
                  <c:v>376</c:v>
                </c:pt>
                <c:pt idx="1731">
                  <c:v>384</c:v>
                </c:pt>
                <c:pt idx="1732">
                  <c:v>388</c:v>
                </c:pt>
                <c:pt idx="1733">
                  <c:v>393</c:v>
                </c:pt>
                <c:pt idx="1734">
                  <c:v>396</c:v>
                </c:pt>
                <c:pt idx="1735">
                  <c:v>393</c:v>
                </c:pt>
                <c:pt idx="1736">
                  <c:v>392</c:v>
                </c:pt>
                <c:pt idx="1737">
                  <c:v>395</c:v>
                </c:pt>
                <c:pt idx="1738">
                  <c:v>398</c:v>
                </c:pt>
                <c:pt idx="1739">
                  <c:v>398</c:v>
                </c:pt>
                <c:pt idx="1740">
                  <c:v>401</c:v>
                </c:pt>
                <c:pt idx="1741">
                  <c:v>406</c:v>
                </c:pt>
                <c:pt idx="1742">
                  <c:v>409</c:v>
                </c:pt>
                <c:pt idx="1743">
                  <c:v>414</c:v>
                </c:pt>
                <c:pt idx="1744">
                  <c:v>429</c:v>
                </c:pt>
                <c:pt idx="1745">
                  <c:v>450</c:v>
                </c:pt>
                <c:pt idx="1746">
                  <c:v>471</c:v>
                </c:pt>
                <c:pt idx="1747">
                  <c:v>487</c:v>
                </c:pt>
                <c:pt idx="1748">
                  <c:v>500</c:v>
                </c:pt>
                <c:pt idx="1749">
                  <c:v>517</c:v>
                </c:pt>
                <c:pt idx="1750">
                  <c:v>539</c:v>
                </c:pt>
                <c:pt idx="1751">
                  <c:v>555</c:v>
                </c:pt>
                <c:pt idx="1752">
                  <c:v>560</c:v>
                </c:pt>
                <c:pt idx="1753">
                  <c:v>567</c:v>
                </c:pt>
                <c:pt idx="1754">
                  <c:v>597</c:v>
                </c:pt>
                <c:pt idx="1755">
                  <c:v>635</c:v>
                </c:pt>
                <c:pt idx="1756">
                  <c:v>659</c:v>
                </c:pt>
                <c:pt idx="1757">
                  <c:v>671</c:v>
                </c:pt>
                <c:pt idx="1758">
                  <c:v>669</c:v>
                </c:pt>
                <c:pt idx="1759">
                  <c:v>670</c:v>
                </c:pt>
                <c:pt idx="1760">
                  <c:v>688</c:v>
                </c:pt>
                <c:pt idx="1761">
                  <c:v>690</c:v>
                </c:pt>
                <c:pt idx="1762">
                  <c:v>704</c:v>
                </c:pt>
                <c:pt idx="1763">
                  <c:v>715</c:v>
                </c:pt>
                <c:pt idx="1764">
                  <c:v>710</c:v>
                </c:pt>
                <c:pt idx="1765">
                  <c:v>703</c:v>
                </c:pt>
                <c:pt idx="1766">
                  <c:v>682</c:v>
                </c:pt>
                <c:pt idx="1767">
                  <c:v>652</c:v>
                </c:pt>
                <c:pt idx="1768">
                  <c:v>642</c:v>
                </c:pt>
                <c:pt idx="1769">
                  <c:v>631</c:v>
                </c:pt>
                <c:pt idx="1770">
                  <c:v>616</c:v>
                </c:pt>
                <c:pt idx="1771">
                  <c:v>594</c:v>
                </c:pt>
                <c:pt idx="1772">
                  <c:v>579</c:v>
                </c:pt>
                <c:pt idx="1773">
                  <c:v>579</c:v>
                </c:pt>
                <c:pt idx="1774">
                  <c:v>600</c:v>
                </c:pt>
                <c:pt idx="1775">
                  <c:v>613</c:v>
                </c:pt>
                <c:pt idx="1776">
                  <c:v>643</c:v>
                </c:pt>
                <c:pt idx="1777">
                  <c:v>642</c:v>
                </c:pt>
                <c:pt idx="1778">
                  <c:v>634</c:v>
                </c:pt>
                <c:pt idx="1779">
                  <c:v>625</c:v>
                </c:pt>
                <c:pt idx="1780">
                  <c:v>624</c:v>
                </c:pt>
                <c:pt idx="1781">
                  <c:v>618</c:v>
                </c:pt>
                <c:pt idx="1782">
                  <c:v>605</c:v>
                </c:pt>
                <c:pt idx="1783">
                  <c:v>601</c:v>
                </c:pt>
                <c:pt idx="1784">
                  <c:v>606</c:v>
                </c:pt>
                <c:pt idx="1785">
                  <c:v>612</c:v>
                </c:pt>
                <c:pt idx="1786">
                  <c:v>612</c:v>
                </c:pt>
                <c:pt idx="1787">
                  <c:v>606</c:v>
                </c:pt>
                <c:pt idx="1788">
                  <c:v>610</c:v>
                </c:pt>
                <c:pt idx="1789">
                  <c:v>607</c:v>
                </c:pt>
                <c:pt idx="1790">
                  <c:v>606</c:v>
                </c:pt>
                <c:pt idx="1791">
                  <c:v>610</c:v>
                </c:pt>
                <c:pt idx="1792">
                  <c:v>611</c:v>
                </c:pt>
                <c:pt idx="1793">
                  <c:v>610</c:v>
                </c:pt>
                <c:pt idx="1794">
                  <c:v>609</c:v>
                </c:pt>
                <c:pt idx="1795">
                  <c:v>608</c:v>
                </c:pt>
                <c:pt idx="1796">
                  <c:v>604</c:v>
                </c:pt>
                <c:pt idx="1797">
                  <c:v>598</c:v>
                </c:pt>
                <c:pt idx="1798">
                  <c:v>587</c:v>
                </c:pt>
                <c:pt idx="1799">
                  <c:v>582</c:v>
                </c:pt>
                <c:pt idx="1800">
                  <c:v>580</c:v>
                </c:pt>
                <c:pt idx="1801">
                  <c:v>585</c:v>
                </c:pt>
                <c:pt idx="1802">
                  <c:v>596</c:v>
                </c:pt>
                <c:pt idx="1803">
                  <c:v>609</c:v>
                </c:pt>
                <c:pt idx="1804">
                  <c:v>616</c:v>
                </c:pt>
                <c:pt idx="1805">
                  <c:v>627</c:v>
                </c:pt>
                <c:pt idx="1806">
                  <c:v>640</c:v>
                </c:pt>
                <c:pt idx="1807">
                  <c:v>660</c:v>
                </c:pt>
                <c:pt idx="1808">
                  <c:v>677</c:v>
                </c:pt>
                <c:pt idx="1809">
                  <c:v>688</c:v>
                </c:pt>
                <c:pt idx="1810">
                  <c:v>692</c:v>
                </c:pt>
                <c:pt idx="1811">
                  <c:v>694</c:v>
                </c:pt>
                <c:pt idx="1812">
                  <c:v>699</c:v>
                </c:pt>
                <c:pt idx="1813">
                  <c:v>703</c:v>
                </c:pt>
                <c:pt idx="1814">
                  <c:v>704</c:v>
                </c:pt>
                <c:pt idx="1815">
                  <c:v>711</c:v>
                </c:pt>
                <c:pt idx="1816">
                  <c:v>726</c:v>
                </c:pt>
                <c:pt idx="1817">
                  <c:v>738</c:v>
                </c:pt>
                <c:pt idx="1818">
                  <c:v>745</c:v>
                </c:pt>
                <c:pt idx="1819">
                  <c:v>748</c:v>
                </c:pt>
                <c:pt idx="1820">
                  <c:v>746</c:v>
                </c:pt>
                <c:pt idx="1821">
                  <c:v>736</c:v>
                </c:pt>
                <c:pt idx="1822">
                  <c:v>726</c:v>
                </c:pt>
                <c:pt idx="1823">
                  <c:v>718</c:v>
                </c:pt>
                <c:pt idx="1824">
                  <c:v>709</c:v>
                </c:pt>
                <c:pt idx="1825">
                  <c:v>696</c:v>
                </c:pt>
                <c:pt idx="1826">
                  <c:v>679</c:v>
                </c:pt>
                <c:pt idx="1827">
                  <c:v>665</c:v>
                </c:pt>
                <c:pt idx="1828">
                  <c:v>656</c:v>
                </c:pt>
                <c:pt idx="1829">
                  <c:v>650</c:v>
                </c:pt>
                <c:pt idx="1830">
                  <c:v>645</c:v>
                </c:pt>
                <c:pt idx="1831">
                  <c:v>641</c:v>
                </c:pt>
                <c:pt idx="1832">
                  <c:v>636</c:v>
                </c:pt>
                <c:pt idx="1833">
                  <c:v>636</c:v>
                </c:pt>
                <c:pt idx="1834">
                  <c:v>636</c:v>
                </c:pt>
                <c:pt idx="1835">
                  <c:v>631</c:v>
                </c:pt>
                <c:pt idx="1836">
                  <c:v>638</c:v>
                </c:pt>
                <c:pt idx="1837">
                  <c:v>653</c:v>
                </c:pt>
                <c:pt idx="1838">
                  <c:v>671</c:v>
                </c:pt>
                <c:pt idx="1839">
                  <c:v>681</c:v>
                </c:pt>
                <c:pt idx="1840">
                  <c:v>687</c:v>
                </c:pt>
                <c:pt idx="1841">
                  <c:v>685</c:v>
                </c:pt>
                <c:pt idx="1842">
                  <c:v>682</c:v>
                </c:pt>
                <c:pt idx="1843">
                  <c:v>683</c:v>
                </c:pt>
                <c:pt idx="1844">
                  <c:v>687</c:v>
                </c:pt>
                <c:pt idx="1845">
                  <c:v>692</c:v>
                </c:pt>
                <c:pt idx="1846">
                  <c:v>706</c:v>
                </c:pt>
                <c:pt idx="1847">
                  <c:v>718</c:v>
                </c:pt>
                <c:pt idx="1848">
                  <c:v>720</c:v>
                </c:pt>
                <c:pt idx="1849">
                  <c:v>715</c:v>
                </c:pt>
                <c:pt idx="1850">
                  <c:v>711</c:v>
                </c:pt>
                <c:pt idx="1851">
                  <c:v>712</c:v>
                </c:pt>
                <c:pt idx="1852">
                  <c:v>720</c:v>
                </c:pt>
                <c:pt idx="1853">
                  <c:v>724</c:v>
                </c:pt>
                <c:pt idx="1854">
                  <c:v>745</c:v>
                </c:pt>
                <c:pt idx="1855">
                  <c:v>773</c:v>
                </c:pt>
                <c:pt idx="1856">
                  <c:v>792</c:v>
                </c:pt>
                <c:pt idx="1857">
                  <c:v>804</c:v>
                </c:pt>
                <c:pt idx="1858">
                  <c:v>804</c:v>
                </c:pt>
                <c:pt idx="1859">
                  <c:v>796</c:v>
                </c:pt>
                <c:pt idx="1860">
                  <c:v>756</c:v>
                </c:pt>
                <c:pt idx="1861">
                  <c:v>764</c:v>
                </c:pt>
                <c:pt idx="1862">
                  <c:v>800</c:v>
                </c:pt>
                <c:pt idx="1863">
                  <c:v>836</c:v>
                </c:pt>
                <c:pt idx="1864">
                  <c:v>865</c:v>
                </c:pt>
                <c:pt idx="1865">
                  <c:v>903</c:v>
                </c:pt>
                <c:pt idx="1866">
                  <c:v>937</c:v>
                </c:pt>
                <c:pt idx="1867">
                  <c:v>941</c:v>
                </c:pt>
                <c:pt idx="1868">
                  <c:v>934</c:v>
                </c:pt>
                <c:pt idx="1869">
                  <c:v>930</c:v>
                </c:pt>
                <c:pt idx="1870">
                  <c:v>912</c:v>
                </c:pt>
                <c:pt idx="1871">
                  <c:v>888</c:v>
                </c:pt>
                <c:pt idx="1872">
                  <c:v>875</c:v>
                </c:pt>
                <c:pt idx="1873">
                  <c:v>864</c:v>
                </c:pt>
                <c:pt idx="1874">
                  <c:v>860</c:v>
                </c:pt>
                <c:pt idx="1875">
                  <c:v>869</c:v>
                </c:pt>
                <c:pt idx="1876">
                  <c:v>915</c:v>
                </c:pt>
                <c:pt idx="1877">
                  <c:v>921</c:v>
                </c:pt>
                <c:pt idx="1878">
                  <c:v>922</c:v>
                </c:pt>
                <c:pt idx="1879">
                  <c:v>922</c:v>
                </c:pt>
                <c:pt idx="1880">
                  <c:v>906</c:v>
                </c:pt>
                <c:pt idx="1881">
                  <c:v>885</c:v>
                </c:pt>
                <c:pt idx="1882">
                  <c:v>892</c:v>
                </c:pt>
                <c:pt idx="1883">
                  <c:v>894</c:v>
                </c:pt>
                <c:pt idx="1884">
                  <c:v>890</c:v>
                </c:pt>
                <c:pt idx="1885">
                  <c:v>872</c:v>
                </c:pt>
                <c:pt idx="1886">
                  <c:v>849</c:v>
                </c:pt>
                <c:pt idx="1887">
                  <c:v>842</c:v>
                </c:pt>
                <c:pt idx="1888">
                  <c:v>831</c:v>
                </c:pt>
                <c:pt idx="1889">
                  <c:v>813</c:v>
                </c:pt>
                <c:pt idx="1890">
                  <c:v>802</c:v>
                </c:pt>
                <c:pt idx="1891">
                  <c:v>798</c:v>
                </c:pt>
                <c:pt idx="1892">
                  <c:v>834</c:v>
                </c:pt>
                <c:pt idx="1893">
                  <c:v>857</c:v>
                </c:pt>
                <c:pt idx="1894">
                  <c:v>838</c:v>
                </c:pt>
                <c:pt idx="1895">
                  <c:v>834</c:v>
                </c:pt>
                <c:pt idx="1896">
                  <c:v>849</c:v>
                </c:pt>
                <c:pt idx="1897">
                  <c:v>855</c:v>
                </c:pt>
                <c:pt idx="1898">
                  <c:v>870</c:v>
                </c:pt>
                <c:pt idx="1899">
                  <c:v>911</c:v>
                </c:pt>
                <c:pt idx="1900">
                  <c:v>954</c:v>
                </c:pt>
                <c:pt idx="1901">
                  <c:v>974</c:v>
                </c:pt>
                <c:pt idx="1902">
                  <c:v>1045</c:v>
                </c:pt>
                <c:pt idx="1903">
                  <c:v>1065</c:v>
                </c:pt>
                <c:pt idx="1904">
                  <c:v>1084</c:v>
                </c:pt>
                <c:pt idx="1905">
                  <c:v>1145</c:v>
                </c:pt>
                <c:pt idx="1906">
                  <c:v>1231</c:v>
                </c:pt>
                <c:pt idx="1907">
                  <c:v>1257</c:v>
                </c:pt>
                <c:pt idx="1908">
                  <c:v>1240</c:v>
                </c:pt>
                <c:pt idx="1909">
                  <c:v>1232</c:v>
                </c:pt>
                <c:pt idx="1910">
                  <c:v>1224</c:v>
                </c:pt>
                <c:pt idx="1911">
                  <c:v>1201</c:v>
                </c:pt>
                <c:pt idx="1912">
                  <c:v>1181</c:v>
                </c:pt>
                <c:pt idx="1913">
                  <c:v>1184</c:v>
                </c:pt>
                <c:pt idx="1914">
                  <c:v>1202</c:v>
                </c:pt>
                <c:pt idx="1915">
                  <c:v>1204</c:v>
                </c:pt>
                <c:pt idx="1916">
                  <c:v>1196</c:v>
                </c:pt>
                <c:pt idx="1917">
                  <c:v>1198</c:v>
                </c:pt>
                <c:pt idx="1918">
                  <c:v>1196</c:v>
                </c:pt>
                <c:pt idx="1919">
                  <c:v>1186</c:v>
                </c:pt>
                <c:pt idx="1920">
                  <c:v>1162</c:v>
                </c:pt>
                <c:pt idx="1921">
                  <c:v>1122</c:v>
                </c:pt>
                <c:pt idx="1922">
                  <c:v>1090</c:v>
                </c:pt>
                <c:pt idx="1923">
                  <c:v>1069</c:v>
                </c:pt>
                <c:pt idx="1924">
                  <c:v>1052</c:v>
                </c:pt>
                <c:pt idx="1925">
                  <c:v>1003</c:v>
                </c:pt>
                <c:pt idx="1926">
                  <c:v>966</c:v>
                </c:pt>
                <c:pt idx="1927">
                  <c:v>946</c:v>
                </c:pt>
                <c:pt idx="1928">
                  <c:v>927</c:v>
                </c:pt>
                <c:pt idx="1929">
                  <c:v>914</c:v>
                </c:pt>
                <c:pt idx="1930">
                  <c:v>926</c:v>
                </c:pt>
                <c:pt idx="1931">
                  <c:v>928</c:v>
                </c:pt>
                <c:pt idx="1932">
                  <c:v>961</c:v>
                </c:pt>
                <c:pt idx="1933">
                  <c:v>953</c:v>
                </c:pt>
                <c:pt idx="1934">
                  <c:v>969</c:v>
                </c:pt>
                <c:pt idx="1935">
                  <c:v>983</c:v>
                </c:pt>
                <c:pt idx="1936">
                  <c:v>963</c:v>
                </c:pt>
                <c:pt idx="1937">
                  <c:v>949</c:v>
                </c:pt>
                <c:pt idx="1938">
                  <c:v>926</c:v>
                </c:pt>
                <c:pt idx="1939">
                  <c:v>894</c:v>
                </c:pt>
                <c:pt idx="1940">
                  <c:v>892</c:v>
                </c:pt>
                <c:pt idx="1941">
                  <c:v>910</c:v>
                </c:pt>
                <c:pt idx="1942">
                  <c:v>925</c:v>
                </c:pt>
                <c:pt idx="1943">
                  <c:v>922</c:v>
                </c:pt>
                <c:pt idx="1944">
                  <c:v>952</c:v>
                </c:pt>
                <c:pt idx="1945">
                  <c:v>942</c:v>
                </c:pt>
                <c:pt idx="1946">
                  <c:v>925</c:v>
                </c:pt>
                <c:pt idx="1947">
                  <c:v>914</c:v>
                </c:pt>
                <c:pt idx="1948">
                  <c:v>886</c:v>
                </c:pt>
                <c:pt idx="1949">
                  <c:v>862</c:v>
                </c:pt>
                <c:pt idx="1950">
                  <c:v>840</c:v>
                </c:pt>
                <c:pt idx="1951">
                  <c:v>827</c:v>
                </c:pt>
                <c:pt idx="1952">
                  <c:v>816</c:v>
                </c:pt>
                <c:pt idx="1953">
                  <c:v>800</c:v>
                </c:pt>
                <c:pt idx="1954">
                  <c:v>786</c:v>
                </c:pt>
                <c:pt idx="1955">
                  <c:v>770</c:v>
                </c:pt>
                <c:pt idx="1956">
                  <c:v>752</c:v>
                </c:pt>
                <c:pt idx="1957">
                  <c:v>735</c:v>
                </c:pt>
                <c:pt idx="1958">
                  <c:v>714</c:v>
                </c:pt>
                <c:pt idx="1959">
                  <c:v>702</c:v>
                </c:pt>
                <c:pt idx="1960">
                  <c:v>707</c:v>
                </c:pt>
                <c:pt idx="1961">
                  <c:v>702</c:v>
                </c:pt>
                <c:pt idx="1962">
                  <c:v>688</c:v>
                </c:pt>
                <c:pt idx="1963">
                  <c:v>685</c:v>
                </c:pt>
                <c:pt idx="1964">
                  <c:v>688</c:v>
                </c:pt>
                <c:pt idx="1965">
                  <c:v>710</c:v>
                </c:pt>
                <c:pt idx="1966">
                  <c:v>741</c:v>
                </c:pt>
                <c:pt idx="1967">
                  <c:v>757</c:v>
                </c:pt>
                <c:pt idx="1968">
                  <c:v>778</c:v>
                </c:pt>
                <c:pt idx="1969">
                  <c:v>806</c:v>
                </c:pt>
                <c:pt idx="1970">
                  <c:v>856</c:v>
                </c:pt>
                <c:pt idx="1971">
                  <c:v>875</c:v>
                </c:pt>
                <c:pt idx="1972">
                  <c:v>878</c:v>
                </c:pt>
                <c:pt idx="1973">
                  <c:v>859</c:v>
                </c:pt>
                <c:pt idx="1974">
                  <c:v>871</c:v>
                </c:pt>
                <c:pt idx="1975">
                  <c:v>904</c:v>
                </c:pt>
                <c:pt idx="1976">
                  <c:v>939</c:v>
                </c:pt>
                <c:pt idx="1977">
                  <c:v>979</c:v>
                </c:pt>
                <c:pt idx="1978">
                  <c:v>1033</c:v>
                </c:pt>
                <c:pt idx="1979">
                  <c:v>1045</c:v>
                </c:pt>
                <c:pt idx="1980">
                  <c:v>1064</c:v>
                </c:pt>
                <c:pt idx="1981">
                  <c:v>1086</c:v>
                </c:pt>
                <c:pt idx="1982">
                  <c:v>1099</c:v>
                </c:pt>
                <c:pt idx="1983">
                  <c:v>1112</c:v>
                </c:pt>
                <c:pt idx="1984">
                  <c:v>1147</c:v>
                </c:pt>
                <c:pt idx="1985">
                  <c:v>1172</c:v>
                </c:pt>
                <c:pt idx="1986">
                  <c:v>1196</c:v>
                </c:pt>
                <c:pt idx="1987">
                  <c:v>1205</c:v>
                </c:pt>
                <c:pt idx="1988">
                  <c:v>1200</c:v>
                </c:pt>
                <c:pt idx="1989">
                  <c:v>1190</c:v>
                </c:pt>
                <c:pt idx="1990">
                  <c:v>1196</c:v>
                </c:pt>
                <c:pt idx="1991">
                  <c:v>1240</c:v>
                </c:pt>
                <c:pt idx="1992">
                  <c:v>1282</c:v>
                </c:pt>
                <c:pt idx="1993">
                  <c:v>1333</c:v>
                </c:pt>
                <c:pt idx="1994">
                  <c:v>1338</c:v>
                </c:pt>
                <c:pt idx="1995">
                  <c:v>1324</c:v>
                </c:pt>
                <c:pt idx="1996">
                  <c:v>1297</c:v>
                </c:pt>
                <c:pt idx="1997">
                  <c:v>1282</c:v>
                </c:pt>
                <c:pt idx="1998">
                  <c:v>1255</c:v>
                </c:pt>
                <c:pt idx="1999">
                  <c:v>1223</c:v>
                </c:pt>
                <c:pt idx="2000">
                  <c:v>1215</c:v>
                </c:pt>
                <c:pt idx="2001">
                  <c:v>1223</c:v>
                </c:pt>
                <c:pt idx="2002">
                  <c:v>1231</c:v>
                </c:pt>
                <c:pt idx="2003">
                  <c:v>1262</c:v>
                </c:pt>
                <c:pt idx="2004">
                  <c:v>1282</c:v>
                </c:pt>
                <c:pt idx="2005">
                  <c:v>1296</c:v>
                </c:pt>
                <c:pt idx="2006">
                  <c:v>1294</c:v>
                </c:pt>
                <c:pt idx="2007">
                  <c:v>1278</c:v>
                </c:pt>
                <c:pt idx="2008">
                  <c:v>1243</c:v>
                </c:pt>
                <c:pt idx="2009">
                  <c:v>1195</c:v>
                </c:pt>
                <c:pt idx="2010">
                  <c:v>1170</c:v>
                </c:pt>
                <c:pt idx="2011">
                  <c:v>1154</c:v>
                </c:pt>
                <c:pt idx="2012">
                  <c:v>1147</c:v>
                </c:pt>
                <c:pt idx="2013">
                  <c:v>1134</c:v>
                </c:pt>
                <c:pt idx="2014">
                  <c:v>1109</c:v>
                </c:pt>
                <c:pt idx="2015">
                  <c:v>1073</c:v>
                </c:pt>
                <c:pt idx="2016">
                  <c:v>1034</c:v>
                </c:pt>
                <c:pt idx="2017">
                  <c:v>1004</c:v>
                </c:pt>
                <c:pt idx="2018">
                  <c:v>994</c:v>
                </c:pt>
                <c:pt idx="2019">
                  <c:v>1001</c:v>
                </c:pt>
                <c:pt idx="2020">
                  <c:v>1007</c:v>
                </c:pt>
                <c:pt idx="2021">
                  <c:v>1005</c:v>
                </c:pt>
                <c:pt idx="2022">
                  <c:v>1012</c:v>
                </c:pt>
                <c:pt idx="2023">
                  <c:v>1014</c:v>
                </c:pt>
                <c:pt idx="2024">
                  <c:v>994</c:v>
                </c:pt>
                <c:pt idx="2025">
                  <c:v>980</c:v>
                </c:pt>
                <c:pt idx="2026">
                  <c:v>960</c:v>
                </c:pt>
                <c:pt idx="2027">
                  <c:v>957</c:v>
                </c:pt>
                <c:pt idx="2028">
                  <c:v>956</c:v>
                </c:pt>
                <c:pt idx="2029">
                  <c:v>954</c:v>
                </c:pt>
                <c:pt idx="2030">
                  <c:v>949</c:v>
                </c:pt>
                <c:pt idx="2031">
                  <c:v>934</c:v>
                </c:pt>
                <c:pt idx="2032">
                  <c:v>918</c:v>
                </c:pt>
                <c:pt idx="2033">
                  <c:v>912</c:v>
                </c:pt>
                <c:pt idx="2034">
                  <c:v>900</c:v>
                </c:pt>
                <c:pt idx="2035">
                  <c:v>878</c:v>
                </c:pt>
                <c:pt idx="2036">
                  <c:v>850</c:v>
                </c:pt>
                <c:pt idx="2037">
                  <c:v>830</c:v>
                </c:pt>
                <c:pt idx="2038">
                  <c:v>821</c:v>
                </c:pt>
                <c:pt idx="2039">
                  <c:v>818</c:v>
                </c:pt>
                <c:pt idx="2040">
                  <c:v>821</c:v>
                </c:pt>
                <c:pt idx="2041">
                  <c:v>824</c:v>
                </c:pt>
                <c:pt idx="2042">
                  <c:v>849</c:v>
                </c:pt>
                <c:pt idx="2043">
                  <c:v>870</c:v>
                </c:pt>
                <c:pt idx="2044">
                  <c:v>870</c:v>
                </c:pt>
                <c:pt idx="2045">
                  <c:v>865</c:v>
                </c:pt>
                <c:pt idx="2046">
                  <c:v>855</c:v>
                </c:pt>
                <c:pt idx="2047">
                  <c:v>851</c:v>
                </c:pt>
                <c:pt idx="2048">
                  <c:v>848</c:v>
                </c:pt>
                <c:pt idx="2049">
                  <c:v>847</c:v>
                </c:pt>
                <c:pt idx="2050">
                  <c:v>844</c:v>
                </c:pt>
                <c:pt idx="2051">
                  <c:v>855</c:v>
                </c:pt>
                <c:pt idx="2052">
                  <c:v>870</c:v>
                </c:pt>
                <c:pt idx="2053">
                  <c:v>884</c:v>
                </c:pt>
                <c:pt idx="2054">
                  <c:v>903</c:v>
                </c:pt>
                <c:pt idx="2055">
                  <c:v>929</c:v>
                </c:pt>
                <c:pt idx="2056">
                  <c:v>920</c:v>
                </c:pt>
                <c:pt idx="2057">
                  <c:v>901</c:v>
                </c:pt>
                <c:pt idx="2058">
                  <c:v>882</c:v>
                </c:pt>
                <c:pt idx="2059">
                  <c:v>871</c:v>
                </c:pt>
                <c:pt idx="2060">
                  <c:v>847</c:v>
                </c:pt>
                <c:pt idx="2061">
                  <c:v>829</c:v>
                </c:pt>
                <c:pt idx="2062">
                  <c:v>822</c:v>
                </c:pt>
                <c:pt idx="2063">
                  <c:v>820</c:v>
                </c:pt>
                <c:pt idx="2064">
                  <c:v>830</c:v>
                </c:pt>
                <c:pt idx="2065">
                  <c:v>859</c:v>
                </c:pt>
                <c:pt idx="2066">
                  <c:v>888</c:v>
                </c:pt>
                <c:pt idx="2067">
                  <c:v>900</c:v>
                </c:pt>
                <c:pt idx="2068">
                  <c:v>912</c:v>
                </c:pt>
                <c:pt idx="2069">
                  <c:v>932</c:v>
                </c:pt>
                <c:pt idx="2070">
                  <c:v>948</c:v>
                </c:pt>
                <c:pt idx="2071">
                  <c:v>964</c:v>
                </c:pt>
                <c:pt idx="2072">
                  <c:v>977</c:v>
                </c:pt>
                <c:pt idx="2073">
                  <c:v>977</c:v>
                </c:pt>
                <c:pt idx="2074">
                  <c:v>980</c:v>
                </c:pt>
                <c:pt idx="2075">
                  <c:v>968</c:v>
                </c:pt>
                <c:pt idx="2076">
                  <c:v>942</c:v>
                </c:pt>
                <c:pt idx="2077">
                  <c:v>933</c:v>
                </c:pt>
                <c:pt idx="2078">
                  <c:v>946</c:v>
                </c:pt>
                <c:pt idx="2079">
                  <c:v>965</c:v>
                </c:pt>
                <c:pt idx="2080">
                  <c:v>993</c:v>
                </c:pt>
                <c:pt idx="2081">
                  <c:v>1023</c:v>
                </c:pt>
                <c:pt idx="2082">
                  <c:v>1032</c:v>
                </c:pt>
                <c:pt idx="2083">
                  <c:v>1036</c:v>
                </c:pt>
                <c:pt idx="2084">
                  <c:v>1038</c:v>
                </c:pt>
                <c:pt idx="2085">
                  <c:v>1050</c:v>
                </c:pt>
                <c:pt idx="2086">
                  <c:v>1092</c:v>
                </c:pt>
                <c:pt idx="2087">
                  <c:v>1138</c:v>
                </c:pt>
                <c:pt idx="2088">
                  <c:v>1155</c:v>
                </c:pt>
                <c:pt idx="2089">
                  <c:v>1169</c:v>
                </c:pt>
                <c:pt idx="2090">
                  <c:v>1207</c:v>
                </c:pt>
                <c:pt idx="2091">
                  <c:v>1247</c:v>
                </c:pt>
                <c:pt idx="2092">
                  <c:v>1260</c:v>
                </c:pt>
                <c:pt idx="2093">
                  <c:v>1266</c:v>
                </c:pt>
                <c:pt idx="2094">
                  <c:v>1249</c:v>
                </c:pt>
                <c:pt idx="2095">
                  <c:v>1222</c:v>
                </c:pt>
                <c:pt idx="2096">
                  <c:v>1200</c:v>
                </c:pt>
                <c:pt idx="2097">
                  <c:v>1209</c:v>
                </c:pt>
                <c:pt idx="2098">
                  <c:v>1203</c:v>
                </c:pt>
                <c:pt idx="2099">
                  <c:v>1181</c:v>
                </c:pt>
                <c:pt idx="2100">
                  <c:v>1184</c:v>
                </c:pt>
                <c:pt idx="2101">
                  <c:v>1183</c:v>
                </c:pt>
                <c:pt idx="2102">
                  <c:v>1187</c:v>
                </c:pt>
                <c:pt idx="2103">
                  <c:v>1215</c:v>
                </c:pt>
                <c:pt idx="2104">
                  <c:v>1250</c:v>
                </c:pt>
                <c:pt idx="2105">
                  <c:v>1296</c:v>
                </c:pt>
                <c:pt idx="2106">
                  <c:v>1332</c:v>
                </c:pt>
                <c:pt idx="2107">
                  <c:v>1355</c:v>
                </c:pt>
                <c:pt idx="2108">
                  <c:v>1344</c:v>
                </c:pt>
                <c:pt idx="2109">
                  <c:v>1337</c:v>
                </c:pt>
                <c:pt idx="2110">
                  <c:v>1361</c:v>
                </c:pt>
                <c:pt idx="2111">
                  <c:v>1385</c:v>
                </c:pt>
                <c:pt idx="2112">
                  <c:v>1398</c:v>
                </c:pt>
                <c:pt idx="2113">
                  <c:v>1415</c:v>
                </c:pt>
                <c:pt idx="2114">
                  <c:v>1449</c:v>
                </c:pt>
                <c:pt idx="2115">
                  <c:v>1470</c:v>
                </c:pt>
                <c:pt idx="2116">
                  <c:v>1502</c:v>
                </c:pt>
                <c:pt idx="2117">
                  <c:v>1503</c:v>
                </c:pt>
                <c:pt idx="2118">
                  <c:v>1476</c:v>
                </c:pt>
                <c:pt idx="2119">
                  <c:v>1429</c:v>
                </c:pt>
                <c:pt idx="2120">
                  <c:v>1391</c:v>
                </c:pt>
                <c:pt idx="2121">
                  <c:v>1356</c:v>
                </c:pt>
                <c:pt idx="2122">
                  <c:v>1328</c:v>
                </c:pt>
                <c:pt idx="2123">
                  <c:v>1308</c:v>
                </c:pt>
                <c:pt idx="2124">
                  <c:v>1320</c:v>
                </c:pt>
                <c:pt idx="2125">
                  <c:v>1382</c:v>
                </c:pt>
                <c:pt idx="2126">
                  <c:v>1405</c:v>
                </c:pt>
                <c:pt idx="2127">
                  <c:v>1411</c:v>
                </c:pt>
                <c:pt idx="2128">
                  <c:v>1418</c:v>
                </c:pt>
                <c:pt idx="2129">
                  <c:v>1433</c:v>
                </c:pt>
                <c:pt idx="2130">
                  <c:v>1458</c:v>
                </c:pt>
                <c:pt idx="2131">
                  <c:v>1485</c:v>
                </c:pt>
                <c:pt idx="2132">
                  <c:v>1523</c:v>
                </c:pt>
                <c:pt idx="2133">
                  <c:v>1552</c:v>
                </c:pt>
                <c:pt idx="2134">
                  <c:v>1566</c:v>
                </c:pt>
                <c:pt idx="2135">
                  <c:v>1582</c:v>
                </c:pt>
                <c:pt idx="2136">
                  <c:v>1578</c:v>
                </c:pt>
                <c:pt idx="2137">
                  <c:v>1586</c:v>
                </c:pt>
                <c:pt idx="2138">
                  <c:v>1588</c:v>
                </c:pt>
                <c:pt idx="2139">
                  <c:v>1573</c:v>
                </c:pt>
                <c:pt idx="2140">
                  <c:v>1555</c:v>
                </c:pt>
                <c:pt idx="2141">
                  <c:v>1546</c:v>
                </c:pt>
                <c:pt idx="2142">
                  <c:v>1534</c:v>
                </c:pt>
                <c:pt idx="2143">
                  <c:v>1522</c:v>
                </c:pt>
                <c:pt idx="2144">
                  <c:v>1496</c:v>
                </c:pt>
                <c:pt idx="2145">
                  <c:v>1482</c:v>
                </c:pt>
                <c:pt idx="2146">
                  <c:v>1476</c:v>
                </c:pt>
                <c:pt idx="2147">
                  <c:v>1473</c:v>
                </c:pt>
                <c:pt idx="2148">
                  <c:v>1477</c:v>
                </c:pt>
                <c:pt idx="2149">
                  <c:v>1486</c:v>
                </c:pt>
                <c:pt idx="2150">
                  <c:v>1481</c:v>
                </c:pt>
                <c:pt idx="2151">
                  <c:v>1464</c:v>
                </c:pt>
                <c:pt idx="2152">
                  <c:v>1445</c:v>
                </c:pt>
                <c:pt idx="2153">
                  <c:v>1405</c:v>
                </c:pt>
                <c:pt idx="2154">
                  <c:v>1374</c:v>
                </c:pt>
                <c:pt idx="2155">
                  <c:v>1361</c:v>
                </c:pt>
                <c:pt idx="2156">
                  <c:v>1371</c:v>
                </c:pt>
                <c:pt idx="2157">
                  <c:v>1385</c:v>
                </c:pt>
                <c:pt idx="2158">
                  <c:v>1396</c:v>
                </c:pt>
                <c:pt idx="2159">
                  <c:v>1413</c:v>
                </c:pt>
                <c:pt idx="2160">
                  <c:v>1445</c:v>
                </c:pt>
                <c:pt idx="2161">
                  <c:v>1458</c:v>
                </c:pt>
              </c:numCache>
            </c:numRef>
          </c:val>
          <c:smooth val="0"/>
          <c:extLst xmlns:c16r2="http://schemas.microsoft.com/office/drawing/2015/06/chart">
            <c:ext xmlns:c16="http://schemas.microsoft.com/office/drawing/2014/chart" uri="{C3380CC4-5D6E-409C-BE32-E72D297353CC}">
              <c16:uniqueId val="{00000000-ECE4-4866-B019-84ADB335D7B1}"/>
            </c:ext>
          </c:extLst>
        </c:ser>
        <c:dLbls>
          <c:showLegendKey val="0"/>
          <c:showVal val="0"/>
          <c:showCatName val="0"/>
          <c:showSerName val="0"/>
          <c:showPercent val="0"/>
          <c:showBubbleSize val="0"/>
        </c:dLbls>
        <c:smooth val="0"/>
        <c:axId val="-98466784"/>
        <c:axId val="-95825312"/>
      </c:lineChart>
      <c:dateAx>
        <c:axId val="-98466784"/>
        <c:scaling>
          <c:orientation val="minMax"/>
          <c:max val="43054"/>
          <c:min val="40132"/>
        </c:scaling>
        <c:delete val="0"/>
        <c:axPos val="b"/>
        <c:numFmt formatCode="[$-409]mmm\-yy;@" sourceLinked="0"/>
        <c:majorTickMark val="out"/>
        <c:minorTickMark val="none"/>
        <c:tickLblPos val="nextTo"/>
        <c:crossAx val="-95825312"/>
        <c:crosses val="autoZero"/>
        <c:auto val="0"/>
        <c:lblOffset val="100"/>
        <c:baseTimeUnit val="days"/>
        <c:majorUnit val="4"/>
        <c:majorTimeUnit val="months"/>
      </c:dateAx>
      <c:valAx>
        <c:axId val="-95825312"/>
        <c:scaling>
          <c:orientation val="minMax"/>
        </c:scaling>
        <c:delete val="0"/>
        <c:axPos val="l"/>
        <c:majorGridlines/>
        <c:numFmt formatCode="#,##0" sourceLinked="1"/>
        <c:majorTickMark val="out"/>
        <c:minorTickMark val="none"/>
        <c:tickLblPos val="nextTo"/>
        <c:crossAx val="-98466784"/>
        <c:crossesAt val="40071"/>
        <c:crossBetween val="between"/>
        <c:majorUnit val="1000"/>
      </c:valAx>
    </c:plotArea>
    <c:plotVisOnly val="1"/>
    <c:dispBlanksAs val="gap"/>
    <c:showDLblsOverMax val="0"/>
  </c:chart>
  <c:txPr>
    <a:bodyPr/>
    <a:lstStyle/>
    <a:p>
      <a:pPr>
        <a:defRPr sz="1300">
          <a:solidFill>
            <a:schemeClr val="tx1"/>
          </a:solidFil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7.6480023330416994E-2"/>
          <c:y val="4.0469818315790301E-2"/>
          <c:w val="0.90539836245216798"/>
          <c:h val="0.78476787802568704"/>
        </c:manualLayout>
      </c:layout>
      <c:bar3DChart>
        <c:barDir val="col"/>
        <c:grouping val="clustered"/>
        <c:varyColors val="0"/>
        <c:ser>
          <c:idx val="0"/>
          <c:order val="0"/>
          <c:tx>
            <c:strRef>
              <c:f>Sheet1!$B$4</c:f>
              <c:strCache>
                <c:ptCount val="1"/>
                <c:pt idx="0">
                  <c:v>Series 1</c:v>
                </c:pt>
              </c:strCache>
            </c:strRef>
          </c:tx>
          <c:spPr>
            <a:solidFill>
              <a:srgbClr val="C00000"/>
            </a:solidFill>
          </c:spPr>
          <c:invertIfNegative val="0"/>
          <c:cat>
            <c:strRef>
              <c:f>Sheet1!$A$5:$A$113</c:f>
              <c:strCache>
                <c:ptCount val="109"/>
                <c:pt idx="0">
                  <c:v>1990Q3</c:v>
                </c:pt>
                <c:pt idx="1">
                  <c:v>1990Q4</c:v>
                </c:pt>
                <c:pt idx="2">
                  <c:v>1991Q1</c:v>
                </c:pt>
                <c:pt idx="3">
                  <c:v>1991Q2</c:v>
                </c:pt>
                <c:pt idx="4">
                  <c:v>1991Q3</c:v>
                </c:pt>
                <c:pt idx="5">
                  <c:v>1991Q4</c:v>
                </c:pt>
                <c:pt idx="6">
                  <c:v>1992Q1</c:v>
                </c:pt>
                <c:pt idx="7">
                  <c:v>1992Q2</c:v>
                </c:pt>
                <c:pt idx="8">
                  <c:v>1992Q3</c:v>
                </c:pt>
                <c:pt idx="9">
                  <c:v>1992Q4</c:v>
                </c:pt>
                <c:pt idx="10">
                  <c:v>1993Q1</c:v>
                </c:pt>
                <c:pt idx="11">
                  <c:v>1993Q2</c:v>
                </c:pt>
                <c:pt idx="12">
                  <c:v>1993Q3</c:v>
                </c:pt>
                <c:pt idx="13">
                  <c:v>1993Q4</c:v>
                </c:pt>
                <c:pt idx="14">
                  <c:v>1994Q1</c:v>
                </c:pt>
                <c:pt idx="15">
                  <c:v>1994Q2</c:v>
                </c:pt>
                <c:pt idx="16">
                  <c:v>1994Q3</c:v>
                </c:pt>
                <c:pt idx="17">
                  <c:v>1994Q4</c:v>
                </c:pt>
                <c:pt idx="18">
                  <c:v>1995Q1</c:v>
                </c:pt>
                <c:pt idx="19">
                  <c:v>1995Q2</c:v>
                </c:pt>
                <c:pt idx="20">
                  <c:v>1995Q3</c:v>
                </c:pt>
                <c:pt idx="21">
                  <c:v>1995Q4</c:v>
                </c:pt>
                <c:pt idx="22">
                  <c:v>1996Q1</c:v>
                </c:pt>
                <c:pt idx="23">
                  <c:v>1996Q2</c:v>
                </c:pt>
                <c:pt idx="24">
                  <c:v>1996Q3</c:v>
                </c:pt>
                <c:pt idx="25">
                  <c:v>1996Q4</c:v>
                </c:pt>
                <c:pt idx="26">
                  <c:v>1997Q1</c:v>
                </c:pt>
                <c:pt idx="27">
                  <c:v>1997Q2</c:v>
                </c:pt>
                <c:pt idx="28">
                  <c:v>1997Q3</c:v>
                </c:pt>
                <c:pt idx="29">
                  <c:v>1997Q4</c:v>
                </c:pt>
                <c:pt idx="30">
                  <c:v>1998Q1</c:v>
                </c:pt>
                <c:pt idx="31">
                  <c:v>1998Q2</c:v>
                </c:pt>
                <c:pt idx="32">
                  <c:v>1998Q3</c:v>
                </c:pt>
                <c:pt idx="33">
                  <c:v>1998Q4</c:v>
                </c:pt>
                <c:pt idx="34">
                  <c:v>1999Q1</c:v>
                </c:pt>
                <c:pt idx="35">
                  <c:v>1999Q2</c:v>
                </c:pt>
                <c:pt idx="36">
                  <c:v>1999Q3</c:v>
                </c:pt>
                <c:pt idx="37">
                  <c:v>1999Q4</c:v>
                </c:pt>
                <c:pt idx="38">
                  <c:v>2000Q1</c:v>
                </c:pt>
                <c:pt idx="39">
                  <c:v>2000Q2</c:v>
                </c:pt>
                <c:pt idx="40">
                  <c:v>2000Q3</c:v>
                </c:pt>
                <c:pt idx="41">
                  <c:v>2000Q4</c:v>
                </c:pt>
                <c:pt idx="42">
                  <c:v>2001Q1</c:v>
                </c:pt>
                <c:pt idx="43">
                  <c:v>2001Q2</c:v>
                </c:pt>
                <c:pt idx="44">
                  <c:v>2001Q3</c:v>
                </c:pt>
                <c:pt idx="45">
                  <c:v>2001Q4</c:v>
                </c:pt>
                <c:pt idx="46">
                  <c:v>2002Q1</c:v>
                </c:pt>
                <c:pt idx="47">
                  <c:v>2002Q2</c:v>
                </c:pt>
                <c:pt idx="48">
                  <c:v>2002Q3</c:v>
                </c:pt>
                <c:pt idx="49">
                  <c:v>2002Q4</c:v>
                </c:pt>
                <c:pt idx="50">
                  <c:v>2003Q1</c:v>
                </c:pt>
                <c:pt idx="51">
                  <c:v>2003Q2</c:v>
                </c:pt>
                <c:pt idx="52">
                  <c:v>2003Q3</c:v>
                </c:pt>
                <c:pt idx="53">
                  <c:v>2003Q4</c:v>
                </c:pt>
                <c:pt idx="54">
                  <c:v>2004Q1</c:v>
                </c:pt>
                <c:pt idx="55">
                  <c:v>2004Q2</c:v>
                </c:pt>
                <c:pt idx="56">
                  <c:v>2004Q3</c:v>
                </c:pt>
                <c:pt idx="57">
                  <c:v>2004Q4</c:v>
                </c:pt>
                <c:pt idx="58">
                  <c:v>2005Q1</c:v>
                </c:pt>
                <c:pt idx="59">
                  <c:v>2005Q2</c:v>
                </c:pt>
                <c:pt idx="60">
                  <c:v>2005Q3</c:v>
                </c:pt>
                <c:pt idx="61">
                  <c:v>2005Q4</c:v>
                </c:pt>
                <c:pt idx="62">
                  <c:v>2006Q1</c:v>
                </c:pt>
                <c:pt idx="63">
                  <c:v>2006Q2</c:v>
                </c:pt>
                <c:pt idx="64">
                  <c:v>2006Q3</c:v>
                </c:pt>
                <c:pt idx="65">
                  <c:v>2006Q4</c:v>
                </c:pt>
                <c:pt idx="66">
                  <c:v>2007Q1</c:v>
                </c:pt>
                <c:pt idx="67">
                  <c:v>2007Q2</c:v>
                </c:pt>
                <c:pt idx="68">
                  <c:v>2007Q3</c:v>
                </c:pt>
                <c:pt idx="69">
                  <c:v>2007Q4</c:v>
                </c:pt>
                <c:pt idx="70">
                  <c:v>2008Q1</c:v>
                </c:pt>
                <c:pt idx="71">
                  <c:v>2008Q2</c:v>
                </c:pt>
                <c:pt idx="72">
                  <c:v>2008Q3</c:v>
                </c:pt>
                <c:pt idx="73">
                  <c:v>2008Q4</c:v>
                </c:pt>
                <c:pt idx="74">
                  <c:v>2009Q1</c:v>
                </c:pt>
                <c:pt idx="75">
                  <c:v>2009Q2</c:v>
                </c:pt>
                <c:pt idx="76">
                  <c:v>2009Q3</c:v>
                </c:pt>
                <c:pt idx="77">
                  <c:v>2009Q4</c:v>
                </c:pt>
                <c:pt idx="78">
                  <c:v>2010Q1</c:v>
                </c:pt>
                <c:pt idx="79">
                  <c:v>2010Q2</c:v>
                </c:pt>
                <c:pt idx="80">
                  <c:v>2010Q3</c:v>
                </c:pt>
                <c:pt idx="81">
                  <c:v>2010Q4</c:v>
                </c:pt>
                <c:pt idx="82">
                  <c:v>2011Q1</c:v>
                </c:pt>
                <c:pt idx="83">
                  <c:v>2011Q2</c:v>
                </c:pt>
                <c:pt idx="84">
                  <c:v>2011Q3</c:v>
                </c:pt>
                <c:pt idx="85">
                  <c:v>2011Q4</c:v>
                </c:pt>
                <c:pt idx="86">
                  <c:v>2012Q1</c:v>
                </c:pt>
                <c:pt idx="87">
                  <c:v>2012Q2</c:v>
                </c:pt>
                <c:pt idx="88">
                  <c:v>2012Q3</c:v>
                </c:pt>
                <c:pt idx="89">
                  <c:v>2012Q4</c:v>
                </c:pt>
                <c:pt idx="90">
                  <c:v>2013Q1</c:v>
                </c:pt>
                <c:pt idx="91">
                  <c:v>2013Q2</c:v>
                </c:pt>
                <c:pt idx="92">
                  <c:v>2013Q3</c:v>
                </c:pt>
                <c:pt idx="93">
                  <c:v>2013Q4</c:v>
                </c:pt>
                <c:pt idx="94">
                  <c:v>2014Q1</c:v>
                </c:pt>
                <c:pt idx="95">
                  <c:v>2014Q2</c:v>
                </c:pt>
                <c:pt idx="96">
                  <c:v>2014Q3</c:v>
                </c:pt>
                <c:pt idx="97">
                  <c:v>2014Q4</c:v>
                </c:pt>
                <c:pt idx="98">
                  <c:v>2015Q1</c:v>
                </c:pt>
                <c:pt idx="99">
                  <c:v>2015Q2</c:v>
                </c:pt>
                <c:pt idx="100">
                  <c:v>2015Q3</c:v>
                </c:pt>
                <c:pt idx="101">
                  <c:v>2015Q4</c:v>
                </c:pt>
                <c:pt idx="102">
                  <c:v>2016Q1</c:v>
                </c:pt>
                <c:pt idx="103">
                  <c:v>2016Q2</c:v>
                </c:pt>
                <c:pt idx="104">
                  <c:v>2016Q3</c:v>
                </c:pt>
                <c:pt idx="105">
                  <c:v>2016Q4</c:v>
                </c:pt>
                <c:pt idx="106">
                  <c:v>2017Q1</c:v>
                </c:pt>
                <c:pt idx="107">
                  <c:v>2017Q2</c:v>
                </c:pt>
                <c:pt idx="108">
                  <c:v>2017Q3</c:v>
                </c:pt>
              </c:strCache>
            </c:strRef>
          </c:cat>
          <c:val>
            <c:numRef>
              <c:f>Sheet1!$B$5:$B$113</c:f>
              <c:numCache>
                <c:formatCode>0.00%</c:formatCode>
                <c:ptCount val="109"/>
                <c:pt idx="0">
                  <c:v>1E-3</c:v>
                </c:pt>
                <c:pt idx="1">
                  <c:v>-3.4000000000000002E-2</c:v>
                </c:pt>
                <c:pt idx="2">
                  <c:v>-1.9E-2</c:v>
                </c:pt>
                <c:pt idx="3">
                  <c:v>3.1E-2</c:v>
                </c:pt>
                <c:pt idx="4">
                  <c:v>1.9E-2</c:v>
                </c:pt>
                <c:pt idx="5">
                  <c:v>1.7999999999999999E-2</c:v>
                </c:pt>
                <c:pt idx="6">
                  <c:v>4.8000000000000001E-2</c:v>
                </c:pt>
                <c:pt idx="7">
                  <c:v>4.4999999999999998E-2</c:v>
                </c:pt>
                <c:pt idx="8">
                  <c:v>3.9E-2</c:v>
                </c:pt>
                <c:pt idx="9">
                  <c:v>4.1000000000000002E-2</c:v>
                </c:pt>
                <c:pt idx="10">
                  <c:v>8.0000000000000002E-3</c:v>
                </c:pt>
                <c:pt idx="11">
                  <c:v>2.4E-2</c:v>
                </c:pt>
                <c:pt idx="12">
                  <c:v>0.02</c:v>
                </c:pt>
                <c:pt idx="13">
                  <c:v>5.3999999999999999E-2</c:v>
                </c:pt>
                <c:pt idx="14">
                  <c:v>0.04</c:v>
                </c:pt>
                <c:pt idx="15">
                  <c:v>5.6000000000000001E-2</c:v>
                </c:pt>
                <c:pt idx="16">
                  <c:v>2.4E-2</c:v>
                </c:pt>
                <c:pt idx="17">
                  <c:v>4.5999999999999999E-2</c:v>
                </c:pt>
                <c:pt idx="18">
                  <c:v>1.4E-2</c:v>
                </c:pt>
                <c:pt idx="19">
                  <c:v>1.4E-2</c:v>
                </c:pt>
                <c:pt idx="20">
                  <c:v>3.5000000000000003E-2</c:v>
                </c:pt>
                <c:pt idx="21">
                  <c:v>2.9000000000000001E-2</c:v>
                </c:pt>
                <c:pt idx="22">
                  <c:v>2.7E-2</c:v>
                </c:pt>
                <c:pt idx="23">
                  <c:v>7.1999999999999995E-2</c:v>
                </c:pt>
                <c:pt idx="24">
                  <c:v>3.6999999999999998E-2</c:v>
                </c:pt>
                <c:pt idx="25">
                  <c:v>4.2999999999999997E-2</c:v>
                </c:pt>
                <c:pt idx="26">
                  <c:v>3.1E-2</c:v>
                </c:pt>
                <c:pt idx="27">
                  <c:v>6.2E-2</c:v>
                </c:pt>
                <c:pt idx="28">
                  <c:v>5.1999999999999998E-2</c:v>
                </c:pt>
                <c:pt idx="29">
                  <c:v>3.1E-2</c:v>
                </c:pt>
                <c:pt idx="30">
                  <c:v>0.04</c:v>
                </c:pt>
                <c:pt idx="31">
                  <c:v>3.9E-2</c:v>
                </c:pt>
                <c:pt idx="32">
                  <c:v>5.2999999999999999E-2</c:v>
                </c:pt>
                <c:pt idx="33">
                  <c:v>6.7000000000000004E-2</c:v>
                </c:pt>
                <c:pt idx="34">
                  <c:v>3.2000000000000001E-2</c:v>
                </c:pt>
                <c:pt idx="35">
                  <c:v>3.3000000000000002E-2</c:v>
                </c:pt>
                <c:pt idx="36">
                  <c:v>5.0999999999999997E-2</c:v>
                </c:pt>
                <c:pt idx="37">
                  <c:v>7.0999999999999994E-2</c:v>
                </c:pt>
                <c:pt idx="38">
                  <c:v>1.2E-2</c:v>
                </c:pt>
                <c:pt idx="39">
                  <c:v>7.8E-2</c:v>
                </c:pt>
                <c:pt idx="40">
                  <c:v>5.0000000000000001E-3</c:v>
                </c:pt>
                <c:pt idx="41">
                  <c:v>2.3E-2</c:v>
                </c:pt>
                <c:pt idx="42">
                  <c:v>-1.0999999999999999E-2</c:v>
                </c:pt>
                <c:pt idx="43">
                  <c:v>2.1000000000000001E-2</c:v>
                </c:pt>
                <c:pt idx="44">
                  <c:v>-1.2999999999999999E-2</c:v>
                </c:pt>
                <c:pt idx="45">
                  <c:v>1.0999999999999999E-2</c:v>
                </c:pt>
                <c:pt idx="46">
                  <c:v>3.6999999999999998E-2</c:v>
                </c:pt>
                <c:pt idx="47">
                  <c:v>2.1999999999999999E-2</c:v>
                </c:pt>
                <c:pt idx="48">
                  <c:v>0.02</c:v>
                </c:pt>
                <c:pt idx="49">
                  <c:v>3.0000000000000001E-3</c:v>
                </c:pt>
                <c:pt idx="50">
                  <c:v>2.1000000000000001E-2</c:v>
                </c:pt>
                <c:pt idx="51">
                  <c:v>3.7999999999999999E-2</c:v>
                </c:pt>
                <c:pt idx="52">
                  <c:v>6.9000000000000006E-2</c:v>
                </c:pt>
                <c:pt idx="53">
                  <c:v>4.8000000000000001E-2</c:v>
                </c:pt>
                <c:pt idx="54">
                  <c:v>2.3E-2</c:v>
                </c:pt>
                <c:pt idx="55">
                  <c:v>0.03</c:v>
                </c:pt>
                <c:pt idx="56">
                  <c:v>3.6999999999999998E-2</c:v>
                </c:pt>
                <c:pt idx="57">
                  <c:v>3.5000000000000003E-2</c:v>
                </c:pt>
                <c:pt idx="58">
                  <c:v>4.2999999999999997E-2</c:v>
                </c:pt>
                <c:pt idx="59">
                  <c:v>2.1000000000000001E-2</c:v>
                </c:pt>
                <c:pt idx="60">
                  <c:v>3.4000000000000002E-2</c:v>
                </c:pt>
                <c:pt idx="61">
                  <c:v>2.3E-2</c:v>
                </c:pt>
                <c:pt idx="62">
                  <c:v>4.9000000000000002E-2</c:v>
                </c:pt>
                <c:pt idx="63">
                  <c:v>1.2E-2</c:v>
                </c:pt>
                <c:pt idx="64">
                  <c:v>4.0000000000000001E-3</c:v>
                </c:pt>
                <c:pt idx="65">
                  <c:v>3.2000000000000001E-2</c:v>
                </c:pt>
                <c:pt idx="66">
                  <c:v>2E-3</c:v>
                </c:pt>
                <c:pt idx="67">
                  <c:v>3.1E-2</c:v>
                </c:pt>
                <c:pt idx="68">
                  <c:v>2.7E-2</c:v>
                </c:pt>
                <c:pt idx="69">
                  <c:v>1.4E-2</c:v>
                </c:pt>
                <c:pt idx="70">
                  <c:v>-2.7E-2</c:v>
                </c:pt>
                <c:pt idx="71">
                  <c:v>0.02</c:v>
                </c:pt>
                <c:pt idx="72">
                  <c:v>-1.9E-2</c:v>
                </c:pt>
                <c:pt idx="73">
                  <c:v>-8.2000000000000003E-2</c:v>
                </c:pt>
                <c:pt idx="74">
                  <c:v>-5.3999999999999999E-2</c:v>
                </c:pt>
                <c:pt idx="75">
                  <c:v>-5.0000000000000001E-3</c:v>
                </c:pt>
                <c:pt idx="76">
                  <c:v>1.2999999999999999E-2</c:v>
                </c:pt>
                <c:pt idx="77">
                  <c:v>3.9E-2</c:v>
                </c:pt>
                <c:pt idx="78">
                  <c:v>1.7000000000000001E-2</c:v>
                </c:pt>
                <c:pt idx="79">
                  <c:v>3.9E-2</c:v>
                </c:pt>
                <c:pt idx="80">
                  <c:v>2.7E-2</c:v>
                </c:pt>
                <c:pt idx="81">
                  <c:v>2.5000000000000001E-2</c:v>
                </c:pt>
                <c:pt idx="82">
                  <c:v>-1.4999999999999999E-2</c:v>
                </c:pt>
                <c:pt idx="83">
                  <c:v>2.9000000000000001E-2</c:v>
                </c:pt>
                <c:pt idx="84">
                  <c:v>8.0000000000000002E-3</c:v>
                </c:pt>
                <c:pt idx="85">
                  <c:v>4.5999999999999999E-2</c:v>
                </c:pt>
                <c:pt idx="86">
                  <c:v>2.7E-2</c:v>
                </c:pt>
                <c:pt idx="87">
                  <c:v>1.9E-2</c:v>
                </c:pt>
                <c:pt idx="88">
                  <c:v>5.0000000000000001E-3</c:v>
                </c:pt>
                <c:pt idx="89">
                  <c:v>1E-3</c:v>
                </c:pt>
                <c:pt idx="90">
                  <c:v>2.8000000000000001E-2</c:v>
                </c:pt>
                <c:pt idx="91">
                  <c:v>8.0000000000000002E-3</c:v>
                </c:pt>
                <c:pt idx="92">
                  <c:v>3.1E-2</c:v>
                </c:pt>
                <c:pt idx="93">
                  <c:v>0.04</c:v>
                </c:pt>
                <c:pt idx="94">
                  <c:v>-8.9999999999999993E-3</c:v>
                </c:pt>
                <c:pt idx="95">
                  <c:v>4.5999999999999999E-2</c:v>
                </c:pt>
                <c:pt idx="96">
                  <c:v>5.1999999999999998E-2</c:v>
                </c:pt>
                <c:pt idx="97">
                  <c:v>0.02</c:v>
                </c:pt>
                <c:pt idx="98">
                  <c:v>3.2000000000000001E-2</c:v>
                </c:pt>
                <c:pt idx="99">
                  <c:v>2.7E-2</c:v>
                </c:pt>
                <c:pt idx="100">
                  <c:v>1.6E-2</c:v>
                </c:pt>
                <c:pt idx="101">
                  <c:v>5.0000000000000001E-3</c:v>
                </c:pt>
                <c:pt idx="102">
                  <c:v>6.0000000000000001E-3</c:v>
                </c:pt>
                <c:pt idx="103">
                  <c:v>2.1999999999999999E-2</c:v>
                </c:pt>
                <c:pt idx="104">
                  <c:v>2.8000000000000001E-2</c:v>
                </c:pt>
                <c:pt idx="105">
                  <c:v>1.7999999999999999E-2</c:v>
                </c:pt>
                <c:pt idx="106">
                  <c:v>1.2E-2</c:v>
                </c:pt>
                <c:pt idx="107">
                  <c:v>3.1E-2</c:v>
                </c:pt>
                <c:pt idx="108">
                  <c:v>3.3000000000000002E-2</c:v>
                </c:pt>
              </c:numCache>
            </c:numRef>
          </c:val>
        </c:ser>
        <c:dLbls>
          <c:showLegendKey val="0"/>
          <c:showVal val="0"/>
          <c:showCatName val="0"/>
          <c:showSerName val="0"/>
          <c:showPercent val="0"/>
          <c:showBubbleSize val="0"/>
        </c:dLbls>
        <c:gapWidth val="150"/>
        <c:shape val="box"/>
        <c:axId val="-91157168"/>
        <c:axId val="-91160976"/>
        <c:axId val="0"/>
      </c:bar3DChart>
      <c:catAx>
        <c:axId val="-91157168"/>
        <c:scaling>
          <c:orientation val="minMax"/>
        </c:scaling>
        <c:delete val="0"/>
        <c:axPos val="b"/>
        <c:numFmt formatCode="General" sourceLinked="0"/>
        <c:majorTickMark val="none"/>
        <c:minorTickMark val="none"/>
        <c:tickLblPos val="low"/>
        <c:crossAx val="-91160976"/>
        <c:crosses val="autoZero"/>
        <c:auto val="1"/>
        <c:lblAlgn val="ctr"/>
        <c:lblOffset val="100"/>
        <c:tickLblSkip val="3"/>
        <c:noMultiLvlLbl val="0"/>
      </c:catAx>
      <c:valAx>
        <c:axId val="-91160976"/>
        <c:scaling>
          <c:orientation val="minMax"/>
        </c:scaling>
        <c:delete val="0"/>
        <c:axPos val="l"/>
        <c:title>
          <c:tx>
            <c:rich>
              <a:bodyPr rot="-5400000" vert="horz"/>
              <a:lstStyle/>
              <a:p>
                <a:pPr>
                  <a:defRPr/>
                </a:pPr>
                <a:r>
                  <a:rPr lang="en-US"/>
                  <a:t>%  Change from Preceding Period (SAAR)</a:t>
                </a:r>
              </a:p>
            </c:rich>
          </c:tx>
          <c:layout>
            <c:manualLayout>
              <c:xMode val="edge"/>
              <c:yMode val="edge"/>
              <c:x val="2.3952156275800799E-3"/>
              <c:y val="6.2221636314666699E-2"/>
            </c:manualLayout>
          </c:layout>
          <c:overlay val="0"/>
        </c:title>
        <c:numFmt formatCode="0%" sourceLinked="0"/>
        <c:majorTickMark val="out"/>
        <c:minorTickMark val="none"/>
        <c:tickLblPos val="nextTo"/>
        <c:crossAx val="-91157168"/>
        <c:crosses val="autoZero"/>
        <c:crossBetween val="between"/>
      </c:valAx>
    </c:plotArea>
    <c:plotVisOnly val="1"/>
    <c:dispBlanksAs val="gap"/>
    <c:showDLblsOverMax val="0"/>
  </c:chart>
  <c:txPr>
    <a:bodyPr/>
    <a:lstStyle/>
    <a:p>
      <a:pPr>
        <a:defRPr lang="en-US" sz="1200" b="0" i="1" kern="1200">
          <a:solidFill>
            <a:schemeClr val="tx1"/>
          </a:solidFill>
          <a:latin typeface="Arial" charset="0"/>
          <a:ea typeface="Arial" charset="0"/>
          <a:cs typeface="Arial"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845144356955"/>
          <c:y val="4.3915353063232299E-2"/>
          <c:w val="0.85743263342082199"/>
          <c:h val="0.77843056668553201"/>
        </c:manualLayout>
      </c:layout>
      <c:barChart>
        <c:barDir val="col"/>
        <c:grouping val="clustered"/>
        <c:varyColors val="0"/>
        <c:ser>
          <c:idx val="0"/>
          <c:order val="0"/>
          <c:tx>
            <c:strRef>
              <c:f>Sheet1!$B$2</c:f>
              <c:strCache>
                <c:ptCount val="1"/>
                <c:pt idx="0">
                  <c:v>Series 1</c:v>
                </c:pt>
              </c:strCache>
            </c:strRef>
          </c:tx>
          <c:spPr>
            <a:gradFill>
              <a:gsLst>
                <a:gs pos="0">
                  <a:srgbClr val="008000"/>
                </a:gs>
                <a:gs pos="100000">
                  <a:srgbClr val="CCFFCC"/>
                </a:gs>
              </a:gsLst>
              <a:lin ang="5400000" scaled="1"/>
            </a:gradFill>
            <a:ln>
              <a:solidFill>
                <a:srgbClr val="000000"/>
              </a:solidFill>
            </a:ln>
          </c:spPr>
          <c:invertIfNegative val="0"/>
          <c:cat>
            <c:numRef>
              <c:f>Sheet1!$A$3:$A$192</c:f>
              <c:numCache>
                <c:formatCode>mmm\-yy</c:formatCode>
                <c:ptCount val="190"/>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numCache>
            </c:numRef>
          </c:cat>
          <c:val>
            <c:numRef>
              <c:f>Sheet1!$B$3:$B$192</c:f>
              <c:numCache>
                <c:formatCode>0</c:formatCode>
                <c:ptCount val="190"/>
                <c:pt idx="0">
                  <c:v>-135</c:v>
                </c:pt>
                <c:pt idx="1">
                  <c:v>-136</c:v>
                </c:pt>
                <c:pt idx="2">
                  <c:v>-21</c:v>
                </c:pt>
                <c:pt idx="3">
                  <c:v>-78</c:v>
                </c:pt>
                <c:pt idx="4">
                  <c:v>-5</c:v>
                </c:pt>
                <c:pt idx="5">
                  <c:v>56</c:v>
                </c:pt>
                <c:pt idx="6">
                  <c:v>-84</c:v>
                </c:pt>
                <c:pt idx="7">
                  <c:v>-14</c:v>
                </c:pt>
                <c:pt idx="8">
                  <c:v>-60</c:v>
                </c:pt>
                <c:pt idx="9">
                  <c:v>122</c:v>
                </c:pt>
                <c:pt idx="10">
                  <c:v>13</c:v>
                </c:pt>
                <c:pt idx="11">
                  <c:v>-158</c:v>
                </c:pt>
                <c:pt idx="12">
                  <c:v>92</c:v>
                </c:pt>
                <c:pt idx="13">
                  <c:v>-149</c:v>
                </c:pt>
                <c:pt idx="14">
                  <c:v>-209</c:v>
                </c:pt>
                <c:pt idx="15">
                  <c:v>-44</c:v>
                </c:pt>
                <c:pt idx="16">
                  <c:v>-7</c:v>
                </c:pt>
                <c:pt idx="17">
                  <c:v>10</c:v>
                </c:pt>
                <c:pt idx="18">
                  <c:v>22</c:v>
                </c:pt>
                <c:pt idx="19">
                  <c:v>-41</c:v>
                </c:pt>
                <c:pt idx="20">
                  <c:v>104</c:v>
                </c:pt>
                <c:pt idx="21">
                  <c:v>203</c:v>
                </c:pt>
                <c:pt idx="22">
                  <c:v>11</c:v>
                </c:pt>
                <c:pt idx="23">
                  <c:v>123</c:v>
                </c:pt>
                <c:pt idx="24">
                  <c:v>159</c:v>
                </c:pt>
                <c:pt idx="25">
                  <c:v>48</c:v>
                </c:pt>
                <c:pt idx="26">
                  <c:v>331</c:v>
                </c:pt>
                <c:pt idx="27">
                  <c:v>251</c:v>
                </c:pt>
                <c:pt idx="28">
                  <c:v>307</c:v>
                </c:pt>
                <c:pt idx="29">
                  <c:v>77</c:v>
                </c:pt>
                <c:pt idx="30">
                  <c:v>45</c:v>
                </c:pt>
                <c:pt idx="31">
                  <c:v>119</c:v>
                </c:pt>
                <c:pt idx="32">
                  <c:v>162</c:v>
                </c:pt>
                <c:pt idx="33">
                  <c:v>346</c:v>
                </c:pt>
                <c:pt idx="34">
                  <c:v>66</c:v>
                </c:pt>
                <c:pt idx="35">
                  <c:v>129</c:v>
                </c:pt>
                <c:pt idx="36">
                  <c:v>136</c:v>
                </c:pt>
                <c:pt idx="37">
                  <c:v>239</c:v>
                </c:pt>
                <c:pt idx="38">
                  <c:v>135</c:v>
                </c:pt>
                <c:pt idx="39">
                  <c:v>364</c:v>
                </c:pt>
                <c:pt idx="40">
                  <c:v>177</c:v>
                </c:pt>
                <c:pt idx="41">
                  <c:v>245</c:v>
                </c:pt>
                <c:pt idx="42">
                  <c:v>374</c:v>
                </c:pt>
                <c:pt idx="43">
                  <c:v>196</c:v>
                </c:pt>
                <c:pt idx="44">
                  <c:v>67</c:v>
                </c:pt>
                <c:pt idx="45">
                  <c:v>84</c:v>
                </c:pt>
                <c:pt idx="46">
                  <c:v>341</c:v>
                </c:pt>
                <c:pt idx="47">
                  <c:v>157</c:v>
                </c:pt>
                <c:pt idx="48">
                  <c:v>278</c:v>
                </c:pt>
                <c:pt idx="49">
                  <c:v>315</c:v>
                </c:pt>
                <c:pt idx="50">
                  <c:v>282</c:v>
                </c:pt>
                <c:pt idx="51">
                  <c:v>183</c:v>
                </c:pt>
                <c:pt idx="52">
                  <c:v>25</c:v>
                </c:pt>
                <c:pt idx="53">
                  <c:v>79</c:v>
                </c:pt>
                <c:pt idx="54">
                  <c:v>206</c:v>
                </c:pt>
                <c:pt idx="55">
                  <c:v>183</c:v>
                </c:pt>
                <c:pt idx="56">
                  <c:v>153</c:v>
                </c:pt>
                <c:pt idx="57">
                  <c:v>8</c:v>
                </c:pt>
                <c:pt idx="58">
                  <c:v>209</c:v>
                </c:pt>
                <c:pt idx="59">
                  <c:v>171</c:v>
                </c:pt>
                <c:pt idx="60">
                  <c:v>240</c:v>
                </c:pt>
                <c:pt idx="61">
                  <c:v>89</c:v>
                </c:pt>
                <c:pt idx="62">
                  <c:v>190</c:v>
                </c:pt>
                <c:pt idx="63">
                  <c:v>80</c:v>
                </c:pt>
                <c:pt idx="64">
                  <c:v>143</c:v>
                </c:pt>
                <c:pt idx="65">
                  <c:v>75</c:v>
                </c:pt>
                <c:pt idx="66">
                  <c:v>-34</c:v>
                </c:pt>
                <c:pt idx="67">
                  <c:v>-20</c:v>
                </c:pt>
                <c:pt idx="68">
                  <c:v>88</c:v>
                </c:pt>
                <c:pt idx="69">
                  <c:v>84</c:v>
                </c:pt>
                <c:pt idx="70">
                  <c:v>114</c:v>
                </c:pt>
                <c:pt idx="71">
                  <c:v>98</c:v>
                </c:pt>
                <c:pt idx="72">
                  <c:v>17</c:v>
                </c:pt>
                <c:pt idx="73">
                  <c:v>-84</c:v>
                </c:pt>
                <c:pt idx="74">
                  <c:v>-78</c:v>
                </c:pt>
                <c:pt idx="75">
                  <c:v>-210</c:v>
                </c:pt>
                <c:pt idx="76">
                  <c:v>-186</c:v>
                </c:pt>
                <c:pt idx="77">
                  <c:v>-162</c:v>
                </c:pt>
                <c:pt idx="78">
                  <c:v>-213</c:v>
                </c:pt>
                <c:pt idx="79">
                  <c:v>-267</c:v>
                </c:pt>
                <c:pt idx="80">
                  <c:v>-450</c:v>
                </c:pt>
                <c:pt idx="81">
                  <c:v>-474</c:v>
                </c:pt>
                <c:pt idx="82">
                  <c:v>-766</c:v>
                </c:pt>
                <c:pt idx="83">
                  <c:v>-694</c:v>
                </c:pt>
                <c:pt idx="84">
                  <c:v>-793</c:v>
                </c:pt>
                <c:pt idx="85">
                  <c:v>-702</c:v>
                </c:pt>
                <c:pt idx="86">
                  <c:v>-823</c:v>
                </c:pt>
                <c:pt idx="87">
                  <c:v>-687</c:v>
                </c:pt>
                <c:pt idx="88">
                  <c:v>-349</c:v>
                </c:pt>
                <c:pt idx="89">
                  <c:v>-471</c:v>
                </c:pt>
                <c:pt idx="90">
                  <c:v>-329</c:v>
                </c:pt>
                <c:pt idx="91">
                  <c:v>-213</c:v>
                </c:pt>
                <c:pt idx="92">
                  <c:v>-220</c:v>
                </c:pt>
                <c:pt idx="93">
                  <c:v>-204</c:v>
                </c:pt>
                <c:pt idx="94">
                  <c:v>-2</c:v>
                </c:pt>
                <c:pt idx="95">
                  <c:v>-275</c:v>
                </c:pt>
                <c:pt idx="96">
                  <c:v>23</c:v>
                </c:pt>
                <c:pt idx="97">
                  <c:v>-68</c:v>
                </c:pt>
                <c:pt idx="98">
                  <c:v>164</c:v>
                </c:pt>
                <c:pt idx="99">
                  <c:v>243</c:v>
                </c:pt>
                <c:pt idx="100">
                  <c:v>524</c:v>
                </c:pt>
                <c:pt idx="101">
                  <c:v>-137</c:v>
                </c:pt>
                <c:pt idx="102">
                  <c:v>-68</c:v>
                </c:pt>
                <c:pt idx="103">
                  <c:v>-36</c:v>
                </c:pt>
                <c:pt idx="104">
                  <c:v>-52</c:v>
                </c:pt>
                <c:pt idx="105">
                  <c:v>262</c:v>
                </c:pt>
                <c:pt idx="106">
                  <c:v>119</c:v>
                </c:pt>
                <c:pt idx="107">
                  <c:v>87</c:v>
                </c:pt>
                <c:pt idx="108">
                  <c:v>43</c:v>
                </c:pt>
                <c:pt idx="109">
                  <c:v>189</c:v>
                </c:pt>
                <c:pt idx="110">
                  <c:v>225</c:v>
                </c:pt>
                <c:pt idx="111">
                  <c:v>346</c:v>
                </c:pt>
                <c:pt idx="112">
                  <c:v>77</c:v>
                </c:pt>
                <c:pt idx="113">
                  <c:v>225</c:v>
                </c:pt>
                <c:pt idx="114">
                  <c:v>69</c:v>
                </c:pt>
                <c:pt idx="115">
                  <c:v>110</c:v>
                </c:pt>
                <c:pt idx="116">
                  <c:v>248</c:v>
                </c:pt>
                <c:pt idx="117">
                  <c:v>209</c:v>
                </c:pt>
                <c:pt idx="118">
                  <c:v>141</c:v>
                </c:pt>
                <c:pt idx="119">
                  <c:v>209</c:v>
                </c:pt>
                <c:pt idx="120">
                  <c:v>358</c:v>
                </c:pt>
                <c:pt idx="121">
                  <c:v>237</c:v>
                </c:pt>
                <c:pt idx="122">
                  <c:v>233</c:v>
                </c:pt>
                <c:pt idx="123">
                  <c:v>78</c:v>
                </c:pt>
                <c:pt idx="124">
                  <c:v>115</c:v>
                </c:pt>
                <c:pt idx="125">
                  <c:v>76</c:v>
                </c:pt>
                <c:pt idx="126">
                  <c:v>143</c:v>
                </c:pt>
                <c:pt idx="127">
                  <c:v>177</c:v>
                </c:pt>
                <c:pt idx="128">
                  <c:v>203</c:v>
                </c:pt>
                <c:pt idx="129">
                  <c:v>146</c:v>
                </c:pt>
                <c:pt idx="130">
                  <c:v>132</c:v>
                </c:pt>
                <c:pt idx="131">
                  <c:v>244</c:v>
                </c:pt>
                <c:pt idx="132">
                  <c:v>211</c:v>
                </c:pt>
                <c:pt idx="133">
                  <c:v>286</c:v>
                </c:pt>
                <c:pt idx="134">
                  <c:v>130</c:v>
                </c:pt>
                <c:pt idx="135">
                  <c:v>197</c:v>
                </c:pt>
                <c:pt idx="136">
                  <c:v>226</c:v>
                </c:pt>
                <c:pt idx="137">
                  <c:v>162</c:v>
                </c:pt>
                <c:pt idx="138">
                  <c:v>122</c:v>
                </c:pt>
                <c:pt idx="139">
                  <c:v>261</c:v>
                </c:pt>
                <c:pt idx="140">
                  <c:v>190</c:v>
                </c:pt>
                <c:pt idx="141">
                  <c:v>212</c:v>
                </c:pt>
                <c:pt idx="142">
                  <c:v>258</c:v>
                </c:pt>
                <c:pt idx="143">
                  <c:v>47</c:v>
                </c:pt>
                <c:pt idx="144">
                  <c:v>190</c:v>
                </c:pt>
                <c:pt idx="145">
                  <c:v>151</c:v>
                </c:pt>
                <c:pt idx="146">
                  <c:v>272</c:v>
                </c:pt>
                <c:pt idx="147">
                  <c:v>329</c:v>
                </c:pt>
                <c:pt idx="148">
                  <c:v>246</c:v>
                </c:pt>
                <c:pt idx="149">
                  <c:v>304</c:v>
                </c:pt>
                <c:pt idx="150">
                  <c:v>202</c:v>
                </c:pt>
                <c:pt idx="151">
                  <c:v>230</c:v>
                </c:pt>
                <c:pt idx="152">
                  <c:v>280</c:v>
                </c:pt>
                <c:pt idx="153">
                  <c:v>227</c:v>
                </c:pt>
                <c:pt idx="154">
                  <c:v>312</c:v>
                </c:pt>
                <c:pt idx="155">
                  <c:v>255</c:v>
                </c:pt>
                <c:pt idx="156">
                  <c:v>234</c:v>
                </c:pt>
                <c:pt idx="157">
                  <c:v>238</c:v>
                </c:pt>
                <c:pt idx="158">
                  <c:v>86</c:v>
                </c:pt>
                <c:pt idx="159">
                  <c:v>262</c:v>
                </c:pt>
                <c:pt idx="160">
                  <c:v>344</c:v>
                </c:pt>
                <c:pt idx="161">
                  <c:v>206</c:v>
                </c:pt>
                <c:pt idx="162">
                  <c:v>254</c:v>
                </c:pt>
                <c:pt idx="163">
                  <c:v>157</c:v>
                </c:pt>
                <c:pt idx="164">
                  <c:v>100</c:v>
                </c:pt>
                <c:pt idx="165">
                  <c:v>321</c:v>
                </c:pt>
                <c:pt idx="166">
                  <c:v>272</c:v>
                </c:pt>
                <c:pt idx="167">
                  <c:v>239</c:v>
                </c:pt>
                <c:pt idx="168">
                  <c:v>126</c:v>
                </c:pt>
                <c:pt idx="169">
                  <c:v>237</c:v>
                </c:pt>
                <c:pt idx="170">
                  <c:v>225</c:v>
                </c:pt>
                <c:pt idx="171">
                  <c:v>153</c:v>
                </c:pt>
                <c:pt idx="172">
                  <c:v>43</c:v>
                </c:pt>
                <c:pt idx="173">
                  <c:v>297</c:v>
                </c:pt>
                <c:pt idx="174">
                  <c:v>291</c:v>
                </c:pt>
                <c:pt idx="175">
                  <c:v>176</c:v>
                </c:pt>
                <c:pt idx="176">
                  <c:v>249</c:v>
                </c:pt>
                <c:pt idx="177">
                  <c:v>124</c:v>
                </c:pt>
                <c:pt idx="178">
                  <c:v>164</c:v>
                </c:pt>
                <c:pt idx="179">
                  <c:v>155</c:v>
                </c:pt>
                <c:pt idx="180">
                  <c:v>216</c:v>
                </c:pt>
                <c:pt idx="181">
                  <c:v>232</c:v>
                </c:pt>
                <c:pt idx="182">
                  <c:v>50</c:v>
                </c:pt>
                <c:pt idx="183">
                  <c:v>207</c:v>
                </c:pt>
                <c:pt idx="184">
                  <c:v>145</c:v>
                </c:pt>
                <c:pt idx="185">
                  <c:v>210</c:v>
                </c:pt>
                <c:pt idx="186">
                  <c:v>138</c:v>
                </c:pt>
                <c:pt idx="187">
                  <c:v>208</c:v>
                </c:pt>
                <c:pt idx="188">
                  <c:v>18</c:v>
                </c:pt>
                <c:pt idx="189">
                  <c:v>261</c:v>
                </c:pt>
              </c:numCache>
            </c:numRef>
          </c:val>
          <c:extLst xmlns:c16r2="http://schemas.microsoft.com/office/drawing/2015/06/chart">
            <c:ext xmlns:c16="http://schemas.microsoft.com/office/drawing/2014/chart" uri="{C3380CC4-5D6E-409C-BE32-E72D297353CC}">
              <c16:uniqueId val="{00000000-BDCB-49E3-B51B-1E2FE83F3B77}"/>
            </c:ext>
          </c:extLst>
        </c:ser>
        <c:dLbls>
          <c:showLegendKey val="0"/>
          <c:showVal val="0"/>
          <c:showCatName val="0"/>
          <c:showSerName val="0"/>
          <c:showPercent val="0"/>
          <c:showBubbleSize val="0"/>
        </c:dLbls>
        <c:gapWidth val="40"/>
        <c:axId val="-91163152"/>
        <c:axId val="-91162608"/>
      </c:barChart>
      <c:dateAx>
        <c:axId val="-91163152"/>
        <c:scaling>
          <c:orientation val="minMax"/>
          <c:min val="37530"/>
        </c:scaling>
        <c:delete val="0"/>
        <c:axPos val="b"/>
        <c:numFmt formatCode="mmm\-yy" sourceLinked="1"/>
        <c:majorTickMark val="out"/>
        <c:minorTickMark val="none"/>
        <c:tickLblPos val="low"/>
        <c:crossAx val="-91162608"/>
        <c:crosses val="autoZero"/>
        <c:auto val="1"/>
        <c:lblOffset val="100"/>
        <c:baseTimeUnit val="months"/>
        <c:majorUnit val="4"/>
        <c:majorTimeUnit val="months"/>
      </c:dateAx>
      <c:valAx>
        <c:axId val="-91162608"/>
        <c:scaling>
          <c:orientation val="minMax"/>
        </c:scaling>
        <c:delete val="0"/>
        <c:axPos val="l"/>
        <c:title>
          <c:tx>
            <c:rich>
              <a:bodyPr rot="-5400000" vert="horz"/>
              <a:lstStyle/>
              <a:p>
                <a:pPr algn="ctr">
                  <a:defRPr/>
                </a:pPr>
                <a:r>
                  <a:rPr lang="en-US"/>
                  <a:t>Thousands</a:t>
                </a:r>
              </a:p>
            </c:rich>
          </c:tx>
          <c:layout>
            <c:manualLayout>
              <c:xMode val="edge"/>
              <c:yMode val="edge"/>
              <c:x val="5.6497156605424302E-3"/>
              <c:y val="0.290012558849427"/>
            </c:manualLayout>
          </c:layout>
          <c:overlay val="0"/>
        </c:title>
        <c:numFmt formatCode="0" sourceLinked="1"/>
        <c:majorTickMark val="out"/>
        <c:minorTickMark val="none"/>
        <c:tickLblPos val="nextTo"/>
        <c:txPr>
          <a:bodyPr/>
          <a:lstStyle/>
          <a:p>
            <a:pPr algn="ctr">
              <a:defRPr/>
            </a:pPr>
            <a:endParaRPr lang="en-US"/>
          </a:p>
        </c:txPr>
        <c:crossAx val="-91163152"/>
        <c:crossesAt val="37257"/>
        <c:crossBetween val="between"/>
      </c:valAx>
    </c:plotArea>
    <c:plotVisOnly val="1"/>
    <c:dispBlanksAs val="gap"/>
    <c:showDLblsOverMax val="0"/>
  </c:chart>
  <c:txPr>
    <a:bodyPr/>
    <a:lstStyle/>
    <a:p>
      <a:pPr>
        <a:defRPr sz="1400">
          <a:solidFill>
            <a:srgbClr val="474542"/>
          </a:solidFill>
          <a:latin typeface="Arial" charset="0"/>
          <a:ea typeface="Arial" charset="0"/>
          <a:cs typeface="Arial"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37011703546038599"/>
          <c:y val="2.2272215973005599E-3"/>
          <c:w val="0.600091355373507"/>
          <c:h val="0.828507795100209"/>
        </c:manualLayout>
      </c:layout>
      <c:barChart>
        <c:barDir val="bar"/>
        <c:grouping val="clustered"/>
        <c:varyColors val="0"/>
        <c:ser>
          <c:idx val="0"/>
          <c:order val="0"/>
          <c:tx>
            <c:strRef>
              <c:f>Sheet1!$B$1</c:f>
              <c:strCache>
                <c:ptCount val="1"/>
              </c:strCache>
            </c:strRef>
          </c:tx>
          <c:spPr>
            <a:solidFill>
              <a:srgbClr val="003366"/>
            </a:solidFill>
            <a:ln w="11399">
              <a:solidFill>
                <a:schemeClr val="tx1"/>
              </a:solidFill>
              <a:prstDash val="solid"/>
            </a:ln>
          </c:spPr>
          <c:invertIfNegative val="0"/>
          <c:dLbls>
            <c:dLbl>
              <c:idx val="0"/>
              <c:layout>
                <c:manualLayout>
                  <c:x val="-5.60092919169408E-3"/>
                  <c:y val="-2.976190476190479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143-4AC4-865D-36C93733BEBD}"/>
                </c:ext>
                <c:ext xmlns:c15="http://schemas.microsoft.com/office/drawing/2012/chart" uri="{CE6537A1-D6FC-4f65-9D91-7224C49458BB}"/>
              </c:extLst>
            </c:dLbl>
            <c:dLbl>
              <c:idx val="1"/>
              <c:layout>
                <c:manualLayout>
                  <c:x val="-5.6012599747634001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143-4AC4-865D-36C93733BEBD}"/>
                </c:ext>
                <c:ext xmlns:c15="http://schemas.microsoft.com/office/drawing/2012/chart" uri="{CE6537A1-D6FC-4f65-9D91-7224C49458BB}"/>
              </c:extLst>
            </c:dLbl>
            <c:spPr>
              <a:noFill/>
              <a:ln>
                <a:noFill/>
              </a:ln>
              <a:effectLst/>
            </c:spPr>
            <c:txPr>
              <a:bodyPr/>
              <a:lstStyle/>
              <a:p>
                <a:pPr algn="ct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Information</c:v>
                </c:pt>
                <c:pt idx="1">
                  <c:v>Government</c:v>
                </c:pt>
                <c:pt idx="2">
                  <c:v>Mining and Logging</c:v>
                </c:pt>
                <c:pt idx="3">
                  <c:v>Other Services</c:v>
                </c:pt>
                <c:pt idx="4">
                  <c:v>Trade, Transportation, and Utilities</c:v>
                </c:pt>
                <c:pt idx="5">
                  <c:v>Financial Activities</c:v>
                </c:pt>
                <c:pt idx="6">
                  <c:v>Manufacturing</c:v>
                </c:pt>
                <c:pt idx="7">
                  <c:v>Construction</c:v>
                </c:pt>
                <c:pt idx="8">
                  <c:v>Leisure and Hospitality</c:v>
                </c:pt>
                <c:pt idx="9">
                  <c:v>Education and Health Services</c:v>
                </c:pt>
                <c:pt idx="10">
                  <c:v>Professional and Business Services</c:v>
                </c:pt>
              </c:strCache>
            </c:strRef>
          </c:cat>
          <c:val>
            <c:numRef>
              <c:f>Sheet1!$B$2:$B$12</c:f>
              <c:numCache>
                <c:formatCode>#,##0</c:formatCode>
                <c:ptCount val="11"/>
                <c:pt idx="0">
                  <c:v>-64</c:v>
                </c:pt>
                <c:pt idx="1">
                  <c:v>53</c:v>
                </c:pt>
                <c:pt idx="2">
                  <c:v>58</c:v>
                </c:pt>
                <c:pt idx="3">
                  <c:v>74</c:v>
                </c:pt>
                <c:pt idx="4">
                  <c:v>103</c:v>
                </c:pt>
                <c:pt idx="5">
                  <c:v>153</c:v>
                </c:pt>
                <c:pt idx="6">
                  <c:v>156</c:v>
                </c:pt>
                <c:pt idx="7">
                  <c:v>187</c:v>
                </c:pt>
                <c:pt idx="8">
                  <c:v>284</c:v>
                </c:pt>
                <c:pt idx="9">
                  <c:v>464</c:v>
                </c:pt>
                <c:pt idx="10">
                  <c:v>536</c:v>
                </c:pt>
              </c:numCache>
            </c:numRef>
          </c:val>
          <c:extLst xmlns:c16r2="http://schemas.microsoft.com/office/drawing/2015/06/chart">
            <c:ext xmlns:c16="http://schemas.microsoft.com/office/drawing/2014/chart" uri="{C3380CC4-5D6E-409C-BE32-E72D297353CC}">
              <c16:uniqueId val="{00000002-C143-4AC4-865D-36C93733BEBD}"/>
            </c:ext>
          </c:extLst>
        </c:ser>
        <c:dLbls>
          <c:showLegendKey val="0"/>
          <c:showVal val="1"/>
          <c:showCatName val="0"/>
          <c:showSerName val="0"/>
          <c:showPercent val="0"/>
          <c:showBubbleSize val="0"/>
        </c:dLbls>
        <c:gapWidth val="150"/>
        <c:axId val="-91160432"/>
        <c:axId val="-91158256"/>
      </c:barChart>
      <c:catAx>
        <c:axId val="-91160432"/>
        <c:scaling>
          <c:orientation val="minMax"/>
        </c:scaling>
        <c:delete val="0"/>
        <c:axPos val="l"/>
        <c:numFmt formatCode="General" sourceLinked="1"/>
        <c:majorTickMark val="none"/>
        <c:minorTickMark val="none"/>
        <c:tickLblPos val="low"/>
        <c:spPr>
          <a:ln w="2852">
            <a:solidFill>
              <a:schemeClr val="tx1"/>
            </a:solidFill>
            <a:prstDash val="solid"/>
          </a:ln>
        </c:spPr>
        <c:txPr>
          <a:bodyPr rot="0" vert="horz"/>
          <a:lstStyle/>
          <a:p>
            <a:pPr>
              <a:defRPr/>
            </a:pPr>
            <a:endParaRPr lang="en-US"/>
          </a:p>
        </c:txPr>
        <c:crossAx val="-91158256"/>
        <c:crosses val="autoZero"/>
        <c:auto val="0"/>
        <c:lblAlgn val="ctr"/>
        <c:lblOffset val="100"/>
        <c:tickLblSkip val="1"/>
        <c:tickMarkSkip val="1"/>
        <c:noMultiLvlLbl val="0"/>
      </c:catAx>
      <c:valAx>
        <c:axId val="-91158256"/>
        <c:scaling>
          <c:orientation val="minMax"/>
          <c:max val="700"/>
          <c:min val="-100"/>
        </c:scaling>
        <c:delete val="0"/>
        <c:axPos val="b"/>
        <c:title>
          <c:tx>
            <c:rich>
              <a:bodyPr/>
              <a:lstStyle/>
              <a:p>
                <a:pPr algn="ctr">
                  <a:defRPr/>
                </a:pPr>
                <a:r>
                  <a:rPr lang="en-US"/>
                  <a:t>Thousands, SA</a:t>
                </a:r>
              </a:p>
            </c:rich>
          </c:tx>
          <c:layout>
            <c:manualLayout>
              <c:xMode val="edge"/>
              <c:yMode val="edge"/>
              <c:x val="0.56603785053184796"/>
              <c:y val="0.92259427031081298"/>
            </c:manualLayout>
          </c:layout>
          <c:overlay val="0"/>
          <c:spPr>
            <a:noFill/>
            <a:ln w="25257">
              <a:noFill/>
            </a:ln>
          </c:spPr>
        </c:title>
        <c:numFmt formatCode="#,##0" sourceLinked="1"/>
        <c:majorTickMark val="out"/>
        <c:minorTickMark val="none"/>
        <c:tickLblPos val="nextTo"/>
        <c:spPr>
          <a:ln w="2852">
            <a:solidFill>
              <a:schemeClr val="tx1"/>
            </a:solidFill>
            <a:prstDash val="solid"/>
          </a:ln>
        </c:spPr>
        <c:txPr>
          <a:bodyPr rot="0" vert="horz"/>
          <a:lstStyle/>
          <a:p>
            <a:pPr algn="ctr">
              <a:defRPr/>
            </a:pPr>
            <a:endParaRPr lang="en-US"/>
          </a:p>
        </c:txPr>
        <c:crossAx val="-91160432"/>
        <c:crosses val="autoZero"/>
        <c:crossBetween val="between"/>
        <c:majorUnit val="100"/>
      </c:valAx>
      <c:spPr>
        <a:noFill/>
        <a:ln w="25398">
          <a:noFill/>
        </a:ln>
      </c:spPr>
    </c:plotArea>
    <c:plotVisOnly val="1"/>
    <c:dispBlanksAs val="gap"/>
    <c:showDLblsOverMax val="0"/>
  </c:chart>
  <c:spPr>
    <a:noFill/>
    <a:ln>
      <a:noFill/>
    </a:ln>
  </c:spPr>
  <c:txPr>
    <a:bodyPr/>
    <a:lstStyle/>
    <a:p>
      <a:pPr>
        <a:defRPr sz="1400" b="0" i="0" u="none" strike="noStrike" baseline="0">
          <a:solidFill>
            <a:srgbClr val="474542"/>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5047947397237705E-2"/>
          <c:y val="3.3980862902139003E-2"/>
          <c:w val="0.90880467026243394"/>
          <c:h val="0.74828958880139995"/>
        </c:manualLayout>
      </c:layout>
      <c:lineChart>
        <c:grouping val="standard"/>
        <c:varyColors val="0"/>
        <c:ser>
          <c:idx val="0"/>
          <c:order val="0"/>
          <c:tx>
            <c:strRef>
              <c:f>Sheet1!$B$3</c:f>
              <c:strCache>
                <c:ptCount val="1"/>
                <c:pt idx="0">
                  <c:v>Employment-population ratio</c:v>
                </c:pt>
              </c:strCache>
            </c:strRef>
          </c:tx>
          <c:spPr>
            <a:ln>
              <a:solidFill>
                <a:srgbClr val="660066"/>
              </a:solidFill>
            </a:ln>
          </c:spPr>
          <c:marker>
            <c:symbol val="none"/>
          </c:marker>
          <c:cat>
            <c:numRef>
              <c:f>Sheet1!$A$4:$A$217</c:f>
              <c:numCache>
                <c:formatCode>mmm\-yy</c:formatCode>
                <c:ptCount val="214"/>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numCache>
            </c:numRef>
          </c:cat>
          <c:val>
            <c:numRef>
              <c:f>Sheet1!$B$4:$B$217</c:f>
              <c:numCache>
                <c:formatCode>0.0</c:formatCode>
                <c:ptCount val="214"/>
                <c:pt idx="0">
                  <c:v>64.599999999999994</c:v>
                </c:pt>
                <c:pt idx="1">
                  <c:v>64.599999999999994</c:v>
                </c:pt>
                <c:pt idx="2">
                  <c:v>64.599999999999994</c:v>
                </c:pt>
                <c:pt idx="3">
                  <c:v>64.7</c:v>
                </c:pt>
                <c:pt idx="4">
                  <c:v>64.400000000000006</c:v>
                </c:pt>
                <c:pt idx="5">
                  <c:v>64.5</c:v>
                </c:pt>
                <c:pt idx="6">
                  <c:v>64.2</c:v>
                </c:pt>
                <c:pt idx="7">
                  <c:v>64.2</c:v>
                </c:pt>
                <c:pt idx="8">
                  <c:v>64.2</c:v>
                </c:pt>
                <c:pt idx="9">
                  <c:v>64.2</c:v>
                </c:pt>
                <c:pt idx="10">
                  <c:v>64.3</c:v>
                </c:pt>
                <c:pt idx="11">
                  <c:v>64.400000000000006</c:v>
                </c:pt>
                <c:pt idx="12">
                  <c:v>64.400000000000006</c:v>
                </c:pt>
                <c:pt idx="13">
                  <c:v>64.3</c:v>
                </c:pt>
                <c:pt idx="14">
                  <c:v>64.3</c:v>
                </c:pt>
                <c:pt idx="15">
                  <c:v>64</c:v>
                </c:pt>
                <c:pt idx="16">
                  <c:v>63.8</c:v>
                </c:pt>
                <c:pt idx="17">
                  <c:v>63.7</c:v>
                </c:pt>
                <c:pt idx="18">
                  <c:v>63.7</c:v>
                </c:pt>
                <c:pt idx="19">
                  <c:v>63.2</c:v>
                </c:pt>
                <c:pt idx="20">
                  <c:v>63.5</c:v>
                </c:pt>
                <c:pt idx="21">
                  <c:v>63.2</c:v>
                </c:pt>
                <c:pt idx="22">
                  <c:v>63</c:v>
                </c:pt>
                <c:pt idx="23">
                  <c:v>62.9</c:v>
                </c:pt>
                <c:pt idx="24">
                  <c:v>62.7</c:v>
                </c:pt>
                <c:pt idx="25">
                  <c:v>63</c:v>
                </c:pt>
                <c:pt idx="26">
                  <c:v>62.8</c:v>
                </c:pt>
                <c:pt idx="27">
                  <c:v>62.7</c:v>
                </c:pt>
                <c:pt idx="28">
                  <c:v>62.9</c:v>
                </c:pt>
                <c:pt idx="29">
                  <c:v>62.7</c:v>
                </c:pt>
                <c:pt idx="30">
                  <c:v>62.7</c:v>
                </c:pt>
                <c:pt idx="31">
                  <c:v>62.7</c:v>
                </c:pt>
                <c:pt idx="32">
                  <c:v>63</c:v>
                </c:pt>
                <c:pt idx="33">
                  <c:v>62.7</c:v>
                </c:pt>
                <c:pt idx="34">
                  <c:v>62.5</c:v>
                </c:pt>
                <c:pt idx="35">
                  <c:v>62.4</c:v>
                </c:pt>
                <c:pt idx="36">
                  <c:v>62.5</c:v>
                </c:pt>
                <c:pt idx="37">
                  <c:v>62.5</c:v>
                </c:pt>
                <c:pt idx="38">
                  <c:v>62.4</c:v>
                </c:pt>
                <c:pt idx="39">
                  <c:v>62.4</c:v>
                </c:pt>
                <c:pt idx="40">
                  <c:v>62.3</c:v>
                </c:pt>
                <c:pt idx="41">
                  <c:v>62.3</c:v>
                </c:pt>
                <c:pt idx="42">
                  <c:v>62.1</c:v>
                </c:pt>
                <c:pt idx="43">
                  <c:v>62.1</c:v>
                </c:pt>
                <c:pt idx="44">
                  <c:v>62</c:v>
                </c:pt>
                <c:pt idx="45">
                  <c:v>62.1</c:v>
                </c:pt>
                <c:pt idx="46">
                  <c:v>62.3</c:v>
                </c:pt>
                <c:pt idx="47">
                  <c:v>62.2</c:v>
                </c:pt>
                <c:pt idx="48">
                  <c:v>62.3</c:v>
                </c:pt>
                <c:pt idx="49">
                  <c:v>62.3</c:v>
                </c:pt>
                <c:pt idx="50">
                  <c:v>62.2</c:v>
                </c:pt>
                <c:pt idx="51">
                  <c:v>62.3</c:v>
                </c:pt>
                <c:pt idx="52">
                  <c:v>62.3</c:v>
                </c:pt>
                <c:pt idx="53">
                  <c:v>62.4</c:v>
                </c:pt>
                <c:pt idx="54">
                  <c:v>62.5</c:v>
                </c:pt>
                <c:pt idx="55">
                  <c:v>62.4</c:v>
                </c:pt>
                <c:pt idx="56">
                  <c:v>62.3</c:v>
                </c:pt>
                <c:pt idx="57">
                  <c:v>62.3</c:v>
                </c:pt>
                <c:pt idx="58">
                  <c:v>62.5</c:v>
                </c:pt>
                <c:pt idx="59">
                  <c:v>62.4</c:v>
                </c:pt>
                <c:pt idx="60">
                  <c:v>62.4</c:v>
                </c:pt>
                <c:pt idx="61">
                  <c:v>62.4</c:v>
                </c:pt>
                <c:pt idx="62">
                  <c:v>62.4</c:v>
                </c:pt>
                <c:pt idx="63">
                  <c:v>62.7</c:v>
                </c:pt>
                <c:pt idx="64">
                  <c:v>62.8</c:v>
                </c:pt>
                <c:pt idx="65">
                  <c:v>62.7</c:v>
                </c:pt>
                <c:pt idx="66">
                  <c:v>62.8</c:v>
                </c:pt>
                <c:pt idx="67">
                  <c:v>62.9</c:v>
                </c:pt>
                <c:pt idx="68">
                  <c:v>62.8</c:v>
                </c:pt>
                <c:pt idx="69">
                  <c:v>62.8</c:v>
                </c:pt>
                <c:pt idx="70">
                  <c:v>62.7</c:v>
                </c:pt>
                <c:pt idx="71">
                  <c:v>62.8</c:v>
                </c:pt>
                <c:pt idx="72">
                  <c:v>62.9</c:v>
                </c:pt>
                <c:pt idx="73">
                  <c:v>63</c:v>
                </c:pt>
                <c:pt idx="74">
                  <c:v>63.1</c:v>
                </c:pt>
                <c:pt idx="75">
                  <c:v>63</c:v>
                </c:pt>
                <c:pt idx="76">
                  <c:v>63.1</c:v>
                </c:pt>
                <c:pt idx="77">
                  <c:v>63.1</c:v>
                </c:pt>
                <c:pt idx="78">
                  <c:v>63</c:v>
                </c:pt>
                <c:pt idx="79">
                  <c:v>63.1</c:v>
                </c:pt>
                <c:pt idx="80">
                  <c:v>63.1</c:v>
                </c:pt>
                <c:pt idx="81">
                  <c:v>63.3</c:v>
                </c:pt>
                <c:pt idx="82">
                  <c:v>63.3</c:v>
                </c:pt>
                <c:pt idx="83">
                  <c:v>63.4</c:v>
                </c:pt>
                <c:pt idx="84">
                  <c:v>63.3</c:v>
                </c:pt>
                <c:pt idx="85">
                  <c:v>63.3</c:v>
                </c:pt>
                <c:pt idx="86">
                  <c:v>63.3</c:v>
                </c:pt>
                <c:pt idx="87">
                  <c:v>63</c:v>
                </c:pt>
                <c:pt idx="88">
                  <c:v>63</c:v>
                </c:pt>
                <c:pt idx="89">
                  <c:v>63</c:v>
                </c:pt>
                <c:pt idx="90">
                  <c:v>62.9</c:v>
                </c:pt>
                <c:pt idx="91">
                  <c:v>62.7</c:v>
                </c:pt>
                <c:pt idx="92">
                  <c:v>62.9</c:v>
                </c:pt>
                <c:pt idx="93">
                  <c:v>62.7</c:v>
                </c:pt>
                <c:pt idx="94">
                  <c:v>62.9</c:v>
                </c:pt>
                <c:pt idx="95">
                  <c:v>62.7</c:v>
                </c:pt>
                <c:pt idx="96">
                  <c:v>62.9</c:v>
                </c:pt>
                <c:pt idx="97">
                  <c:v>62.8</c:v>
                </c:pt>
                <c:pt idx="98">
                  <c:v>62.7</c:v>
                </c:pt>
                <c:pt idx="99">
                  <c:v>62.7</c:v>
                </c:pt>
                <c:pt idx="100">
                  <c:v>62.5</c:v>
                </c:pt>
                <c:pt idx="101">
                  <c:v>62.4</c:v>
                </c:pt>
                <c:pt idx="102">
                  <c:v>62.2</c:v>
                </c:pt>
                <c:pt idx="103">
                  <c:v>62</c:v>
                </c:pt>
                <c:pt idx="104">
                  <c:v>61.9</c:v>
                </c:pt>
                <c:pt idx="105">
                  <c:v>61.7</c:v>
                </c:pt>
                <c:pt idx="106">
                  <c:v>61.4</c:v>
                </c:pt>
                <c:pt idx="107">
                  <c:v>61</c:v>
                </c:pt>
                <c:pt idx="108">
                  <c:v>60.6</c:v>
                </c:pt>
                <c:pt idx="109">
                  <c:v>60.3</c:v>
                </c:pt>
                <c:pt idx="110">
                  <c:v>59.9</c:v>
                </c:pt>
                <c:pt idx="111">
                  <c:v>59.8</c:v>
                </c:pt>
                <c:pt idx="112">
                  <c:v>59.6</c:v>
                </c:pt>
                <c:pt idx="113">
                  <c:v>59.4</c:v>
                </c:pt>
                <c:pt idx="114">
                  <c:v>59.3</c:v>
                </c:pt>
                <c:pt idx="115">
                  <c:v>59.1</c:v>
                </c:pt>
                <c:pt idx="116">
                  <c:v>58.7</c:v>
                </c:pt>
                <c:pt idx="117">
                  <c:v>58.5</c:v>
                </c:pt>
                <c:pt idx="118">
                  <c:v>58.6</c:v>
                </c:pt>
                <c:pt idx="119">
                  <c:v>58.3</c:v>
                </c:pt>
                <c:pt idx="120">
                  <c:v>58.5</c:v>
                </c:pt>
                <c:pt idx="121">
                  <c:v>58.5</c:v>
                </c:pt>
                <c:pt idx="122">
                  <c:v>58.5</c:v>
                </c:pt>
                <c:pt idx="123">
                  <c:v>58.7</c:v>
                </c:pt>
                <c:pt idx="124">
                  <c:v>58.6</c:v>
                </c:pt>
                <c:pt idx="125">
                  <c:v>58.5</c:v>
                </c:pt>
                <c:pt idx="126">
                  <c:v>58.5</c:v>
                </c:pt>
                <c:pt idx="127">
                  <c:v>58.6</c:v>
                </c:pt>
                <c:pt idx="128">
                  <c:v>58.5</c:v>
                </c:pt>
                <c:pt idx="129">
                  <c:v>58.3</c:v>
                </c:pt>
                <c:pt idx="130">
                  <c:v>58.2</c:v>
                </c:pt>
                <c:pt idx="131">
                  <c:v>58.3</c:v>
                </c:pt>
                <c:pt idx="132">
                  <c:v>58.3</c:v>
                </c:pt>
                <c:pt idx="133">
                  <c:v>58.4</c:v>
                </c:pt>
                <c:pt idx="134">
                  <c:v>58.4</c:v>
                </c:pt>
                <c:pt idx="135">
                  <c:v>58.4</c:v>
                </c:pt>
                <c:pt idx="136">
                  <c:v>58.3</c:v>
                </c:pt>
                <c:pt idx="137">
                  <c:v>58.2</c:v>
                </c:pt>
                <c:pt idx="138">
                  <c:v>58.2</c:v>
                </c:pt>
                <c:pt idx="139">
                  <c:v>58.3</c:v>
                </c:pt>
                <c:pt idx="140">
                  <c:v>58.4</c:v>
                </c:pt>
                <c:pt idx="141">
                  <c:v>58.4</c:v>
                </c:pt>
                <c:pt idx="142">
                  <c:v>58.6</c:v>
                </c:pt>
                <c:pt idx="143">
                  <c:v>58.6</c:v>
                </c:pt>
                <c:pt idx="144">
                  <c:v>58.4</c:v>
                </c:pt>
                <c:pt idx="145">
                  <c:v>58.5</c:v>
                </c:pt>
                <c:pt idx="146">
                  <c:v>58.5</c:v>
                </c:pt>
                <c:pt idx="147">
                  <c:v>58.4</c:v>
                </c:pt>
                <c:pt idx="148">
                  <c:v>58.5</c:v>
                </c:pt>
                <c:pt idx="149">
                  <c:v>58.6</c:v>
                </c:pt>
                <c:pt idx="150">
                  <c:v>58.5</c:v>
                </c:pt>
                <c:pt idx="151">
                  <c:v>58.4</c:v>
                </c:pt>
                <c:pt idx="152">
                  <c:v>58.7</c:v>
                </c:pt>
                <c:pt idx="153">
                  <c:v>58.8</c:v>
                </c:pt>
                <c:pt idx="154">
                  <c:v>58.7</c:v>
                </c:pt>
                <c:pt idx="155">
                  <c:v>58.7</c:v>
                </c:pt>
                <c:pt idx="156">
                  <c:v>58.5</c:v>
                </c:pt>
                <c:pt idx="157">
                  <c:v>58.5</c:v>
                </c:pt>
                <c:pt idx="158">
                  <c:v>58.5</c:v>
                </c:pt>
                <c:pt idx="159">
                  <c:v>58.6</c:v>
                </c:pt>
                <c:pt idx="160">
                  <c:v>58.6</c:v>
                </c:pt>
                <c:pt idx="161">
                  <c:v>58.6</c:v>
                </c:pt>
                <c:pt idx="162">
                  <c:v>58.7</c:v>
                </c:pt>
                <c:pt idx="163">
                  <c:v>58.7</c:v>
                </c:pt>
                <c:pt idx="164">
                  <c:v>58.7</c:v>
                </c:pt>
                <c:pt idx="165">
                  <c:v>58.3</c:v>
                </c:pt>
                <c:pt idx="166">
                  <c:v>58.6</c:v>
                </c:pt>
                <c:pt idx="167">
                  <c:v>58.7</c:v>
                </c:pt>
                <c:pt idx="168">
                  <c:v>58.7</c:v>
                </c:pt>
                <c:pt idx="169">
                  <c:v>58.7</c:v>
                </c:pt>
                <c:pt idx="170">
                  <c:v>58.9</c:v>
                </c:pt>
                <c:pt idx="171">
                  <c:v>58.9</c:v>
                </c:pt>
                <c:pt idx="172">
                  <c:v>58.9</c:v>
                </c:pt>
                <c:pt idx="173">
                  <c:v>59</c:v>
                </c:pt>
                <c:pt idx="174">
                  <c:v>59.1</c:v>
                </c:pt>
                <c:pt idx="175">
                  <c:v>59</c:v>
                </c:pt>
                <c:pt idx="176">
                  <c:v>59.1</c:v>
                </c:pt>
                <c:pt idx="177">
                  <c:v>59.3</c:v>
                </c:pt>
                <c:pt idx="178">
                  <c:v>59.2</c:v>
                </c:pt>
                <c:pt idx="179">
                  <c:v>59.2</c:v>
                </c:pt>
                <c:pt idx="180">
                  <c:v>59.3</c:v>
                </c:pt>
                <c:pt idx="181">
                  <c:v>59.3</c:v>
                </c:pt>
                <c:pt idx="182">
                  <c:v>59.3</c:v>
                </c:pt>
                <c:pt idx="183">
                  <c:v>59.3</c:v>
                </c:pt>
                <c:pt idx="184">
                  <c:v>59.4</c:v>
                </c:pt>
                <c:pt idx="185">
                  <c:v>59.3</c:v>
                </c:pt>
                <c:pt idx="186">
                  <c:v>59.3</c:v>
                </c:pt>
                <c:pt idx="187">
                  <c:v>59.4</c:v>
                </c:pt>
                <c:pt idx="188">
                  <c:v>59.3</c:v>
                </c:pt>
                <c:pt idx="189">
                  <c:v>59.3</c:v>
                </c:pt>
                <c:pt idx="190">
                  <c:v>59.4</c:v>
                </c:pt>
                <c:pt idx="191">
                  <c:v>59.6</c:v>
                </c:pt>
                <c:pt idx="192">
                  <c:v>59.6</c:v>
                </c:pt>
                <c:pt idx="193">
                  <c:v>59.8</c:v>
                </c:pt>
                <c:pt idx="194">
                  <c:v>59.9</c:v>
                </c:pt>
                <c:pt idx="195">
                  <c:v>59.7</c:v>
                </c:pt>
                <c:pt idx="196">
                  <c:v>59.7</c:v>
                </c:pt>
                <c:pt idx="197">
                  <c:v>59.6</c:v>
                </c:pt>
                <c:pt idx="198">
                  <c:v>59.8</c:v>
                </c:pt>
                <c:pt idx="199">
                  <c:v>59.7</c:v>
                </c:pt>
                <c:pt idx="200">
                  <c:v>59.8</c:v>
                </c:pt>
                <c:pt idx="201">
                  <c:v>59.7</c:v>
                </c:pt>
                <c:pt idx="202">
                  <c:v>59.7</c:v>
                </c:pt>
                <c:pt idx="203">
                  <c:v>59.7</c:v>
                </c:pt>
                <c:pt idx="204">
                  <c:v>59.9</c:v>
                </c:pt>
                <c:pt idx="205">
                  <c:v>60</c:v>
                </c:pt>
                <c:pt idx="206">
                  <c:v>60.1</c:v>
                </c:pt>
                <c:pt idx="207">
                  <c:v>60.2</c:v>
                </c:pt>
                <c:pt idx="208">
                  <c:v>60</c:v>
                </c:pt>
                <c:pt idx="209">
                  <c:v>60.1</c:v>
                </c:pt>
                <c:pt idx="210">
                  <c:v>60.2</c:v>
                </c:pt>
                <c:pt idx="211">
                  <c:v>60.1</c:v>
                </c:pt>
                <c:pt idx="212">
                  <c:v>60.4</c:v>
                </c:pt>
                <c:pt idx="213">
                  <c:v>60.2</c:v>
                </c:pt>
              </c:numCache>
            </c:numRef>
          </c:val>
          <c:smooth val="0"/>
          <c:extLst xmlns:c16r2="http://schemas.microsoft.com/office/drawing/2015/06/chart">
            <c:ext xmlns:c16="http://schemas.microsoft.com/office/drawing/2014/chart" uri="{C3380CC4-5D6E-409C-BE32-E72D297353CC}">
              <c16:uniqueId val="{00000000-8CDC-4153-9EB5-8957BD70D2A9}"/>
            </c:ext>
          </c:extLst>
        </c:ser>
        <c:dLbls>
          <c:showLegendKey val="0"/>
          <c:showVal val="0"/>
          <c:showCatName val="0"/>
          <c:showSerName val="0"/>
          <c:showPercent val="0"/>
          <c:showBubbleSize val="0"/>
        </c:dLbls>
        <c:smooth val="0"/>
        <c:axId val="-91158800"/>
        <c:axId val="-91161520"/>
      </c:lineChart>
      <c:dateAx>
        <c:axId val="-91158800"/>
        <c:scaling>
          <c:orientation val="minMax"/>
          <c:min val="36800"/>
        </c:scaling>
        <c:delete val="0"/>
        <c:axPos val="b"/>
        <c:numFmt formatCode="mmm\-yy" sourceLinked="1"/>
        <c:majorTickMark val="out"/>
        <c:minorTickMark val="none"/>
        <c:tickLblPos val="nextTo"/>
        <c:crossAx val="-91161520"/>
        <c:crosses val="autoZero"/>
        <c:auto val="1"/>
        <c:lblOffset val="100"/>
        <c:baseTimeUnit val="months"/>
        <c:majorUnit val="6"/>
        <c:majorTimeUnit val="months"/>
      </c:dateAx>
      <c:valAx>
        <c:axId val="-91161520"/>
        <c:scaling>
          <c:orientation val="minMax"/>
          <c:max val="65"/>
          <c:min val="58"/>
        </c:scaling>
        <c:delete val="0"/>
        <c:axPos val="l"/>
        <c:numFmt formatCode="0.0" sourceLinked="1"/>
        <c:majorTickMark val="out"/>
        <c:minorTickMark val="none"/>
        <c:tickLblPos val="nextTo"/>
        <c:crossAx val="-91158800"/>
        <c:crosses val="autoZero"/>
        <c:crossBetween val="between"/>
      </c:valAx>
    </c:plotArea>
    <c:plotVisOnly val="1"/>
    <c:dispBlanksAs val="gap"/>
    <c:showDLblsOverMax val="0"/>
  </c:chart>
  <c:txPr>
    <a:bodyPr/>
    <a:lstStyle/>
    <a:p>
      <a:pPr>
        <a:defRPr sz="1400">
          <a:solidFill>
            <a:schemeClr val="tx1"/>
          </a:solidFil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00217397067799E-2"/>
          <c:y val="2.7385095700589699E-2"/>
          <c:w val="0.90344554468570204"/>
          <c:h val="0.79501415169568002"/>
        </c:manualLayout>
      </c:layout>
      <c:barChart>
        <c:barDir val="col"/>
        <c:grouping val="clustered"/>
        <c:varyColors val="0"/>
        <c:ser>
          <c:idx val="0"/>
          <c:order val="0"/>
          <c:tx>
            <c:strRef>
              <c:f>Sheet1!$B$1</c:f>
              <c:strCache>
                <c:ptCount val="1"/>
                <c:pt idx="0">
                  <c:v>Series 1</c:v>
                </c:pt>
              </c:strCache>
            </c:strRef>
          </c:tx>
          <c:spPr>
            <a:solidFill>
              <a:schemeClr val="accent4"/>
            </a:solidFill>
          </c:spPr>
          <c:invertIfNegative val="0"/>
          <c:cat>
            <c:numRef>
              <c:f>Sheet1!$A$2:$A$215</c:f>
              <c:numCache>
                <c:formatCode>mmm\-yy</c:formatCode>
                <c:ptCount val="214"/>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41438</c:v>
                </c:pt>
                <c:pt idx="162">
                  <c:v>41468</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42078</c:v>
                </c:pt>
                <c:pt idx="183">
                  <c:v>42120</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numCache>
            </c:numRef>
          </c:cat>
          <c:val>
            <c:numRef>
              <c:f>Sheet1!$B$2:$B$215</c:f>
              <c:numCache>
                <c:formatCode>0.0</c:formatCode>
                <c:ptCount val="214"/>
                <c:pt idx="0">
                  <c:v>43</c:v>
                </c:pt>
                <c:pt idx="1">
                  <c:v>-22</c:v>
                </c:pt>
                <c:pt idx="2">
                  <c:v>81</c:v>
                </c:pt>
                <c:pt idx="3">
                  <c:v>-17</c:v>
                </c:pt>
                <c:pt idx="4">
                  <c:v>-24</c:v>
                </c:pt>
                <c:pt idx="5">
                  <c:v>8</c:v>
                </c:pt>
                <c:pt idx="6">
                  <c:v>16</c:v>
                </c:pt>
                <c:pt idx="7">
                  <c:v>2</c:v>
                </c:pt>
                <c:pt idx="8">
                  <c:v>11</c:v>
                </c:pt>
                <c:pt idx="9">
                  <c:v>7</c:v>
                </c:pt>
                <c:pt idx="10">
                  <c:v>3</c:v>
                </c:pt>
                <c:pt idx="11">
                  <c:v>-25</c:v>
                </c:pt>
                <c:pt idx="12">
                  <c:v>32</c:v>
                </c:pt>
                <c:pt idx="13">
                  <c:v>17</c:v>
                </c:pt>
                <c:pt idx="14">
                  <c:v>21</c:v>
                </c:pt>
                <c:pt idx="15">
                  <c:v>-18</c:v>
                </c:pt>
                <c:pt idx="16">
                  <c:v>5</c:v>
                </c:pt>
                <c:pt idx="17">
                  <c:v>-9</c:v>
                </c:pt>
                <c:pt idx="18">
                  <c:v>5</c:v>
                </c:pt>
                <c:pt idx="19">
                  <c:v>-18</c:v>
                </c:pt>
                <c:pt idx="20">
                  <c:v>-14</c:v>
                </c:pt>
                <c:pt idx="21">
                  <c:v>-9</c:v>
                </c:pt>
                <c:pt idx="22">
                  <c:v>-20</c:v>
                </c:pt>
                <c:pt idx="23">
                  <c:v>1</c:v>
                </c:pt>
                <c:pt idx="24">
                  <c:v>-10</c:v>
                </c:pt>
                <c:pt idx="25">
                  <c:v>-9</c:v>
                </c:pt>
                <c:pt idx="26">
                  <c:v>-11</c:v>
                </c:pt>
                <c:pt idx="27">
                  <c:v>-45</c:v>
                </c:pt>
                <c:pt idx="28">
                  <c:v>-26</c:v>
                </c:pt>
                <c:pt idx="29">
                  <c:v>17</c:v>
                </c:pt>
                <c:pt idx="30">
                  <c:v>-13</c:v>
                </c:pt>
                <c:pt idx="31">
                  <c:v>13</c:v>
                </c:pt>
                <c:pt idx="32">
                  <c:v>1</c:v>
                </c:pt>
                <c:pt idx="33">
                  <c:v>-13</c:v>
                </c:pt>
                <c:pt idx="34">
                  <c:v>24</c:v>
                </c:pt>
                <c:pt idx="35">
                  <c:v>-13</c:v>
                </c:pt>
                <c:pt idx="36">
                  <c:v>4</c:v>
                </c:pt>
                <c:pt idx="37">
                  <c:v>-37</c:v>
                </c:pt>
                <c:pt idx="38">
                  <c:v>-13</c:v>
                </c:pt>
                <c:pt idx="39">
                  <c:v>35</c:v>
                </c:pt>
                <c:pt idx="40">
                  <c:v>17</c:v>
                </c:pt>
                <c:pt idx="41">
                  <c:v>17</c:v>
                </c:pt>
                <c:pt idx="42">
                  <c:v>12</c:v>
                </c:pt>
                <c:pt idx="43">
                  <c:v>25</c:v>
                </c:pt>
                <c:pt idx="44">
                  <c:v>23</c:v>
                </c:pt>
                <c:pt idx="45">
                  <c:v>1</c:v>
                </c:pt>
                <c:pt idx="46">
                  <c:v>12</c:v>
                </c:pt>
                <c:pt idx="47">
                  <c:v>31</c:v>
                </c:pt>
                <c:pt idx="48">
                  <c:v>21</c:v>
                </c:pt>
                <c:pt idx="49">
                  <c:v>-10</c:v>
                </c:pt>
                <c:pt idx="50">
                  <c:v>49</c:v>
                </c:pt>
                <c:pt idx="51">
                  <c:v>14</c:v>
                </c:pt>
                <c:pt idx="52">
                  <c:v>47</c:v>
                </c:pt>
                <c:pt idx="53">
                  <c:v>14</c:v>
                </c:pt>
                <c:pt idx="54">
                  <c:v>15</c:v>
                </c:pt>
                <c:pt idx="55">
                  <c:v>26</c:v>
                </c:pt>
                <c:pt idx="56">
                  <c:v>26</c:v>
                </c:pt>
                <c:pt idx="57">
                  <c:v>48</c:v>
                </c:pt>
                <c:pt idx="58">
                  <c:v>14</c:v>
                </c:pt>
                <c:pt idx="59">
                  <c:v>26</c:v>
                </c:pt>
                <c:pt idx="60">
                  <c:v>-22</c:v>
                </c:pt>
                <c:pt idx="61">
                  <c:v>58</c:v>
                </c:pt>
                <c:pt idx="62">
                  <c:v>28</c:v>
                </c:pt>
                <c:pt idx="63">
                  <c:v>85</c:v>
                </c:pt>
                <c:pt idx="64">
                  <c:v>28</c:v>
                </c:pt>
                <c:pt idx="65">
                  <c:v>39</c:v>
                </c:pt>
                <c:pt idx="66">
                  <c:v>20</c:v>
                </c:pt>
                <c:pt idx="67">
                  <c:v>41</c:v>
                </c:pt>
                <c:pt idx="68">
                  <c:v>21</c:v>
                </c:pt>
                <c:pt idx="69">
                  <c:v>45</c:v>
                </c:pt>
                <c:pt idx="70">
                  <c:v>64</c:v>
                </c:pt>
                <c:pt idx="71">
                  <c:v>9</c:v>
                </c:pt>
                <c:pt idx="72">
                  <c:v>68</c:v>
                </c:pt>
                <c:pt idx="73">
                  <c:v>63</c:v>
                </c:pt>
                <c:pt idx="74">
                  <c:v>25</c:v>
                </c:pt>
                <c:pt idx="75">
                  <c:v>37</c:v>
                </c:pt>
                <c:pt idx="76">
                  <c:v>-13</c:v>
                </c:pt>
                <c:pt idx="77">
                  <c:v>-14</c:v>
                </c:pt>
                <c:pt idx="78">
                  <c:v>13</c:v>
                </c:pt>
                <c:pt idx="79">
                  <c:v>8</c:v>
                </c:pt>
                <c:pt idx="80">
                  <c:v>-2</c:v>
                </c:pt>
                <c:pt idx="81">
                  <c:v>-36</c:v>
                </c:pt>
                <c:pt idx="82">
                  <c:v>-16</c:v>
                </c:pt>
                <c:pt idx="83">
                  <c:v>19</c:v>
                </c:pt>
                <c:pt idx="84">
                  <c:v>40</c:v>
                </c:pt>
                <c:pt idx="85">
                  <c:v>-99</c:v>
                </c:pt>
                <c:pt idx="86">
                  <c:v>80</c:v>
                </c:pt>
                <c:pt idx="87">
                  <c:v>-20</c:v>
                </c:pt>
                <c:pt idx="88">
                  <c:v>-13</c:v>
                </c:pt>
                <c:pt idx="89">
                  <c:v>14</c:v>
                </c:pt>
                <c:pt idx="90">
                  <c:v>-27</c:v>
                </c:pt>
                <c:pt idx="91">
                  <c:v>-50</c:v>
                </c:pt>
                <c:pt idx="92">
                  <c:v>-33</c:v>
                </c:pt>
                <c:pt idx="93">
                  <c:v>-12</c:v>
                </c:pt>
                <c:pt idx="94">
                  <c:v>-42</c:v>
                </c:pt>
                <c:pt idx="95">
                  <c:v>-33</c:v>
                </c:pt>
                <c:pt idx="96">
                  <c:v>-14</c:v>
                </c:pt>
                <c:pt idx="97">
                  <c:v>-23</c:v>
                </c:pt>
                <c:pt idx="98">
                  <c:v>-47</c:v>
                </c:pt>
                <c:pt idx="99">
                  <c:v>-79</c:v>
                </c:pt>
                <c:pt idx="100">
                  <c:v>-53</c:v>
                </c:pt>
                <c:pt idx="101">
                  <c:v>-61</c:v>
                </c:pt>
                <c:pt idx="102">
                  <c:v>-53</c:v>
                </c:pt>
                <c:pt idx="103">
                  <c:v>-46</c:v>
                </c:pt>
                <c:pt idx="104">
                  <c:v>-70</c:v>
                </c:pt>
                <c:pt idx="105">
                  <c:v>-77</c:v>
                </c:pt>
                <c:pt idx="106">
                  <c:v>-154</c:v>
                </c:pt>
                <c:pt idx="107">
                  <c:v>-112</c:v>
                </c:pt>
                <c:pt idx="108">
                  <c:v>-134</c:v>
                </c:pt>
                <c:pt idx="109">
                  <c:v>-121</c:v>
                </c:pt>
                <c:pt idx="110">
                  <c:v>-155</c:v>
                </c:pt>
                <c:pt idx="111">
                  <c:v>-137</c:v>
                </c:pt>
                <c:pt idx="112">
                  <c:v>-54</c:v>
                </c:pt>
                <c:pt idx="113">
                  <c:v>-90</c:v>
                </c:pt>
                <c:pt idx="114">
                  <c:v>-78</c:v>
                </c:pt>
                <c:pt idx="115">
                  <c:v>-77</c:v>
                </c:pt>
                <c:pt idx="116">
                  <c:v>-68</c:v>
                </c:pt>
                <c:pt idx="117">
                  <c:v>-71</c:v>
                </c:pt>
                <c:pt idx="118">
                  <c:v>-20</c:v>
                </c:pt>
                <c:pt idx="119">
                  <c:v>-42</c:v>
                </c:pt>
                <c:pt idx="120">
                  <c:v>-74</c:v>
                </c:pt>
                <c:pt idx="121">
                  <c:v>-80</c:v>
                </c:pt>
                <c:pt idx="122">
                  <c:v>37</c:v>
                </c:pt>
                <c:pt idx="123">
                  <c:v>16</c:v>
                </c:pt>
                <c:pt idx="124">
                  <c:v>-33</c:v>
                </c:pt>
                <c:pt idx="125">
                  <c:v>-4</c:v>
                </c:pt>
                <c:pt idx="126">
                  <c:v>-8</c:v>
                </c:pt>
                <c:pt idx="127">
                  <c:v>16</c:v>
                </c:pt>
                <c:pt idx="128">
                  <c:v>-23</c:v>
                </c:pt>
                <c:pt idx="129">
                  <c:v>7</c:v>
                </c:pt>
                <c:pt idx="130">
                  <c:v>-2</c:v>
                </c:pt>
                <c:pt idx="131">
                  <c:v>-39</c:v>
                </c:pt>
                <c:pt idx="132">
                  <c:v>-40</c:v>
                </c:pt>
                <c:pt idx="133">
                  <c:v>24</c:v>
                </c:pt>
                <c:pt idx="134">
                  <c:v>26</c:v>
                </c:pt>
                <c:pt idx="135">
                  <c:v>8</c:v>
                </c:pt>
                <c:pt idx="136">
                  <c:v>31</c:v>
                </c:pt>
                <c:pt idx="137">
                  <c:v>12</c:v>
                </c:pt>
                <c:pt idx="138">
                  <c:v>19</c:v>
                </c:pt>
                <c:pt idx="139">
                  <c:v>5</c:v>
                </c:pt>
                <c:pt idx="140">
                  <c:v>32</c:v>
                </c:pt>
                <c:pt idx="141">
                  <c:v>4</c:v>
                </c:pt>
                <c:pt idx="142">
                  <c:v>5</c:v>
                </c:pt>
                <c:pt idx="143">
                  <c:v>18</c:v>
                </c:pt>
                <c:pt idx="144">
                  <c:v>15</c:v>
                </c:pt>
                <c:pt idx="145">
                  <c:v>3</c:v>
                </c:pt>
                <c:pt idx="146">
                  <c:v>-4</c:v>
                </c:pt>
                <c:pt idx="147">
                  <c:v>-7</c:v>
                </c:pt>
                <c:pt idx="148">
                  <c:v>-14</c:v>
                </c:pt>
                <c:pt idx="149">
                  <c:v>17</c:v>
                </c:pt>
                <c:pt idx="150">
                  <c:v>11</c:v>
                </c:pt>
                <c:pt idx="151">
                  <c:v>16</c:v>
                </c:pt>
                <c:pt idx="152">
                  <c:v>13</c:v>
                </c:pt>
                <c:pt idx="153">
                  <c:v>13</c:v>
                </c:pt>
                <c:pt idx="154">
                  <c:v>10</c:v>
                </c:pt>
                <c:pt idx="155">
                  <c:v>40</c:v>
                </c:pt>
                <c:pt idx="156">
                  <c:v>17</c:v>
                </c:pt>
                <c:pt idx="157">
                  <c:v>52</c:v>
                </c:pt>
                <c:pt idx="158">
                  <c:v>13</c:v>
                </c:pt>
                <c:pt idx="159">
                  <c:v>-8</c:v>
                </c:pt>
                <c:pt idx="160">
                  <c:v>30</c:v>
                </c:pt>
                <c:pt idx="161">
                  <c:v>28</c:v>
                </c:pt>
                <c:pt idx="162">
                  <c:v>3</c:v>
                </c:pt>
                <c:pt idx="163">
                  <c:v>19</c:v>
                </c:pt>
                <c:pt idx="164">
                  <c:v>30</c:v>
                </c:pt>
                <c:pt idx="165">
                  <c:v>20</c:v>
                </c:pt>
                <c:pt idx="166">
                  <c:v>29</c:v>
                </c:pt>
                <c:pt idx="167">
                  <c:v>-24</c:v>
                </c:pt>
                <c:pt idx="168">
                  <c:v>56</c:v>
                </c:pt>
                <c:pt idx="169">
                  <c:v>21</c:v>
                </c:pt>
                <c:pt idx="170">
                  <c:v>37</c:v>
                </c:pt>
                <c:pt idx="171">
                  <c:v>39</c:v>
                </c:pt>
                <c:pt idx="172">
                  <c:v>26</c:v>
                </c:pt>
                <c:pt idx="173">
                  <c:v>20</c:v>
                </c:pt>
                <c:pt idx="174">
                  <c:v>42</c:v>
                </c:pt>
                <c:pt idx="175">
                  <c:v>30</c:v>
                </c:pt>
                <c:pt idx="176">
                  <c:v>27</c:v>
                </c:pt>
                <c:pt idx="177">
                  <c:v>20</c:v>
                </c:pt>
                <c:pt idx="178">
                  <c:v>18</c:v>
                </c:pt>
                <c:pt idx="179">
                  <c:v>23</c:v>
                </c:pt>
                <c:pt idx="180">
                  <c:v>44</c:v>
                </c:pt>
                <c:pt idx="181">
                  <c:v>26</c:v>
                </c:pt>
                <c:pt idx="182">
                  <c:v>-11</c:v>
                </c:pt>
                <c:pt idx="183">
                  <c:v>44</c:v>
                </c:pt>
                <c:pt idx="184">
                  <c:v>37</c:v>
                </c:pt>
                <c:pt idx="185">
                  <c:v>14</c:v>
                </c:pt>
                <c:pt idx="186">
                  <c:v>21</c:v>
                </c:pt>
                <c:pt idx="187">
                  <c:v>15</c:v>
                </c:pt>
                <c:pt idx="188">
                  <c:v>8</c:v>
                </c:pt>
                <c:pt idx="189">
                  <c:v>44</c:v>
                </c:pt>
                <c:pt idx="190">
                  <c:v>55</c:v>
                </c:pt>
                <c:pt idx="191">
                  <c:v>39</c:v>
                </c:pt>
                <c:pt idx="192">
                  <c:v>11</c:v>
                </c:pt>
                <c:pt idx="193">
                  <c:v>23</c:v>
                </c:pt>
                <c:pt idx="194">
                  <c:v>43</c:v>
                </c:pt>
                <c:pt idx="195">
                  <c:v>-1</c:v>
                </c:pt>
                <c:pt idx="196">
                  <c:v>-14</c:v>
                </c:pt>
                <c:pt idx="197">
                  <c:v>0</c:v>
                </c:pt>
                <c:pt idx="198">
                  <c:v>18</c:v>
                </c:pt>
                <c:pt idx="199">
                  <c:v>-4</c:v>
                </c:pt>
                <c:pt idx="200">
                  <c:v>23</c:v>
                </c:pt>
                <c:pt idx="201">
                  <c:v>16</c:v>
                </c:pt>
                <c:pt idx="202">
                  <c:v>28</c:v>
                </c:pt>
                <c:pt idx="203">
                  <c:v>12</c:v>
                </c:pt>
                <c:pt idx="204">
                  <c:v>34</c:v>
                </c:pt>
                <c:pt idx="205">
                  <c:v>54</c:v>
                </c:pt>
                <c:pt idx="206">
                  <c:v>0</c:v>
                </c:pt>
                <c:pt idx="207">
                  <c:v>0</c:v>
                </c:pt>
                <c:pt idx="208">
                  <c:v>7</c:v>
                </c:pt>
                <c:pt idx="209">
                  <c:v>15</c:v>
                </c:pt>
                <c:pt idx="210">
                  <c:v>-9</c:v>
                </c:pt>
                <c:pt idx="211">
                  <c:v>24</c:v>
                </c:pt>
                <c:pt idx="212">
                  <c:v>11</c:v>
                </c:pt>
                <c:pt idx="213">
                  <c:v>11</c:v>
                </c:pt>
              </c:numCache>
            </c:numRef>
          </c:val>
        </c:ser>
        <c:dLbls>
          <c:showLegendKey val="0"/>
          <c:showVal val="0"/>
          <c:showCatName val="0"/>
          <c:showSerName val="0"/>
          <c:showPercent val="0"/>
          <c:showBubbleSize val="0"/>
        </c:dLbls>
        <c:gapWidth val="100"/>
        <c:axId val="-91159344"/>
        <c:axId val="-91157712"/>
      </c:barChart>
      <c:dateAx>
        <c:axId val="-91159344"/>
        <c:scaling>
          <c:orientation val="minMax"/>
          <c:max val="43009"/>
          <c:min val="36800"/>
        </c:scaling>
        <c:delete val="0"/>
        <c:axPos val="b"/>
        <c:numFmt formatCode="mmm\-yy" sourceLinked="1"/>
        <c:majorTickMark val="out"/>
        <c:minorTickMark val="none"/>
        <c:tickLblPos val="low"/>
        <c:crossAx val="-91157712"/>
        <c:crosses val="autoZero"/>
        <c:auto val="1"/>
        <c:lblOffset val="100"/>
        <c:baseTimeUnit val="days"/>
        <c:majorUnit val="4"/>
        <c:majorTimeUnit val="months"/>
      </c:dateAx>
      <c:valAx>
        <c:axId val="-91157712"/>
        <c:scaling>
          <c:orientation val="minMax"/>
        </c:scaling>
        <c:delete val="0"/>
        <c:axPos val="l"/>
        <c:title>
          <c:tx>
            <c:rich>
              <a:bodyPr rot="-5400000" vert="horz"/>
              <a:lstStyle/>
              <a:p>
                <a:pPr>
                  <a:defRPr/>
                </a:pPr>
                <a:r>
                  <a:rPr lang="en-US"/>
                  <a:t>Monthly Net Change (thousands)</a:t>
                </a:r>
              </a:p>
            </c:rich>
          </c:tx>
          <c:layout>
            <c:manualLayout>
              <c:xMode val="edge"/>
              <c:yMode val="edge"/>
              <c:x val="9.7739203054163608E-3"/>
              <c:y val="0.117337936924551"/>
            </c:manualLayout>
          </c:layout>
          <c:overlay val="0"/>
        </c:title>
        <c:numFmt formatCode="0.0" sourceLinked="1"/>
        <c:majorTickMark val="out"/>
        <c:minorTickMark val="none"/>
        <c:tickLblPos val="nextTo"/>
        <c:crossAx val="-91159344"/>
        <c:crosses val="autoZero"/>
        <c:crossBetween val="between"/>
      </c:valAx>
    </c:plotArea>
    <c:plotVisOnly val="1"/>
    <c:dispBlanksAs val="gap"/>
    <c:showDLblsOverMax val="0"/>
  </c:chart>
  <c:txPr>
    <a:bodyPr/>
    <a:lstStyle/>
    <a:p>
      <a:pPr>
        <a:defRPr sz="1000">
          <a:solidFill>
            <a:schemeClr val="tx1"/>
          </a:solidFill>
          <a:latin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0.80677</cdr:x>
      <cdr:y>0.07147</cdr:y>
    </cdr:from>
    <cdr:to>
      <cdr:x>0.98302</cdr:x>
      <cdr:y>0.22521</cdr:y>
    </cdr:to>
    <cdr:sp macro="" textlink="">
      <cdr:nvSpPr>
        <cdr:cNvPr id="2" name="TextBox 1"/>
        <cdr:cNvSpPr txBox="1"/>
      </cdr:nvSpPr>
      <cdr:spPr>
        <a:xfrm xmlns:a="http://schemas.openxmlformats.org/drawingml/2006/main">
          <a:off x="7303322" y="267951"/>
          <a:ext cx="1595499" cy="576379"/>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nchor="ctr"/>
        <a:lstStyle xmlns:a="http://schemas.openxmlformats.org/drawingml/2006/main"/>
        <a:p xmlns:a="http://schemas.openxmlformats.org/drawingml/2006/main">
          <a:pPr lvl="0" algn="ctr" rtl="0" fontAlgn="base">
            <a:spcBef>
              <a:spcPct val="0"/>
            </a:spcBef>
            <a:spcAft>
              <a:spcPct val="0"/>
            </a:spcAft>
          </a:pPr>
          <a:r>
            <a:rPr lang="en-US" sz="1400" b="1" i="1" kern="1200" dirty="0" smtClean="0">
              <a:solidFill>
                <a:schemeClr val="bg1">
                  <a:lumMod val="50000"/>
                </a:schemeClr>
              </a:solidFill>
              <a:latin typeface="+mj-lt"/>
            </a:rPr>
            <a:t>November 2017</a:t>
          </a:r>
          <a:r>
            <a:rPr kumimoji="0" lang="en-US" sz="1400" b="1" i="1" u="none" strike="noStrike" kern="1200" cap="none" spc="0" normalizeH="0" baseline="0" noProof="0" dirty="0" smtClean="0">
              <a:ln>
                <a:noFill/>
              </a:ln>
              <a:solidFill>
                <a:schemeClr val="bg1">
                  <a:lumMod val="50000"/>
                </a:schemeClr>
              </a:solidFill>
              <a:effectLst/>
              <a:uLnTx/>
              <a:uFillTx/>
              <a:latin typeface="+mj-lt"/>
            </a:rPr>
            <a:t>:</a:t>
          </a:r>
        </a:p>
        <a:p xmlns:a="http://schemas.openxmlformats.org/drawingml/2006/main">
          <a:pPr lvl="0" algn="ctr" rtl="0" fontAlgn="base">
            <a:spcBef>
              <a:spcPct val="0"/>
            </a:spcBef>
            <a:spcAft>
              <a:spcPct val="0"/>
            </a:spcAft>
          </a:pPr>
          <a:r>
            <a:rPr kumimoji="0" lang="en-US" sz="1400" b="1" i="1" u="none" strike="noStrike" kern="1200" cap="none" spc="0" normalizeH="0" baseline="0" noProof="0" dirty="0" smtClean="0">
              <a:ln>
                <a:noFill/>
              </a:ln>
              <a:solidFill>
                <a:schemeClr val="bg1">
                  <a:lumMod val="50000"/>
                </a:schemeClr>
              </a:solidFill>
              <a:effectLst/>
              <a:uLnTx/>
              <a:uFillTx/>
              <a:latin typeface="+mj-lt"/>
            </a:rPr>
            <a:t>$</a:t>
          </a:r>
          <a:r>
            <a:rPr lang="en-US" sz="1400" b="1" i="1" kern="1200" dirty="0" smtClean="0">
              <a:solidFill>
                <a:schemeClr val="bg1">
                  <a:lumMod val="50000"/>
                </a:schemeClr>
              </a:solidFill>
              <a:latin typeface="+mj-lt"/>
            </a:rPr>
            <a:t>56.66</a:t>
          </a:r>
          <a:r>
            <a:rPr kumimoji="0" lang="en-US" sz="1400" b="1" i="1" u="none" strike="noStrike" kern="1200" cap="none" spc="0" normalizeH="0" baseline="0" noProof="0" dirty="0" smtClean="0">
              <a:ln>
                <a:noFill/>
              </a:ln>
              <a:solidFill>
                <a:schemeClr val="bg1">
                  <a:lumMod val="50000"/>
                </a:schemeClr>
              </a:solidFill>
              <a:effectLst/>
              <a:uLnTx/>
              <a:uFillTx/>
              <a:latin typeface="+mj-lt"/>
            </a:rPr>
            <a:t> /Barrel</a:t>
          </a:r>
        </a:p>
      </cdr:txBody>
    </cdr:sp>
  </cdr:relSizeAnchor>
</c:userShapes>
</file>

<file path=ppt/drawings/drawing10.xml><?xml version="1.0" encoding="utf-8"?>
<c:userShapes xmlns:c="http://schemas.openxmlformats.org/drawingml/2006/chart">
  <cdr:relSizeAnchor xmlns:cdr="http://schemas.openxmlformats.org/drawingml/2006/chartDrawing">
    <cdr:from>
      <cdr:x>0.56746</cdr:x>
      <cdr:y>0.05075</cdr:y>
    </cdr:from>
    <cdr:to>
      <cdr:x>0.97626</cdr:x>
      <cdr:y>0.22146</cdr:y>
    </cdr:to>
    <cdr:sp macro="" textlink="">
      <cdr:nvSpPr>
        <cdr:cNvPr id="2" name="TextBox 1"/>
        <cdr:cNvSpPr txBox="1"/>
      </cdr:nvSpPr>
      <cdr:spPr>
        <a:xfrm xmlns:a="http://schemas.openxmlformats.org/drawingml/2006/main">
          <a:off x="5136958" y="194890"/>
          <a:ext cx="3700687" cy="6556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600" b="1" dirty="0" smtClean="0">
              <a:solidFill>
                <a:srgbClr val="878787"/>
              </a:solidFill>
              <a:latin typeface="Arial"/>
              <a:cs typeface="Arial"/>
            </a:rPr>
            <a:t>Oct. 2016 v. Oct. 2017: +4.3%</a:t>
          </a:r>
          <a:endParaRPr lang="en-US" sz="1600" b="1" dirty="0">
            <a:solidFill>
              <a:srgbClr val="878787"/>
            </a:solidFill>
            <a:latin typeface="Arial"/>
            <a:cs typeface="Aria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0.73775</cdr:x>
      <cdr:y>0.13999</cdr:y>
    </cdr:from>
    <cdr:to>
      <cdr:x>0.95774</cdr:x>
      <cdr:y>0.35182</cdr:y>
    </cdr:to>
    <cdr:sp macro="" textlink="">
      <cdr:nvSpPr>
        <cdr:cNvPr id="2" name="TextBox 1"/>
        <cdr:cNvSpPr txBox="1"/>
      </cdr:nvSpPr>
      <cdr:spPr>
        <a:xfrm xmlns:a="http://schemas.openxmlformats.org/drawingml/2006/main">
          <a:off x="6638994" y="643444"/>
          <a:ext cx="1979671" cy="9736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solidFill>
                <a:schemeClr val="tx1"/>
              </a:solidFill>
            </a:rPr>
            <a:t>October 2017:</a:t>
          </a:r>
        </a:p>
        <a:p xmlns:a="http://schemas.openxmlformats.org/drawingml/2006/main">
          <a:pPr algn="ctr"/>
          <a:r>
            <a:rPr lang="en-US" sz="1800" b="1" dirty="0" smtClean="0">
              <a:solidFill>
                <a:schemeClr val="tx1"/>
              </a:solidFill>
            </a:rPr>
            <a:t>3.2%</a:t>
          </a:r>
          <a:endParaRPr lang="en-US" sz="1800" b="1" dirty="0">
            <a:solidFill>
              <a:schemeClr val="tx1"/>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0.67293</cdr:x>
      <cdr:y>0.61875</cdr:y>
    </cdr:from>
    <cdr:to>
      <cdr:x>0.98792</cdr:x>
      <cdr:y>0.77939</cdr:y>
    </cdr:to>
    <cdr:sp macro="" textlink="">
      <cdr:nvSpPr>
        <cdr:cNvPr id="2" name="TextBox 5"/>
        <cdr:cNvSpPr txBox="1"/>
      </cdr:nvSpPr>
      <cdr:spPr>
        <a:xfrm xmlns:a="http://schemas.openxmlformats.org/drawingml/2006/main">
          <a:off x="6091739" y="2489454"/>
          <a:ext cx="2851466"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pitchFamily="34" charset="0"/>
            </a:defRPr>
          </a:lvl5pPr>
          <a:lvl6pPr marL="2286000" algn="l" defTabSz="914400" rtl="0" eaLnBrk="1" latinLnBrk="0" hangingPunct="1">
            <a:defRPr sz="2400" i="1" kern="1200">
              <a:solidFill>
                <a:schemeClr val="tx1"/>
              </a:solidFill>
              <a:latin typeface="Times New Roman" pitchFamily="18" charset="0"/>
              <a:ea typeface="+mn-ea"/>
              <a:cs typeface="Arial" pitchFamily="34" charset="0"/>
            </a:defRPr>
          </a:lvl6pPr>
          <a:lvl7pPr marL="2743200" algn="l" defTabSz="914400" rtl="0" eaLnBrk="1" latinLnBrk="0" hangingPunct="1">
            <a:defRPr sz="2400" i="1" kern="1200">
              <a:solidFill>
                <a:schemeClr val="tx1"/>
              </a:solidFill>
              <a:latin typeface="Times New Roman" pitchFamily="18" charset="0"/>
              <a:ea typeface="+mn-ea"/>
              <a:cs typeface="Arial" pitchFamily="34" charset="0"/>
            </a:defRPr>
          </a:lvl7pPr>
          <a:lvl8pPr marL="3200400" algn="l" defTabSz="914400" rtl="0" eaLnBrk="1" latinLnBrk="0" hangingPunct="1">
            <a:defRPr sz="2400" i="1" kern="1200">
              <a:solidFill>
                <a:schemeClr val="tx1"/>
              </a:solidFill>
              <a:latin typeface="Times New Roman" pitchFamily="18" charset="0"/>
              <a:ea typeface="+mn-ea"/>
              <a:cs typeface="Arial" pitchFamily="34" charset="0"/>
            </a:defRPr>
          </a:lvl8pPr>
          <a:lvl9pPr marL="3657600" algn="l" defTabSz="914400" rtl="0" eaLnBrk="1" latinLnBrk="0" hangingPunct="1">
            <a:defRPr sz="2400" i="1" kern="1200">
              <a:solidFill>
                <a:schemeClr val="tx1"/>
              </a:solidFill>
              <a:latin typeface="Times New Roman" pitchFamily="18" charset="0"/>
              <a:ea typeface="+mn-ea"/>
              <a:cs typeface="Arial" pitchFamily="34" charset="0"/>
            </a:defRPr>
          </a:lvl9pPr>
        </a:lstStyle>
        <a:p xmlns:a="http://schemas.openxmlformats.org/drawingml/2006/main">
          <a:r>
            <a:rPr lang="en-US" sz="1800" b="1" dirty="0" smtClean="0">
              <a:solidFill>
                <a:srgbClr val="706D68"/>
              </a:solidFill>
              <a:latin typeface="Arial" panose="020B0604020202020204" pitchFamily="34" charset="0"/>
            </a:rPr>
            <a:t>October 2017: 130.4 </a:t>
          </a:r>
        </a:p>
        <a:p xmlns:a="http://schemas.openxmlformats.org/drawingml/2006/main">
          <a:r>
            <a:rPr lang="en-US" sz="1800" b="1" dirty="0" smtClean="0">
              <a:solidFill>
                <a:srgbClr val="706D68"/>
              </a:solidFill>
              <a:latin typeface="Arial" panose="020B0604020202020204" pitchFamily="34" charset="0"/>
            </a:rPr>
            <a:t>where 2010: 100</a:t>
          </a:r>
          <a:endParaRPr lang="en-US" sz="1800" b="1" dirty="0">
            <a:solidFill>
              <a:srgbClr val="706D68"/>
            </a:solidFill>
            <a:latin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0.08412</cdr:x>
      <cdr:y>0.68793</cdr:y>
    </cdr:from>
    <cdr:to>
      <cdr:x>0.34336</cdr:x>
      <cdr:y>0.76014</cdr:y>
    </cdr:to>
    <cdr:sp macro="" textlink="">
      <cdr:nvSpPr>
        <cdr:cNvPr id="2" name="TextBox 1"/>
        <cdr:cNvSpPr txBox="1"/>
      </cdr:nvSpPr>
      <cdr:spPr>
        <a:xfrm xmlns:a="http://schemas.openxmlformats.org/drawingml/2006/main">
          <a:off x="765398" y="2659555"/>
          <a:ext cx="2358836" cy="2791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kern="1200" dirty="0">
              <a:solidFill>
                <a:schemeClr val="accent1">
                  <a:lumMod val="75000"/>
                </a:schemeClr>
              </a:solidFill>
            </a:rPr>
            <a:t>Jan. 4, 1985: 1,000</a:t>
          </a:r>
          <a:endParaRPr lang="en-US" sz="1400" dirty="0">
            <a:solidFill>
              <a:schemeClr val="accent1">
                <a:lumMod val="75000"/>
              </a:schemeClr>
            </a:solidFill>
          </a:endParaRPr>
        </a:p>
      </cdr:txBody>
    </cdr:sp>
  </cdr:relSizeAnchor>
  <cdr:relSizeAnchor xmlns:cdr="http://schemas.openxmlformats.org/drawingml/2006/chartDrawing">
    <cdr:from>
      <cdr:x>0.67704</cdr:x>
      <cdr:y>0.5</cdr:y>
    </cdr:from>
    <cdr:to>
      <cdr:x>0.92738</cdr:x>
      <cdr:y>0.71853</cdr:y>
    </cdr:to>
    <cdr:sp macro="" textlink="">
      <cdr:nvSpPr>
        <cdr:cNvPr id="3" name="TextBox 2"/>
        <cdr:cNvSpPr txBox="1"/>
      </cdr:nvSpPr>
      <cdr:spPr>
        <a:xfrm xmlns:a="http://schemas.openxmlformats.org/drawingml/2006/main">
          <a:off x="6160393" y="1933009"/>
          <a:ext cx="2277854" cy="8448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chemeClr val="accent1">
                  <a:lumMod val="75000"/>
                </a:schemeClr>
              </a:solidFill>
            </a:rPr>
            <a:t>November 24</a:t>
          </a:r>
          <a:r>
            <a:rPr lang="en-US" sz="1600" b="1" baseline="30000" dirty="0" smtClean="0">
              <a:solidFill>
                <a:schemeClr val="accent1">
                  <a:lumMod val="75000"/>
                </a:schemeClr>
              </a:solidFill>
            </a:rPr>
            <a:t>th</a:t>
          </a:r>
          <a:endParaRPr lang="en-US" sz="1600" b="1" dirty="0">
            <a:solidFill>
              <a:schemeClr val="accent1">
                <a:lumMod val="75000"/>
              </a:schemeClr>
            </a:solidFill>
          </a:endParaRPr>
        </a:p>
        <a:p xmlns:a="http://schemas.openxmlformats.org/drawingml/2006/main">
          <a:pPr algn="ctr"/>
          <a:r>
            <a:rPr lang="en-US" sz="1600" b="1" dirty="0" smtClean="0">
              <a:solidFill>
                <a:schemeClr val="accent1">
                  <a:lumMod val="75000"/>
                </a:schemeClr>
              </a:solidFill>
            </a:rPr>
            <a:t>1,458</a:t>
          </a:r>
          <a:endParaRPr lang="en-US" sz="1600" b="1" dirty="0">
            <a:solidFill>
              <a:schemeClr val="accent1">
                <a:lumMod val="7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0.58285</cdr:x>
      <cdr:y>0.06349</cdr:y>
    </cdr:from>
    <cdr:to>
      <cdr:x>0.95279</cdr:x>
      <cdr:y>0.16767</cdr:y>
    </cdr:to>
    <cdr:sp macro="" textlink="">
      <cdr:nvSpPr>
        <cdr:cNvPr id="2" name="Text Box 6"/>
        <cdr:cNvSpPr txBox="1">
          <a:spLocks xmlns:a="http://schemas.openxmlformats.org/drawingml/2006/main" noChangeArrowheads="1"/>
        </cdr:cNvSpPr>
      </cdr:nvSpPr>
      <cdr:spPr bwMode="auto">
        <a:xfrm xmlns:a="http://schemas.openxmlformats.org/drawingml/2006/main">
          <a:off x="5276285" y="243832"/>
          <a:ext cx="3348904" cy="4001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pitchFamily="34" charset="0"/>
            </a:defRPr>
          </a:lvl5pPr>
          <a:lvl6pPr marL="2286000" algn="l" defTabSz="914400" rtl="0" eaLnBrk="1" latinLnBrk="0" hangingPunct="1">
            <a:defRPr sz="2400" i="1" kern="1200">
              <a:solidFill>
                <a:schemeClr val="tx1"/>
              </a:solidFill>
              <a:latin typeface="Times New Roman" pitchFamily="18" charset="0"/>
              <a:ea typeface="+mn-ea"/>
              <a:cs typeface="Arial" pitchFamily="34" charset="0"/>
            </a:defRPr>
          </a:lvl6pPr>
          <a:lvl7pPr marL="2743200" algn="l" defTabSz="914400" rtl="0" eaLnBrk="1" latinLnBrk="0" hangingPunct="1">
            <a:defRPr sz="2400" i="1" kern="1200">
              <a:solidFill>
                <a:schemeClr val="tx1"/>
              </a:solidFill>
              <a:latin typeface="Times New Roman" pitchFamily="18" charset="0"/>
              <a:ea typeface="+mn-ea"/>
              <a:cs typeface="Arial" pitchFamily="34" charset="0"/>
            </a:defRPr>
          </a:lvl7pPr>
          <a:lvl8pPr marL="3200400" algn="l" defTabSz="914400" rtl="0" eaLnBrk="1" latinLnBrk="0" hangingPunct="1">
            <a:defRPr sz="2400" i="1" kern="1200">
              <a:solidFill>
                <a:schemeClr val="tx1"/>
              </a:solidFill>
              <a:latin typeface="Times New Roman" pitchFamily="18" charset="0"/>
              <a:ea typeface="+mn-ea"/>
              <a:cs typeface="Arial" pitchFamily="34" charset="0"/>
            </a:defRPr>
          </a:lvl8pPr>
          <a:lvl9pPr marL="3657600" algn="l" defTabSz="914400" rtl="0" eaLnBrk="1" latinLnBrk="0" hangingPunct="1">
            <a:defRPr sz="2400" i="1" kern="1200">
              <a:solidFill>
                <a:schemeClr val="tx1"/>
              </a:solidFill>
              <a:latin typeface="Times New Roman" pitchFamily="18" charset="0"/>
              <a:ea typeface="+mn-ea"/>
              <a:cs typeface="Arial" pitchFamily="34" charset="0"/>
            </a:defRPr>
          </a:lvl9pPr>
        </a:lstStyle>
        <a:p xmlns:a="http://schemas.openxmlformats.org/drawingml/2006/main">
          <a:pPr algn="ctr" eaLnBrk="0" hangingPunct="0"/>
          <a:r>
            <a:rPr lang="en-US" sz="2000" b="1" i="0" dirty="0">
              <a:solidFill>
                <a:schemeClr val="tx1"/>
              </a:solidFill>
              <a:latin typeface="Arial" pitchFamily="34" charset="0"/>
            </a:rPr>
            <a:t> </a:t>
          </a:r>
          <a:r>
            <a:rPr lang="en-US" sz="2000" b="1" i="0" dirty="0" smtClean="0">
              <a:solidFill>
                <a:schemeClr val="tx1"/>
              </a:solidFill>
              <a:latin typeface="Arial" pitchFamily="34" charset="0"/>
            </a:rPr>
            <a:t>2017Q3: +</a:t>
          </a:r>
          <a:r>
            <a:rPr lang="en-US" sz="2000" b="1" i="0" dirty="0" smtClean="0">
              <a:latin typeface="Arial" pitchFamily="34" charset="0"/>
            </a:rPr>
            <a:t>3.3</a:t>
          </a:r>
          <a:r>
            <a:rPr lang="en-US" sz="2000" b="1" i="0" dirty="0" smtClean="0">
              <a:solidFill>
                <a:schemeClr val="tx1"/>
              </a:solidFill>
              <a:latin typeface="Arial" pitchFamily="34" charset="0"/>
            </a:rPr>
            <a:t>%</a:t>
          </a:r>
          <a:endParaRPr lang="en-US" sz="2000" b="1" i="0" dirty="0">
            <a:solidFill>
              <a:schemeClr val="tx1"/>
            </a:solidFill>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0.70364</cdr:x>
      <cdr:y>0.26899</cdr:y>
    </cdr:from>
    <cdr:to>
      <cdr:x>0.9664</cdr:x>
      <cdr:y>0.58544</cdr:y>
    </cdr:to>
    <cdr:sp macro="" textlink="">
      <cdr:nvSpPr>
        <cdr:cNvPr id="2" name="TextBox 1"/>
        <cdr:cNvSpPr txBox="1"/>
      </cdr:nvSpPr>
      <cdr:spPr>
        <a:xfrm xmlns:a="http://schemas.openxmlformats.org/drawingml/2006/main">
          <a:off x="6275939" y="1212858"/>
          <a:ext cx="2343611" cy="14268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solidFill>
                <a:schemeClr val="accent1"/>
              </a:solidFill>
            </a:rPr>
            <a:t>October 2017</a:t>
          </a:r>
          <a:r>
            <a:rPr lang="en-US" sz="1800" b="1" dirty="0">
              <a:solidFill>
                <a:schemeClr val="accent1"/>
              </a:solidFill>
            </a:rPr>
            <a:t>:</a:t>
          </a:r>
        </a:p>
        <a:p xmlns:a="http://schemas.openxmlformats.org/drawingml/2006/main">
          <a:pPr algn="ctr"/>
          <a:r>
            <a:rPr lang="en-US" sz="1800" b="1" dirty="0" smtClean="0">
              <a:solidFill>
                <a:schemeClr val="accent1"/>
              </a:solidFill>
            </a:rPr>
            <a:t>60.2%</a:t>
          </a:r>
          <a:endParaRPr lang="en-US" sz="1800" b="1" dirty="0">
            <a:solidFill>
              <a:schemeClr val="accent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0.68904</cdr:x>
      <cdr:y>0.60622</cdr:y>
    </cdr:from>
    <cdr:to>
      <cdr:x>1</cdr:x>
      <cdr:y>0.79748</cdr:y>
    </cdr:to>
    <cdr:sp macro="" textlink="">
      <cdr:nvSpPr>
        <cdr:cNvPr id="2" name="TextBox 1"/>
        <cdr:cNvSpPr txBox="1"/>
      </cdr:nvSpPr>
      <cdr:spPr>
        <a:xfrm xmlns:a="http://schemas.openxmlformats.org/drawingml/2006/main">
          <a:off x="5920814" y="1961015"/>
          <a:ext cx="2672028" cy="6186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800" b="1" dirty="0" smtClean="0">
              <a:solidFill>
                <a:schemeClr val="tx1"/>
              </a:solidFill>
            </a:rPr>
            <a:t>October 2017: +11K</a:t>
          </a:r>
          <a:endParaRPr lang="en-US" sz="1800" b="1"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0.6079</cdr:x>
      <cdr:y>0.6076</cdr:y>
    </cdr:from>
    <cdr:to>
      <cdr:x>0.90984</cdr:x>
      <cdr:y>0.77219</cdr:y>
    </cdr:to>
    <cdr:sp macro="" textlink="">
      <cdr:nvSpPr>
        <cdr:cNvPr id="2" name="TextBox 1"/>
        <cdr:cNvSpPr txBox="1"/>
      </cdr:nvSpPr>
      <cdr:spPr>
        <a:xfrm xmlns:a="http://schemas.openxmlformats.org/drawingml/2006/main">
          <a:off x="5558638" y="2870531"/>
          <a:ext cx="2760939" cy="7776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i="1" dirty="0" smtClean="0">
              <a:solidFill>
                <a:srgbClr val="474542"/>
              </a:solidFill>
              <a:latin typeface="Arial" charset="0"/>
              <a:ea typeface="Arial" charset="0"/>
              <a:cs typeface="Arial" charset="0"/>
            </a:rPr>
            <a:t>October 2017: 51.7</a:t>
          </a:r>
          <a:endParaRPr lang="en-US" sz="1800" b="1" i="1" dirty="0">
            <a:solidFill>
              <a:srgbClr val="474542"/>
            </a:solidFill>
            <a:latin typeface="Arial" charset="0"/>
            <a:ea typeface="Arial" charset="0"/>
            <a:cs typeface="Arial"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0.27291</cdr:x>
      <cdr:y>0.15847</cdr:y>
    </cdr:from>
    <cdr:to>
      <cdr:x>0.46023</cdr:x>
      <cdr:y>0.23272</cdr:y>
    </cdr:to>
    <cdr:sp macro="" textlink="">
      <cdr:nvSpPr>
        <cdr:cNvPr id="2" name="TextBox 1"/>
        <cdr:cNvSpPr txBox="1"/>
      </cdr:nvSpPr>
      <cdr:spPr>
        <a:xfrm xmlns:a="http://schemas.openxmlformats.org/drawingml/2006/main" rot="1440000">
          <a:off x="2474233" y="591848"/>
          <a:ext cx="1698283" cy="2773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chemeClr val="bg1">
                  <a:lumMod val="50000"/>
                </a:schemeClr>
              </a:solidFill>
              <a:latin typeface="Arial" charset="0"/>
              <a:ea typeface="Arial" charset="0"/>
              <a:cs typeface="Arial" charset="0"/>
            </a:rPr>
            <a:t>-</a:t>
          </a:r>
          <a:r>
            <a:rPr lang="en-US" sz="1200" b="1" dirty="0">
              <a:solidFill>
                <a:schemeClr val="bg1">
                  <a:lumMod val="50000"/>
                </a:schemeClr>
              </a:solidFill>
              <a:latin typeface="Arial" charset="0"/>
              <a:ea typeface="Arial" charset="0"/>
              <a:cs typeface="Arial" charset="0"/>
            </a:rPr>
            <a:t>$212.7B (-29.6%</a:t>
          </a:r>
          <a:r>
            <a:rPr lang="en-US" sz="1200" b="1" dirty="0" smtClean="0">
              <a:solidFill>
                <a:schemeClr val="bg1">
                  <a:lumMod val="50000"/>
                </a:schemeClr>
              </a:solidFill>
              <a:latin typeface="Arial" charset="0"/>
              <a:ea typeface="Arial" charset="0"/>
              <a:cs typeface="Arial" charset="0"/>
            </a:rPr>
            <a:t>)</a:t>
          </a:r>
          <a:endParaRPr lang="en-US" sz="1200" b="1" dirty="0">
            <a:solidFill>
              <a:schemeClr val="bg1">
                <a:lumMod val="50000"/>
              </a:schemeClr>
            </a:solidFill>
            <a:latin typeface="Arial" charset="0"/>
            <a:ea typeface="Arial" charset="0"/>
            <a:cs typeface="Arial" charset="0"/>
          </a:endParaRPr>
        </a:p>
      </cdr:txBody>
    </cdr:sp>
  </cdr:relSizeAnchor>
  <cdr:relSizeAnchor xmlns:cdr="http://schemas.openxmlformats.org/drawingml/2006/chartDrawing">
    <cdr:from>
      <cdr:x>0.60547</cdr:x>
      <cdr:y>0.10486</cdr:y>
    </cdr:from>
    <cdr:to>
      <cdr:x>0.80592</cdr:x>
      <cdr:y>0.1634</cdr:y>
    </cdr:to>
    <cdr:sp macro="" textlink="">
      <cdr:nvSpPr>
        <cdr:cNvPr id="3" name="TextBox 2"/>
        <cdr:cNvSpPr txBox="1"/>
      </cdr:nvSpPr>
      <cdr:spPr>
        <a:xfrm xmlns:a="http://schemas.openxmlformats.org/drawingml/2006/main" rot="20980497">
          <a:off x="5489284" y="414228"/>
          <a:ext cx="1817322" cy="2312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smtClean="0">
              <a:solidFill>
                <a:schemeClr val="bg1">
                  <a:lumMod val="50000"/>
                </a:schemeClr>
              </a:solidFill>
              <a:latin typeface="Arial" charset="0"/>
              <a:ea typeface="Arial" charset="0"/>
              <a:cs typeface="Arial" charset="0"/>
            </a:rPr>
            <a:t>99.1% </a:t>
          </a:r>
          <a:r>
            <a:rPr lang="en-US" sz="1200" b="1" dirty="0" smtClean="0">
              <a:solidFill>
                <a:schemeClr val="bg1">
                  <a:lumMod val="50000"/>
                </a:schemeClr>
              </a:solidFill>
              <a:latin typeface="Arial" charset="0"/>
              <a:ea typeface="Arial" charset="0"/>
              <a:cs typeface="Arial" charset="0"/>
            </a:rPr>
            <a:t>recovered</a:t>
          </a:r>
          <a:endParaRPr lang="en-US" sz="1200" b="1" dirty="0">
            <a:solidFill>
              <a:schemeClr val="bg1">
                <a:lumMod val="50000"/>
              </a:schemeClr>
            </a:solidFill>
            <a:latin typeface="Arial" charset="0"/>
            <a:ea typeface="Arial" charset="0"/>
            <a:cs typeface="Arial" charset="0"/>
          </a:endParaRPr>
        </a:p>
      </cdr:txBody>
    </cdr:sp>
  </cdr:relSizeAnchor>
  <cdr:relSizeAnchor xmlns:cdr="http://schemas.openxmlformats.org/drawingml/2006/chartDrawing">
    <cdr:from>
      <cdr:x>0.25593</cdr:x>
      <cdr:y>0.10953</cdr:y>
    </cdr:from>
    <cdr:to>
      <cdr:x>0.44125</cdr:x>
      <cdr:y>0.30669</cdr:y>
    </cdr:to>
    <cdr:cxnSp macro="">
      <cdr:nvCxnSpPr>
        <cdr:cNvPr id="5" name="Straight Arrow Connector 4"/>
        <cdr:cNvCxnSpPr/>
      </cdr:nvCxnSpPr>
      <cdr:spPr>
        <a:xfrm xmlns:a="http://schemas.openxmlformats.org/drawingml/2006/main">
          <a:off x="2320290" y="533400"/>
          <a:ext cx="1680210" cy="960120"/>
        </a:xfrm>
        <a:prstGeom xmlns:a="http://schemas.openxmlformats.org/drawingml/2006/main" prst="straightConnector1">
          <a:avLst/>
        </a:prstGeom>
        <a:ln xmlns:a="http://schemas.openxmlformats.org/drawingml/2006/main" w="22225">
          <a:solidFill>
            <a:srgbClr val="FF000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0.44425</cdr:x>
      <cdr:y>0.06702</cdr:y>
    </cdr:from>
    <cdr:to>
      <cdr:x>0.96786</cdr:x>
      <cdr:y>0.28793</cdr:y>
    </cdr:to>
    <cdr:cxnSp macro="">
      <cdr:nvCxnSpPr>
        <cdr:cNvPr id="7" name="Straight Arrow Connector 6"/>
        <cdr:cNvCxnSpPr/>
      </cdr:nvCxnSpPr>
      <cdr:spPr>
        <a:xfrm xmlns:a="http://schemas.openxmlformats.org/drawingml/2006/main" flipV="1">
          <a:off x="4027652" y="264765"/>
          <a:ext cx="4747172" cy="872623"/>
        </a:xfrm>
        <a:prstGeom xmlns:a="http://schemas.openxmlformats.org/drawingml/2006/main" prst="straightConnector1">
          <a:avLst/>
        </a:prstGeom>
        <a:ln xmlns:a="http://schemas.openxmlformats.org/drawingml/2006/main" w="22225">
          <a:solidFill>
            <a:srgbClr val="FF0000"/>
          </a:solidFill>
          <a:tailEnd type="arrow"/>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0.6894</cdr:x>
      <cdr:y>0.59469</cdr:y>
    </cdr:from>
    <cdr:to>
      <cdr:x>0.95418</cdr:x>
      <cdr:y>0.82832</cdr:y>
    </cdr:to>
    <cdr:sp macro="" textlink="">
      <cdr:nvSpPr>
        <cdr:cNvPr id="2" name="TextBox 1"/>
        <cdr:cNvSpPr txBox="1"/>
      </cdr:nvSpPr>
      <cdr:spPr>
        <a:xfrm xmlns:a="http://schemas.openxmlformats.org/drawingml/2006/main">
          <a:off x="6240840" y="2229506"/>
          <a:ext cx="2396937" cy="875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lvl="0" algn="ctr" rtl="0" fontAlgn="base">
            <a:spcBef>
              <a:spcPct val="0"/>
            </a:spcBef>
            <a:spcAft>
              <a:spcPct val="0"/>
            </a:spcAft>
          </a:pPr>
          <a:r>
            <a:rPr lang="en-US" sz="1500" b="1" kern="1200" dirty="0">
              <a:solidFill>
                <a:srgbClr val="6C6C6C"/>
              </a:solidFill>
              <a:latin typeface="Arial"/>
              <a:cs typeface="Arial"/>
            </a:rPr>
            <a:t>Total Nonresidential Construction YOY: </a:t>
          </a:r>
        </a:p>
        <a:p xmlns:a="http://schemas.openxmlformats.org/drawingml/2006/main">
          <a:pPr lvl="0" algn="ctr" rtl="0" fontAlgn="base">
            <a:spcBef>
              <a:spcPct val="0"/>
            </a:spcBef>
            <a:spcAft>
              <a:spcPct val="0"/>
            </a:spcAft>
          </a:pPr>
          <a:r>
            <a:rPr lang="en-US" sz="1500" b="1" kern="1200" dirty="0" smtClean="0">
              <a:solidFill>
                <a:srgbClr val="6C6C6C"/>
              </a:solidFill>
              <a:latin typeface="Arial"/>
              <a:cs typeface="Arial"/>
            </a:rPr>
            <a:t>+$68.3B; +10.5%</a:t>
          </a:r>
          <a:endParaRPr lang="en-US" sz="1500" b="1" kern="1200" dirty="0">
            <a:solidFill>
              <a:srgbClr val="6C6C6C"/>
            </a:solidFill>
            <a:latin typeface="Arial"/>
            <a:cs typeface="Aria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0.7986</cdr:x>
      <cdr:y>0.11558</cdr:y>
    </cdr:from>
    <cdr:to>
      <cdr:x>0.84696</cdr:x>
      <cdr:y>0.45773</cdr:y>
    </cdr:to>
    <cdr:cxnSp macro="">
      <cdr:nvCxnSpPr>
        <cdr:cNvPr id="3" name="Straight Arrow Connector 2"/>
        <cdr:cNvCxnSpPr/>
      </cdr:nvCxnSpPr>
      <cdr:spPr>
        <a:xfrm xmlns:a="http://schemas.openxmlformats.org/drawingml/2006/main" flipV="1">
          <a:off x="7229373" y="391025"/>
          <a:ext cx="437745" cy="1157591"/>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4D9322-AB93-2B4B-AE88-3D99DB550CA2}" type="datetimeFigureOut">
              <a:rPr lang="en-US" smtClean="0"/>
              <a:t>12/4/2017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71FE2E-B11D-FF49-889F-F18312C4AE63}" type="slidenum">
              <a:rPr lang="en-US" smtClean="0"/>
              <a:t>‹#›</a:t>
            </a:fld>
            <a:endParaRPr lang="en-US"/>
          </a:p>
        </p:txBody>
      </p:sp>
    </p:spTree>
    <p:extLst>
      <p:ext uri="{BB962C8B-B14F-4D97-AF65-F5344CB8AC3E}">
        <p14:creationId xmlns:p14="http://schemas.microsoft.com/office/powerpoint/2010/main" val="881537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0E739D-05F1-1F45-805B-9E812772E971}" type="datetimeFigureOut">
              <a:rPr lang="en-US" smtClean="0"/>
              <a:t>12/4/2017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0A5D2-FB47-B94A-B2EF-D3FD984C7200}" type="slidenum">
              <a:rPr lang="en-US" smtClean="0"/>
              <a:t>‹#›</a:t>
            </a:fld>
            <a:endParaRPr lang="en-US"/>
          </a:p>
        </p:txBody>
      </p:sp>
    </p:spTree>
    <p:extLst>
      <p:ext uri="{BB962C8B-B14F-4D97-AF65-F5344CB8AC3E}">
        <p14:creationId xmlns:p14="http://schemas.microsoft.com/office/powerpoint/2010/main" val="9446852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images.amcnetworks.com/wetv.com/wp-content/uploads/2013/12/csi-feature-image.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mage.tmdb.org/t/p/original/ybvuX8vQx8OTBp4PRCkmi5w9eJC.jp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ontent7.flixster.com/photo/30/72/58/3072589_ori.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us.jll.com/united-states/en-us/research/7756/us-investment-outlook-q3-2016-jl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conference-board.org/data/bci.cfm"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conference-board.org/pdf_free/press/TechnicalPDF_5370_1422007211.pdf" TargetMode="External"/><Relationship Id="rId5" Type="http://schemas.openxmlformats.org/officeDocument/2006/relationships/hyperlink" Target="https://www.conference-board.org/pdf_free/press/PressPDF_5370_1422007649.pdf" TargetMode="External"/><Relationship Id="rId4" Type="http://schemas.openxmlformats.org/officeDocument/2006/relationships/hyperlink" Target="mailto:indicators@conference-board.org"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mf.org/external/pubs/ft/weo/2016/02/pdf/text.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imf.org/external/pubs/ft/fm/2016/02/fmindex.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465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rPr>
              <a:t>U.S. Economy Section</a:t>
            </a:r>
          </a:p>
          <a:p>
            <a:pPr eaLnBrk="1" hangingPunct="1">
              <a:spcBef>
                <a:spcPct val="0"/>
              </a:spcBef>
            </a:pPr>
            <a:endParaRPr lang="en-US" dirty="0" smtClean="0">
              <a:latin typeface="Calibri" charset="0"/>
              <a:ea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ea typeface="ＭＳ Ｐゴシック" charset="0"/>
              </a:rPr>
              <a:t>Link to this image: </a:t>
            </a:r>
            <a:r>
              <a:rPr lang="en-US" dirty="0" smtClean="0">
                <a:hlinkClick r:id="rId3"/>
              </a:rPr>
              <a:t>http://images.amcnetworks.com/wetv.com/wp-content/uploads/2013/12/csi-feature-image.jpg</a:t>
            </a:r>
            <a:endParaRPr lang="en-US"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smtClean="0"/>
          </a:p>
          <a:p>
            <a:pPr eaLnBrk="1" hangingPunct="1">
              <a:spcBef>
                <a:spcPct val="0"/>
              </a:spcBef>
            </a:pPr>
            <a:endParaRPr lang="en-US" dirty="0">
              <a:latin typeface="Calibri" charset="0"/>
              <a:ea typeface="ＭＳ Ｐゴシック" charset="0"/>
            </a:endParaRPr>
          </a:p>
        </p:txBody>
      </p:sp>
      <p:sp>
        <p:nvSpPr>
          <p:cNvPr id="604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13</a:t>
            </a:fld>
            <a:endParaRPr lang="en-US" sz="1200">
              <a:solidFill>
                <a:srgbClr val="000000"/>
              </a:solidFill>
              <a:latin typeface="Calibri" charset="0"/>
            </a:endParaRPr>
          </a:p>
        </p:txBody>
      </p:sp>
    </p:spTree>
    <p:extLst>
      <p:ext uri="{BB962C8B-B14F-4D97-AF65-F5344CB8AC3E}">
        <p14:creationId xmlns:p14="http://schemas.microsoft.com/office/powerpoint/2010/main" val="3139228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347867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news release: http://</a:t>
            </a:r>
            <a:r>
              <a:rPr lang="en-US" dirty="0" err="1"/>
              <a:t>www.bls.gov</a:t>
            </a:r>
            <a:r>
              <a:rPr lang="en-US" dirty="0"/>
              <a:t>/</a:t>
            </a:r>
            <a:r>
              <a:rPr lang="en-US" dirty="0" err="1"/>
              <a:t>news.release</a:t>
            </a:r>
            <a:r>
              <a:rPr lang="en-US" dirty="0"/>
              <a:t>/empsit.nr0.htm</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 Total Nonfarm (SA): CES0000000001</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Times New Roman" pitchFamily="18" charset="0"/>
                <a:ea typeface="+mn-ea"/>
                <a:cs typeface="+mn-cs"/>
              </a:rPr>
              <a:t>U.S. Unemployment Rate</a:t>
            </a:r>
            <a:r>
              <a:rPr lang="en-US" b="0" dirty="0"/>
              <a:t> </a:t>
            </a:r>
            <a:r>
              <a:rPr lang="en-US" sz="1200" b="0" i="0" u="none" strike="noStrike" kern="1200" dirty="0">
                <a:solidFill>
                  <a:schemeClr val="tx1"/>
                </a:solidFill>
                <a:effectLst/>
                <a:latin typeface="Times New Roman" pitchFamily="18" charset="0"/>
                <a:ea typeface="+mn-ea"/>
                <a:cs typeface="+mn-cs"/>
              </a:rPr>
              <a:t>LNS14000000</a:t>
            </a:r>
            <a:r>
              <a:rPr lang="en-US" b="0"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662136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94DEA4-9B69-4557-932E-80F5BA4991C7}" type="slidenum">
              <a:rPr lang="en-US">
                <a:solidFill>
                  <a:prstClr val="black"/>
                </a:solidFill>
                <a:latin typeface="Arial" pitchFamily="34" charset="0"/>
              </a:rPr>
              <a:pPr/>
              <a:t>16</a:t>
            </a:fld>
            <a:endParaRPr lang="en-US" dirty="0">
              <a:solidFill>
                <a:prstClr val="black"/>
              </a:solidFill>
              <a:latin typeface="Arial" pitchFamily="34" charset="0"/>
            </a:endParaRPr>
          </a:p>
        </p:txBody>
      </p:sp>
    </p:spTree>
    <p:extLst>
      <p:ext uri="{BB962C8B-B14F-4D97-AF65-F5344CB8AC3E}">
        <p14:creationId xmlns:p14="http://schemas.microsoft.com/office/powerpoint/2010/main" val="2863947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Edit this!</a:t>
            </a:r>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19</a:t>
            </a:fld>
            <a:endParaRPr lang="en-US"/>
          </a:p>
        </p:txBody>
      </p:sp>
    </p:spTree>
    <p:extLst>
      <p:ext uri="{BB962C8B-B14F-4D97-AF65-F5344CB8AC3E}">
        <p14:creationId xmlns:p14="http://schemas.microsoft.com/office/powerpoint/2010/main" val="3908699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p>
          <a:p>
            <a:r>
              <a:rPr lang="en-US" dirty="0" smtClean="0"/>
              <a:t>These states</a:t>
            </a:r>
            <a:r>
              <a:rPr lang="en-US" baseline="0" dirty="0" smtClean="0"/>
              <a:t> have construction, logging, and mining in one industry:</a:t>
            </a:r>
          </a:p>
          <a:p>
            <a:r>
              <a:rPr lang="en-US" sz="1200" b="0" i="0" u="none" strike="noStrike" kern="1200" dirty="0" smtClean="0">
                <a:solidFill>
                  <a:schemeClr val="tx1"/>
                </a:solidFill>
                <a:effectLst/>
                <a:latin typeface="Times New Roman" pitchFamily="18" charset="0"/>
                <a:ea typeface="+mn-ea"/>
                <a:cs typeface="+mn-cs"/>
              </a:rPr>
              <a:t>Delaware,</a:t>
            </a:r>
            <a:r>
              <a:rPr lang="en-US" dirty="0" smtClean="0"/>
              <a:t> </a:t>
            </a:r>
            <a:r>
              <a:rPr lang="en-US" sz="1200" b="0" i="0" u="none" strike="noStrike" kern="1200" dirty="0" smtClean="0">
                <a:solidFill>
                  <a:schemeClr val="tx1"/>
                </a:solidFill>
                <a:effectLst/>
                <a:latin typeface="Times New Roman" pitchFamily="18" charset="0"/>
                <a:ea typeface="+mn-ea"/>
                <a:cs typeface="+mn-cs"/>
              </a:rPr>
              <a:t>District of Columbia,</a:t>
            </a:r>
            <a:r>
              <a:rPr lang="en-US" dirty="0" smtClean="0"/>
              <a:t> </a:t>
            </a:r>
            <a:r>
              <a:rPr lang="en-US" sz="1200" b="0" i="0" u="none" strike="noStrike" kern="1200" dirty="0" smtClean="0">
                <a:solidFill>
                  <a:schemeClr val="tx1"/>
                </a:solidFill>
                <a:effectLst/>
                <a:latin typeface="Times New Roman" pitchFamily="18" charset="0"/>
                <a:ea typeface="+mn-ea"/>
                <a:cs typeface="+mn-cs"/>
              </a:rPr>
              <a:t>Hawaii,</a:t>
            </a:r>
            <a:r>
              <a:rPr lang="en-US" dirty="0" smtClean="0"/>
              <a:t> </a:t>
            </a:r>
            <a:r>
              <a:rPr lang="en-US" sz="1200" b="0" i="0" u="none" strike="noStrike" kern="1200" dirty="0" smtClean="0">
                <a:solidFill>
                  <a:schemeClr val="tx1"/>
                </a:solidFill>
                <a:effectLst/>
                <a:latin typeface="Times New Roman" pitchFamily="18" charset="0"/>
                <a:ea typeface="+mn-ea"/>
                <a:cs typeface="+mn-cs"/>
              </a:rPr>
              <a:t>Maryland,</a:t>
            </a:r>
            <a:r>
              <a:rPr lang="en-US" dirty="0" smtClean="0"/>
              <a:t> </a:t>
            </a:r>
            <a:r>
              <a:rPr lang="en-US" sz="1200" b="0" i="0" u="none" strike="noStrike" kern="1200" dirty="0" smtClean="0">
                <a:solidFill>
                  <a:schemeClr val="tx1"/>
                </a:solidFill>
                <a:effectLst/>
                <a:latin typeface="Times New Roman" pitchFamily="18" charset="0"/>
                <a:ea typeface="+mn-ea"/>
                <a:cs typeface="+mn-cs"/>
              </a:rPr>
              <a:t>Nebraska,</a:t>
            </a:r>
            <a:r>
              <a:rPr lang="en-US" dirty="0" smtClean="0"/>
              <a:t> </a:t>
            </a:r>
            <a:r>
              <a:rPr lang="en-US" sz="1200" b="0" i="0" u="none" strike="noStrike" kern="1200" dirty="0" smtClean="0">
                <a:solidFill>
                  <a:schemeClr val="tx1"/>
                </a:solidFill>
                <a:effectLst/>
                <a:latin typeface="Times New Roman" pitchFamily="18" charset="0"/>
                <a:ea typeface="+mn-ea"/>
                <a:cs typeface="+mn-cs"/>
              </a:rPr>
              <a:t>South Dakota,</a:t>
            </a:r>
            <a:r>
              <a:rPr lang="en-US" dirty="0" smtClean="0"/>
              <a:t> </a:t>
            </a:r>
            <a:r>
              <a:rPr lang="en-US" sz="1200" b="0" i="0" u="none" strike="noStrike" kern="1200" dirty="0" smtClean="0">
                <a:solidFill>
                  <a:schemeClr val="tx1"/>
                </a:solidFill>
                <a:effectLst/>
                <a:latin typeface="Times New Roman" pitchFamily="18" charset="0"/>
                <a:ea typeface="+mn-ea"/>
                <a:cs typeface="+mn-cs"/>
              </a:rPr>
              <a:t>Tennessee</a:t>
            </a:r>
          </a:p>
          <a:p>
            <a:r>
              <a:rPr lang="en-US" sz="1200" b="0" i="0" u="none" strike="noStrike" kern="1200" dirty="0" smtClean="0">
                <a:solidFill>
                  <a:schemeClr val="tx1"/>
                </a:solidFill>
                <a:effectLst/>
                <a:latin typeface="Times New Roman" pitchFamily="18" charset="0"/>
                <a:ea typeface="+mn-ea"/>
                <a:cs typeface="+mn-cs"/>
              </a:rPr>
              <a:t>-Doing</a:t>
            </a:r>
            <a:r>
              <a:rPr lang="en-US" sz="1200" b="0" i="0" u="none" strike="noStrike" kern="1200" baseline="0" dirty="0" smtClean="0">
                <a:solidFill>
                  <a:schemeClr val="tx1"/>
                </a:solidFill>
                <a:effectLst/>
                <a:latin typeface="Times New Roman" pitchFamily="18" charset="0"/>
                <a:ea typeface="+mn-ea"/>
                <a:cs typeface="+mn-cs"/>
              </a:rPr>
              <a:t> a multi screen search and selecting all states and then selecting construction will not include these </a:t>
            </a:r>
            <a:r>
              <a:rPr lang="en-US" sz="1200" b="0" i="0" u="none" strike="noStrike" kern="1200" baseline="0" dirty="0" err="1" smtClean="0">
                <a:solidFill>
                  <a:schemeClr val="tx1"/>
                </a:solidFill>
                <a:effectLst/>
                <a:latin typeface="Times New Roman" pitchFamily="18" charset="0"/>
                <a:ea typeface="+mn-ea"/>
                <a:cs typeface="+mn-cs"/>
              </a:rPr>
              <a:t>states..therefore</a:t>
            </a:r>
            <a:r>
              <a:rPr lang="en-US" sz="1200" b="0" i="0" u="none" strike="noStrike" kern="1200" baseline="0" dirty="0" smtClean="0">
                <a:solidFill>
                  <a:schemeClr val="tx1"/>
                </a:solidFill>
                <a:effectLst/>
                <a:latin typeface="Times New Roman" pitchFamily="18" charset="0"/>
                <a:ea typeface="+mn-ea"/>
                <a:cs typeface="+mn-cs"/>
              </a:rPr>
              <a:t> you must be aware when downloading the data in a </a:t>
            </a:r>
            <a:r>
              <a:rPr lang="en-US" sz="1200" b="0" i="0" u="none" strike="noStrike" kern="1200" baseline="0" dirty="0" err="1" smtClean="0">
                <a:solidFill>
                  <a:schemeClr val="tx1"/>
                </a:solidFill>
                <a:effectLst/>
                <a:latin typeface="Times New Roman" pitchFamily="18" charset="0"/>
                <a:ea typeface="+mn-ea"/>
                <a:cs typeface="+mn-cs"/>
              </a:rPr>
              <a:t>mult</a:t>
            </a:r>
            <a:r>
              <a:rPr lang="en-US" sz="1200" b="0" i="0" u="none" strike="noStrike" kern="1200" baseline="0" dirty="0" smtClean="0">
                <a:solidFill>
                  <a:schemeClr val="tx1"/>
                </a:solidFill>
                <a:effectLst/>
                <a:latin typeface="Times New Roman" pitchFamily="18" charset="0"/>
                <a:ea typeface="+mn-ea"/>
                <a:cs typeface="+mn-cs"/>
              </a:rPr>
              <a:t>-table format that the list will NOT include these states and that pasting the normal alphabetized list of all states into this data will match the not match the state name to the correct series ID.  Please see SN for clarification or help when updating this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20</a:t>
            </a:fld>
            <a:endParaRPr lang="en-US"/>
          </a:p>
        </p:txBody>
      </p:sp>
    </p:spTree>
    <p:extLst>
      <p:ext uri="{BB962C8B-B14F-4D97-AF65-F5344CB8AC3E}">
        <p14:creationId xmlns:p14="http://schemas.microsoft.com/office/powerpoint/2010/main" val="899375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p>
          <a:p>
            <a:r>
              <a:rPr lang="en-US" dirty="0" smtClean="0"/>
              <a:t>These states</a:t>
            </a:r>
            <a:r>
              <a:rPr lang="en-US" baseline="0" dirty="0" smtClean="0"/>
              <a:t> have construction, logging, and mining in one industry:</a:t>
            </a:r>
          </a:p>
          <a:p>
            <a:r>
              <a:rPr lang="en-US" sz="1200" b="0" i="0" u="none" strike="noStrike" kern="1200" dirty="0" smtClean="0">
                <a:solidFill>
                  <a:schemeClr val="tx1"/>
                </a:solidFill>
                <a:effectLst/>
                <a:latin typeface="Times New Roman" pitchFamily="18" charset="0"/>
                <a:ea typeface="+mn-ea"/>
                <a:cs typeface="+mn-cs"/>
              </a:rPr>
              <a:t>Delaware,</a:t>
            </a:r>
            <a:r>
              <a:rPr lang="en-US" dirty="0" smtClean="0"/>
              <a:t> </a:t>
            </a:r>
            <a:r>
              <a:rPr lang="en-US" sz="1200" b="0" i="0" u="none" strike="noStrike" kern="1200" dirty="0" smtClean="0">
                <a:solidFill>
                  <a:schemeClr val="tx1"/>
                </a:solidFill>
                <a:effectLst/>
                <a:latin typeface="Times New Roman" pitchFamily="18" charset="0"/>
                <a:ea typeface="+mn-ea"/>
                <a:cs typeface="+mn-cs"/>
              </a:rPr>
              <a:t>District of Columbia,</a:t>
            </a:r>
            <a:r>
              <a:rPr lang="en-US" dirty="0" smtClean="0"/>
              <a:t> </a:t>
            </a:r>
            <a:r>
              <a:rPr lang="en-US" sz="1200" b="0" i="0" u="none" strike="noStrike" kern="1200" dirty="0" smtClean="0">
                <a:solidFill>
                  <a:schemeClr val="tx1"/>
                </a:solidFill>
                <a:effectLst/>
                <a:latin typeface="Times New Roman" pitchFamily="18" charset="0"/>
                <a:ea typeface="+mn-ea"/>
                <a:cs typeface="+mn-cs"/>
              </a:rPr>
              <a:t>Hawaii,</a:t>
            </a:r>
            <a:r>
              <a:rPr lang="en-US" dirty="0" smtClean="0"/>
              <a:t> </a:t>
            </a:r>
            <a:r>
              <a:rPr lang="en-US" sz="1200" b="0" i="0" u="none" strike="noStrike" kern="1200" dirty="0" smtClean="0">
                <a:solidFill>
                  <a:schemeClr val="tx1"/>
                </a:solidFill>
                <a:effectLst/>
                <a:latin typeface="Times New Roman" pitchFamily="18" charset="0"/>
                <a:ea typeface="+mn-ea"/>
                <a:cs typeface="+mn-cs"/>
              </a:rPr>
              <a:t>Maryland,</a:t>
            </a:r>
            <a:r>
              <a:rPr lang="en-US" dirty="0" smtClean="0"/>
              <a:t> </a:t>
            </a:r>
            <a:r>
              <a:rPr lang="en-US" sz="1200" b="0" i="0" u="none" strike="noStrike" kern="1200" dirty="0" smtClean="0">
                <a:solidFill>
                  <a:schemeClr val="tx1"/>
                </a:solidFill>
                <a:effectLst/>
                <a:latin typeface="Times New Roman" pitchFamily="18" charset="0"/>
                <a:ea typeface="+mn-ea"/>
                <a:cs typeface="+mn-cs"/>
              </a:rPr>
              <a:t>Nebraska,</a:t>
            </a:r>
            <a:r>
              <a:rPr lang="en-US" dirty="0" smtClean="0"/>
              <a:t> </a:t>
            </a:r>
            <a:r>
              <a:rPr lang="en-US" sz="1200" b="0" i="0" u="none" strike="noStrike" kern="1200" dirty="0" smtClean="0">
                <a:solidFill>
                  <a:schemeClr val="tx1"/>
                </a:solidFill>
                <a:effectLst/>
                <a:latin typeface="Times New Roman" pitchFamily="18" charset="0"/>
                <a:ea typeface="+mn-ea"/>
                <a:cs typeface="+mn-cs"/>
              </a:rPr>
              <a:t>South Dakota,</a:t>
            </a:r>
            <a:r>
              <a:rPr lang="en-US" dirty="0" smtClean="0"/>
              <a:t> </a:t>
            </a:r>
            <a:r>
              <a:rPr lang="en-US" sz="1200" b="0" i="0" u="none" strike="noStrike" kern="1200" dirty="0" smtClean="0">
                <a:solidFill>
                  <a:schemeClr val="tx1"/>
                </a:solidFill>
                <a:effectLst/>
                <a:latin typeface="Times New Roman" pitchFamily="18" charset="0"/>
                <a:ea typeface="+mn-ea"/>
                <a:cs typeface="+mn-cs"/>
              </a:rPr>
              <a:t>Tennessee</a:t>
            </a:r>
          </a:p>
          <a:p>
            <a:r>
              <a:rPr lang="en-US" sz="1200" b="0" i="0" u="none" strike="noStrike" kern="1200" dirty="0" smtClean="0">
                <a:solidFill>
                  <a:schemeClr val="tx1"/>
                </a:solidFill>
                <a:effectLst/>
                <a:latin typeface="Times New Roman" pitchFamily="18" charset="0"/>
                <a:ea typeface="+mn-ea"/>
                <a:cs typeface="+mn-cs"/>
              </a:rPr>
              <a:t>-Doing</a:t>
            </a:r>
            <a:r>
              <a:rPr lang="en-US" sz="1200" b="0" i="0" u="none" strike="noStrike" kern="1200" baseline="0" dirty="0" smtClean="0">
                <a:solidFill>
                  <a:schemeClr val="tx1"/>
                </a:solidFill>
                <a:effectLst/>
                <a:latin typeface="Times New Roman" pitchFamily="18" charset="0"/>
                <a:ea typeface="+mn-ea"/>
                <a:cs typeface="+mn-cs"/>
              </a:rPr>
              <a:t> a multi screen search and selecting all states and then selecting construction will not include these </a:t>
            </a:r>
            <a:r>
              <a:rPr lang="en-US" sz="1200" b="0" i="0" u="none" strike="noStrike" kern="1200" baseline="0" dirty="0" err="1" smtClean="0">
                <a:solidFill>
                  <a:schemeClr val="tx1"/>
                </a:solidFill>
                <a:effectLst/>
                <a:latin typeface="Times New Roman" pitchFamily="18" charset="0"/>
                <a:ea typeface="+mn-ea"/>
                <a:cs typeface="+mn-cs"/>
              </a:rPr>
              <a:t>states..therefore</a:t>
            </a:r>
            <a:r>
              <a:rPr lang="en-US" sz="1200" b="0" i="0" u="none" strike="noStrike" kern="1200" baseline="0" dirty="0" smtClean="0">
                <a:solidFill>
                  <a:schemeClr val="tx1"/>
                </a:solidFill>
                <a:effectLst/>
                <a:latin typeface="Times New Roman" pitchFamily="18" charset="0"/>
                <a:ea typeface="+mn-ea"/>
                <a:cs typeface="+mn-cs"/>
              </a:rPr>
              <a:t> you must be aware when downloading the data in a </a:t>
            </a:r>
            <a:r>
              <a:rPr lang="en-US" sz="1200" b="0" i="0" u="none" strike="noStrike" kern="1200" baseline="0" dirty="0" err="1" smtClean="0">
                <a:solidFill>
                  <a:schemeClr val="tx1"/>
                </a:solidFill>
                <a:effectLst/>
                <a:latin typeface="Times New Roman" pitchFamily="18" charset="0"/>
                <a:ea typeface="+mn-ea"/>
                <a:cs typeface="+mn-cs"/>
              </a:rPr>
              <a:t>mult</a:t>
            </a:r>
            <a:r>
              <a:rPr lang="en-US" sz="1200" b="0" i="0" u="none" strike="noStrike" kern="1200" baseline="0" dirty="0" smtClean="0">
                <a:solidFill>
                  <a:schemeClr val="tx1"/>
                </a:solidFill>
                <a:effectLst/>
                <a:latin typeface="Times New Roman" pitchFamily="18" charset="0"/>
                <a:ea typeface="+mn-ea"/>
                <a:cs typeface="+mn-cs"/>
              </a:rPr>
              <a:t>-table format that the list will NOT include these states and that pasting the normal alphabetized list of all states into this data will match the not match the state name to the correct series ID.  Please see SN for clarification or help when updating this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21</a:t>
            </a:fld>
            <a:endParaRPr lang="en-US"/>
          </a:p>
        </p:txBody>
      </p:sp>
    </p:spTree>
    <p:extLst>
      <p:ext uri="{BB962C8B-B14F-4D97-AF65-F5344CB8AC3E}">
        <p14:creationId xmlns:p14="http://schemas.microsoft.com/office/powerpoint/2010/main" val="2119265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303" rtl="0" eaLnBrk="1" fontAlgn="auto" latinLnBrk="0" hangingPunct="1">
              <a:lnSpc>
                <a:spcPct val="100000"/>
              </a:lnSpc>
              <a:spcBef>
                <a:spcPts val="0"/>
              </a:spcBef>
              <a:spcAft>
                <a:spcPts val="0"/>
              </a:spcAft>
              <a:buClrTx/>
              <a:buSzTx/>
              <a:buFontTx/>
              <a:buNone/>
              <a:tabLst/>
              <a:defRPr/>
            </a:pPr>
            <a:r>
              <a:rPr lang="en-US" b="1" dirty="0" smtClean="0"/>
              <a:t>NOTE: </a:t>
            </a:r>
            <a:r>
              <a:rPr lang="en-US" b="1" dirty="0" smtClean="0">
                <a:solidFill>
                  <a:srgbClr val="FF0000"/>
                </a:solidFill>
              </a:rPr>
              <a:t>Could we spruce up the table/change the table colors?</a:t>
            </a:r>
          </a:p>
          <a:p>
            <a:pPr defTabSz="914303">
              <a:defRPr/>
            </a:pPr>
            <a:endParaRPr lang="en-US" dirty="0" smtClean="0"/>
          </a:p>
          <a:p>
            <a:pPr defTabSz="914303">
              <a:defRPr/>
            </a:pPr>
            <a:r>
              <a:rPr lang="en-US" dirty="0" smtClean="0"/>
              <a:t>Please make sure all unemployment</a:t>
            </a:r>
            <a:r>
              <a:rPr lang="en-US" baseline="0" dirty="0" smtClean="0"/>
              <a:t> rates have the same number of decimals (ex. 8.0 rather than just 8)</a:t>
            </a:r>
            <a:endParaRPr lang="en-US" dirty="0" smtClean="0"/>
          </a:p>
          <a:p>
            <a:r>
              <a:rPr lang="en-US" dirty="0" smtClean="0"/>
              <a:t>http://</a:t>
            </a:r>
            <a:r>
              <a:rPr lang="en-US" dirty="0" err="1" smtClean="0"/>
              <a:t>www.bls.gov</a:t>
            </a:r>
            <a:r>
              <a:rPr lang="en-US" dirty="0" smtClean="0"/>
              <a:t>/</a:t>
            </a:r>
            <a:r>
              <a:rPr lang="en-US" dirty="0" err="1" smtClean="0"/>
              <a:t>lau</a:t>
            </a:r>
            <a:r>
              <a:rPr lang="en-US" dirty="0" smtClean="0"/>
              <a:t>/</a:t>
            </a:r>
          </a:p>
          <a:p>
            <a:pPr defTabSz="914303">
              <a:defRPr/>
            </a:pPr>
            <a:r>
              <a:rPr lang="en-US" dirty="0" smtClean="0"/>
              <a:t>Tables: </a:t>
            </a:r>
            <a:r>
              <a:rPr lang="en-US" dirty="0"/>
              <a:t>Unemployment Rates for Large Metropolitan Areas</a:t>
            </a:r>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3878650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rPr>
              <a:t>Real Estate and Construction Section</a:t>
            </a:r>
          </a:p>
          <a:p>
            <a:pPr eaLnBrk="1" hangingPunct="1">
              <a:spcBef>
                <a:spcPct val="0"/>
              </a:spcBef>
            </a:pPr>
            <a:endParaRPr lang="en-US" dirty="0" smtClean="0">
              <a:latin typeface="Calibri" charset="0"/>
              <a:ea typeface="ＭＳ Ｐゴシック" charset="0"/>
            </a:endParaRPr>
          </a:p>
          <a:p>
            <a:r>
              <a:rPr lang="en-US" dirty="0" smtClean="0">
                <a:latin typeface="Calibri" charset="0"/>
                <a:ea typeface="ＭＳ Ｐゴシック" charset="0"/>
              </a:rPr>
              <a:t>Link</a:t>
            </a:r>
            <a:r>
              <a:rPr lang="en-US" baseline="0" dirty="0" smtClean="0">
                <a:latin typeface="Calibri" charset="0"/>
                <a:ea typeface="ＭＳ Ｐゴシック" charset="0"/>
              </a:rPr>
              <a:t> to this image: </a:t>
            </a:r>
            <a:r>
              <a:rPr lang="en-US" sz="1200" dirty="0" smtClean="0">
                <a:hlinkClick r:id="rId3"/>
              </a:rPr>
              <a:t>https://image.tmdb.org/t/p/original/ybvuX8vQx8OTBp4PRCkmi5w9eJC.jpg</a:t>
            </a:r>
            <a:endParaRPr lang="en-US" sz="1200" dirty="0" smtClean="0"/>
          </a:p>
        </p:txBody>
      </p:sp>
      <p:sp>
        <p:nvSpPr>
          <p:cNvPr id="604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23</a:t>
            </a:fld>
            <a:endParaRPr lang="en-US" sz="1200">
              <a:solidFill>
                <a:srgbClr val="000000"/>
              </a:solidFill>
              <a:latin typeface="Calibri" charset="0"/>
            </a:endParaRPr>
          </a:p>
        </p:txBody>
      </p:sp>
    </p:spTree>
    <p:extLst>
      <p:ext uri="{BB962C8B-B14F-4D97-AF65-F5344CB8AC3E}">
        <p14:creationId xmlns:p14="http://schemas.microsoft.com/office/powerpoint/2010/main" val="1113140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Times New Roman" pitchFamily="18" charset="0"/>
                <a:ea typeface="+mn-ea"/>
                <a:cs typeface="+mn-cs"/>
              </a:rPr>
              <a:t>http://</a:t>
            </a:r>
            <a:r>
              <a:rPr lang="en-US" sz="1200" kern="1200" dirty="0" err="1" smtClean="0">
                <a:solidFill>
                  <a:schemeClr val="tx1"/>
                </a:solidFill>
                <a:effectLst/>
                <a:latin typeface="Times New Roman" pitchFamily="18" charset="0"/>
                <a:ea typeface="+mn-ea"/>
                <a:cs typeface="+mn-cs"/>
              </a:rPr>
              <a:t>new.aia.org</a:t>
            </a:r>
            <a:r>
              <a:rPr lang="en-US" sz="1200" kern="1200" dirty="0" smtClean="0">
                <a:solidFill>
                  <a:schemeClr val="tx1"/>
                </a:solidFill>
                <a:effectLst/>
                <a:latin typeface="Times New Roman" pitchFamily="18" charset="0"/>
                <a:ea typeface="+mn-ea"/>
                <a:cs typeface="+mn-cs"/>
              </a:rPr>
              <a:t>/resources/10046-the-architecture-billings-index</a:t>
            </a:r>
          </a:p>
          <a:p>
            <a:r>
              <a:rPr lang="en-US" sz="1200" kern="1200" dirty="0" smtClean="0">
                <a:solidFill>
                  <a:schemeClr val="tx1"/>
                </a:solidFill>
                <a:effectLst/>
                <a:latin typeface="Times New Roman" pitchFamily="18" charset="0"/>
                <a:ea typeface="+mn-ea"/>
                <a:cs typeface="+mn-cs"/>
              </a:rPr>
              <a:t>http://</a:t>
            </a:r>
            <a:r>
              <a:rPr lang="en-US" sz="1200" kern="1200" dirty="0" err="1" smtClean="0">
                <a:solidFill>
                  <a:schemeClr val="tx1"/>
                </a:solidFill>
                <a:effectLst/>
                <a:latin typeface="Times New Roman" pitchFamily="18" charset="0"/>
                <a:ea typeface="+mn-ea"/>
                <a:cs typeface="+mn-cs"/>
              </a:rPr>
              <a:t>www.architectmagazine.com</a:t>
            </a:r>
            <a:r>
              <a:rPr lang="en-US" sz="1200" kern="1200" dirty="0" smtClean="0">
                <a:solidFill>
                  <a:schemeClr val="tx1"/>
                </a:solidFill>
                <a:effectLst/>
                <a:latin typeface="Times New Roman" pitchFamily="18" charset="0"/>
                <a:ea typeface="+mn-ea"/>
                <a:cs typeface="+mn-cs"/>
              </a:rPr>
              <a:t>/</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9FD43A-8671-4AAE-B1A5-57B4C0D346BF}" type="slidenum">
              <a:rPr lang="en-US">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189163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rPr>
              <a:t>Global Economy Section</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ea typeface="ＭＳ Ｐゴシック" charset="0"/>
              </a:rPr>
              <a:t>Link to </a:t>
            </a:r>
            <a:r>
              <a:rPr lang="en-US" smtClean="0">
                <a:latin typeface="Calibri" charset="0"/>
                <a:ea typeface="ＭＳ Ｐゴシック" charset="0"/>
              </a:rPr>
              <a:t>this image:</a:t>
            </a:r>
            <a:r>
              <a:rPr lang="en-US" baseline="0" smtClean="0">
                <a:latin typeface="Calibri" charset="0"/>
                <a:ea typeface="ＭＳ Ｐゴシック" charset="0"/>
              </a:rPr>
              <a:t> </a:t>
            </a:r>
            <a:r>
              <a:rPr lang="en-US" smtClean="0">
                <a:solidFill>
                  <a:srgbClr val="FF0000"/>
                </a:solidFill>
                <a:hlinkClick r:id="rId3"/>
              </a:rPr>
              <a:t>http://content7.flixster.com/photo/30/72/58/3072589_ori.jpg</a:t>
            </a:r>
            <a:endParaRPr lang="en-US" smtClean="0">
              <a:solidFill>
                <a:srgbClr val="FF0000"/>
              </a:solidFill>
            </a:endParaRPr>
          </a:p>
          <a:p>
            <a:pPr eaLnBrk="1" hangingPunct="1">
              <a:spcBef>
                <a:spcPct val="0"/>
              </a:spcBef>
            </a:pPr>
            <a:endParaRPr lang="en-US" dirty="0">
              <a:latin typeface="Calibri" charset="0"/>
              <a:ea typeface="ＭＳ Ｐゴシック" charset="0"/>
            </a:endParaRPr>
          </a:p>
        </p:txBody>
      </p:sp>
      <p:sp>
        <p:nvSpPr>
          <p:cNvPr id="604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4</a:t>
            </a:fld>
            <a:endParaRPr lang="en-US" sz="1200">
              <a:solidFill>
                <a:srgbClr val="000000"/>
              </a:solidFill>
              <a:latin typeface="Calibri" charset="0"/>
            </a:endParaRPr>
          </a:p>
        </p:txBody>
      </p:sp>
    </p:spTree>
    <p:extLst>
      <p:ext uri="{BB962C8B-B14F-4D97-AF65-F5344CB8AC3E}">
        <p14:creationId xmlns:p14="http://schemas.microsoft.com/office/powerpoint/2010/main" val="423947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25</a:t>
            </a:fld>
            <a:endParaRPr lang="en-US"/>
          </a:p>
        </p:txBody>
      </p:sp>
    </p:spTree>
    <p:extLst>
      <p:ext uri="{BB962C8B-B14F-4D97-AF65-F5344CB8AC3E}">
        <p14:creationId xmlns:p14="http://schemas.microsoft.com/office/powerpoint/2010/main" val="2062134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a:t>
            </a:r>
            <a:r>
              <a:rPr lang="en-US" dirty="0" err="1" smtClean="0"/>
              <a:t>www.census.gov</a:t>
            </a:r>
            <a:r>
              <a:rPr lang="en-US" dirty="0" smtClean="0"/>
              <a:t>/construction/c30/c30index.html</a:t>
            </a:r>
          </a:p>
          <a:p>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26</a:t>
            </a:fld>
            <a:endParaRPr lang="en-US"/>
          </a:p>
        </p:txBody>
      </p:sp>
    </p:spTree>
    <p:extLst>
      <p:ext uri="{BB962C8B-B14F-4D97-AF65-F5344CB8AC3E}">
        <p14:creationId xmlns:p14="http://schemas.microsoft.com/office/powerpoint/2010/main" val="279229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27</a:t>
            </a:fld>
            <a:endParaRPr lang="en-US"/>
          </a:p>
        </p:txBody>
      </p:sp>
    </p:spTree>
    <p:extLst>
      <p:ext uri="{BB962C8B-B14F-4D97-AF65-F5344CB8AC3E}">
        <p14:creationId xmlns:p14="http://schemas.microsoft.com/office/powerpoint/2010/main" val="1992294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www.us.jll.com</a:t>
            </a:r>
            <a:r>
              <a:rPr lang="en-US" dirty="0" smtClean="0"/>
              <a:t>/united-states/</a:t>
            </a:r>
            <a:r>
              <a:rPr lang="en-US" dirty="0" err="1" smtClean="0"/>
              <a:t>en</a:t>
            </a:r>
            <a:r>
              <a:rPr lang="en-US" dirty="0" smtClean="0"/>
              <a:t>-us/research/capital-markets/commercial-real-estate-investment-trends</a:t>
            </a:r>
          </a:p>
          <a:p>
            <a:r>
              <a:rPr lang="en-US" sz="1200" u="sng" kern="1200" dirty="0" smtClean="0">
                <a:solidFill>
                  <a:schemeClr val="tx1"/>
                </a:solidFill>
                <a:effectLst/>
                <a:latin typeface="+mn-lt"/>
                <a:ea typeface="+mn-ea"/>
                <a:cs typeface="+mn-cs"/>
                <a:hlinkClick r:id="rId3"/>
              </a:rPr>
              <a:t>http://www.us.jll.com/united-states/en-us/research/7756/us-investment-outlook-q3-2016-jll</a:t>
            </a:r>
            <a:r>
              <a:rPr lang="en-US" dirty="0" smtClean="0">
                <a:effectLst/>
              </a:rPr>
              <a:t> </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565503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rPr>
              <a:t>Forecast Section</a:t>
            </a:r>
          </a:p>
          <a:p>
            <a:pPr eaLnBrk="1" hangingPunct="1">
              <a:spcBef>
                <a:spcPct val="0"/>
              </a:spcBef>
            </a:pPr>
            <a:r>
              <a:rPr lang="en-US" dirty="0" smtClean="0">
                <a:latin typeface="Calibri" charset="0"/>
                <a:ea typeface="ＭＳ Ｐゴシック" charset="0"/>
              </a:rPr>
              <a:t>Link to this image:</a:t>
            </a:r>
            <a:r>
              <a:rPr lang="en-US" baseline="0" dirty="0" smtClean="0">
                <a:latin typeface="Calibri" charset="0"/>
                <a:ea typeface="ＭＳ Ｐゴシック" charset="0"/>
              </a:rPr>
              <a:t> </a:t>
            </a:r>
            <a:r>
              <a:rPr lang="en-US" dirty="0" smtClean="0">
                <a:hlinkClick r:id=""/>
              </a:rPr>
              <a:t>http://s3cf.recapguide.com/img/posters/The-Wire.jpg</a:t>
            </a:r>
          </a:p>
          <a:p>
            <a:pPr eaLnBrk="1" hangingPunct="1">
              <a:spcBef>
                <a:spcPct val="0"/>
              </a:spcBef>
            </a:pPr>
            <a:r>
              <a:rPr lang="en-US" dirty="0" smtClean="0">
                <a:hlinkClick r:id=""/>
              </a:rPr>
              <a:t>http://recapguide.com/recap/112/The-Wire/season-1/</a:t>
            </a:r>
          </a:p>
          <a:p>
            <a:endParaRPr lang="en-US" dirty="0" smtClean="0"/>
          </a:p>
        </p:txBody>
      </p:sp>
      <p:sp>
        <p:nvSpPr>
          <p:cNvPr id="604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31</a:t>
            </a:fld>
            <a:endParaRPr lang="en-US" sz="1200">
              <a:solidFill>
                <a:srgbClr val="000000"/>
              </a:solidFill>
              <a:latin typeface="Calibri" charset="0"/>
            </a:endParaRPr>
          </a:p>
        </p:txBody>
      </p:sp>
    </p:spTree>
    <p:extLst>
      <p:ext uri="{BB962C8B-B14F-4D97-AF65-F5344CB8AC3E}">
        <p14:creationId xmlns:p14="http://schemas.microsoft.com/office/powerpoint/2010/main" val="197909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Times New Roman" pitchFamily="18" charset="0"/>
                <a:ea typeface="+mn-ea"/>
                <a:cs typeface="+mn-cs"/>
              </a:rPr>
              <a:t>http://</a:t>
            </a:r>
            <a:r>
              <a:rPr lang="en-US" sz="1200" b="0" i="0" u="none" strike="noStrike" kern="1200" dirty="0" err="1" smtClean="0">
                <a:solidFill>
                  <a:schemeClr val="tx1"/>
                </a:solidFill>
                <a:effectLst/>
                <a:latin typeface="Times New Roman" pitchFamily="18" charset="0"/>
                <a:ea typeface="+mn-ea"/>
                <a:cs typeface="+mn-cs"/>
              </a:rPr>
              <a:t>www.census.gov</a:t>
            </a:r>
            <a:r>
              <a:rPr lang="en-US" sz="1200" b="0" i="0" u="none" strike="noStrike" kern="1200" dirty="0" smtClean="0">
                <a:solidFill>
                  <a:schemeClr val="tx1"/>
                </a:solidFill>
                <a:effectLst/>
                <a:latin typeface="Times New Roman" pitchFamily="18" charset="0"/>
                <a:ea typeface="+mn-ea"/>
                <a:cs typeface="+mn-cs"/>
              </a:rPr>
              <a:t>/retail/</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prstClr val="white"/>
                </a:solidFill>
                <a:latin typeface="Constantia"/>
              </a:rPr>
              <a:t>Table 2</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705205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dirty="0" smtClean="0">
                <a:solidFill>
                  <a:schemeClr val="tx1"/>
                </a:solidFill>
                <a:effectLst/>
                <a:latin typeface="+mn-lt"/>
                <a:ea typeface="+mn-ea"/>
                <a:cs typeface="+mn-cs"/>
              </a:rPr>
              <a:t>Table 2.6. Personal Income and Its Disposition, Monthly</a:t>
            </a:r>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23D2464B-AEE6-44CF-82C0-48C8B8D7B652}" type="slidenum">
              <a:rPr lang="en-US">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744297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Table 1.1.1. </a:t>
            </a:r>
            <a:r>
              <a:rPr lang="en-US" smtClean="0"/>
              <a:t>Percent Change From Preceding Period in Real Gross Domestic Product</a:t>
            </a:r>
            <a:endParaRPr lang="en-US"/>
          </a:p>
        </p:txBody>
      </p:sp>
      <p:sp>
        <p:nvSpPr>
          <p:cNvPr id="4" name="Slide Number Placeholder 3"/>
          <p:cNvSpPr>
            <a:spLocks noGrp="1"/>
          </p:cNvSpPr>
          <p:nvPr>
            <p:ph type="sldNum" sz="quarter" idx="10"/>
          </p:nvPr>
        </p:nvSpPr>
        <p:spPr/>
        <p:txBody>
          <a:bodyPr/>
          <a:lstStyle/>
          <a:p>
            <a:fld id="{9631A1C2-EE52-404A-B681-F352458C07BC}"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756694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*MUST</a:t>
            </a:r>
            <a:r>
              <a:rPr lang="en-US" baseline="0" dirty="0" smtClean="0"/>
              <a:t> START AT AUGUST 2007</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https://</a:t>
            </a:r>
            <a:r>
              <a:rPr lang="en-US" baseline="0" dirty="0" err="1" smtClean="0"/>
              <a:t>www.conference-board.org</a:t>
            </a:r>
            <a:r>
              <a:rPr lang="en-US" baseline="0" dirty="0" smtClean="0"/>
              <a:t>/data/</a:t>
            </a:r>
            <a:r>
              <a:rPr lang="en-US" baseline="0" dirty="0" err="1" smtClean="0"/>
              <a:t>bcicountry.cfm?cid</a:t>
            </a:r>
            <a:r>
              <a:rPr lang="en-US" baseline="0" dirty="0" smtClean="0"/>
              <a:t>=1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This month's release incorporates annual benchmark revisions </a:t>
            </a:r>
            <a:r>
              <a:rPr lang="en-US" sz="1200" kern="1200" dirty="0" smtClean="0">
                <a:solidFill>
                  <a:schemeClr val="tx1"/>
                </a:solidFill>
                <a:effectLst/>
                <a:latin typeface="+mn-lt"/>
                <a:ea typeface="+mn-ea"/>
                <a:cs typeface="+mn-cs"/>
              </a:rPr>
              <a:t>to the composite economic indexes, which bring them up-to-date with revisions in the source data. These revisions do not change the cyclical properties of the indexes. The indexes are updated throughout the year, but only for the previous six months. Data revisions that fall outside of the moving six-month window are not incorporated until the benchmark revision is made and the entire histories of the indexes are recomputed. As a result, the revised indexes, in levels and month-on-month changes, will not be directly comparable to those issued prior to the benchmark revision. For more information, please visit our website at:</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3"/>
              </a:rPr>
              <a:t>www.conference-board.org/data/bci.cfm</a:t>
            </a:r>
            <a:r>
              <a:rPr lang="en-US" sz="1200" kern="1200" dirty="0" smtClean="0">
                <a:solidFill>
                  <a:schemeClr val="tx1"/>
                </a:solidFill>
                <a:effectLst/>
                <a:latin typeface="+mn-lt"/>
                <a:ea typeface="+mn-ea"/>
                <a:cs typeface="+mn-cs"/>
              </a:rPr>
              <a:t> or contact us at:</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4"/>
              </a:rPr>
              <a:t>indicators@conference-board.org</a:t>
            </a: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sz="1200" b="1" i="0" kern="1200" dirty="0" smtClean="0">
                <a:solidFill>
                  <a:schemeClr val="tx1"/>
                </a:solidFill>
                <a:effectLst/>
                <a:latin typeface="Times New Roman" pitchFamily="18" charset="0"/>
                <a:ea typeface="+mn-ea"/>
                <a:cs typeface="+mn-cs"/>
              </a:rPr>
              <a:t>This month's release incorporates annual benchmark revisions to the composite economic indexes</a:t>
            </a:r>
            <a:r>
              <a:rPr lang="en-US" sz="1200" b="0" i="0" kern="1200" dirty="0" smtClean="0">
                <a:solidFill>
                  <a:schemeClr val="tx1"/>
                </a:solidFill>
                <a:effectLst/>
                <a:latin typeface="Times New Roman" pitchFamily="18" charset="0"/>
                <a:ea typeface="+mn-ea"/>
                <a:cs typeface="+mn-cs"/>
              </a:rPr>
              <a:t>, which bring them up-to-date with revisions in the source data. Also, with this benchmark revision, the base year of the composite indexes was changed to </a:t>
            </a:r>
            <a:r>
              <a:rPr lang="en-US" sz="1200" b="1" i="0" kern="1200" dirty="0" smtClean="0">
                <a:solidFill>
                  <a:schemeClr val="tx1"/>
                </a:solidFill>
                <a:effectLst/>
                <a:latin typeface="Times New Roman" pitchFamily="18" charset="0"/>
                <a:ea typeface="+mn-ea"/>
                <a:cs typeface="+mn-cs"/>
              </a:rPr>
              <a:t>2010 = 100 from 2004 = 100</a:t>
            </a:r>
            <a:r>
              <a:rPr lang="en-US" sz="1200" b="0" i="0" kern="1200" dirty="0" smtClean="0">
                <a:solidFill>
                  <a:schemeClr val="tx1"/>
                </a:solidFill>
                <a:effectLst/>
                <a:latin typeface="Times New Roman" pitchFamily="18" charset="0"/>
                <a:ea typeface="+mn-ea"/>
                <a:cs typeface="+mn-cs"/>
              </a:rPr>
              <a:t>. These revisions do not change the cyclical properties of the indexes.</a:t>
            </a:r>
          </a:p>
          <a:p>
            <a:r>
              <a:rPr lang="en-US" sz="1200" b="0" i="0" kern="1200" dirty="0" smtClean="0">
                <a:solidFill>
                  <a:schemeClr val="tx1"/>
                </a:solidFill>
                <a:effectLst/>
                <a:latin typeface="Times New Roman" pitchFamily="18" charset="0"/>
                <a:ea typeface="+mn-ea"/>
                <a:cs typeface="+mn-cs"/>
              </a:rPr>
              <a:t>December Press Release: </a:t>
            </a:r>
            <a:r>
              <a:rPr lang="en-US" sz="1200" b="0" i="0" kern="1200" dirty="0" smtClean="0">
                <a:solidFill>
                  <a:schemeClr val="tx1"/>
                </a:solidFill>
                <a:effectLst/>
                <a:latin typeface="Times New Roman" pitchFamily="18" charset="0"/>
                <a:ea typeface="+mn-ea"/>
                <a:cs typeface="+mn-cs"/>
                <a:hlinkClick r:id="rId5"/>
              </a:rPr>
              <a:t>https://www.conference-board.org/pdf_free/press/PressPDF_5370_1422007649.pdf</a:t>
            </a:r>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hlinkClick r:id="rId6"/>
              </a:rPr>
              <a:t>https://www.conference-board.org/pdf_free/press/TechnicalPDF_5370_1422007211.pdf</a:t>
            </a:r>
            <a:endParaRPr lang="en-US" sz="1200" b="0" i="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For more information, please visit our website at:</a:t>
            </a:r>
            <a:br>
              <a:rPr lang="en-US" sz="1200" kern="1200" dirty="0" smtClean="0">
                <a:solidFill>
                  <a:schemeClr val="tx1"/>
                </a:solidFill>
                <a:effectLst/>
                <a:latin typeface="Times New Roman" pitchFamily="18" charset="0"/>
                <a:ea typeface="+mn-ea"/>
                <a:cs typeface="+mn-cs"/>
              </a:rPr>
            </a:br>
            <a:r>
              <a:rPr lang="en-US" sz="1200" u="sng" kern="1200" dirty="0" smtClean="0">
                <a:solidFill>
                  <a:schemeClr val="tx1"/>
                </a:solidFill>
                <a:effectLst/>
                <a:latin typeface="Times New Roman" pitchFamily="18" charset="0"/>
                <a:ea typeface="+mn-ea"/>
                <a:cs typeface="+mn-cs"/>
                <a:hlinkClick r:id="rId3"/>
              </a:rPr>
              <a:t>www.conference-board.org/data/bci.cfm</a:t>
            </a:r>
            <a:r>
              <a:rPr lang="en-US" sz="1200" kern="1200" dirty="0" smtClean="0">
                <a:solidFill>
                  <a:schemeClr val="tx1"/>
                </a:solidFill>
                <a:effectLst/>
                <a:latin typeface="Times New Roman" pitchFamily="18" charset="0"/>
                <a:ea typeface="+mn-ea"/>
                <a:cs typeface="+mn-cs"/>
              </a:rPr>
              <a:t> or contact us at </a:t>
            </a:r>
            <a:r>
              <a:rPr lang="en-US" sz="1200" u="sng" kern="1200" dirty="0" smtClean="0">
                <a:solidFill>
                  <a:schemeClr val="tx1"/>
                </a:solidFill>
                <a:effectLst/>
                <a:latin typeface="Times New Roman" pitchFamily="18" charset="0"/>
                <a:ea typeface="+mn-ea"/>
                <a:cs typeface="+mn-cs"/>
                <a:hlinkClick r:id="rId4"/>
              </a:rPr>
              <a:t>indicators@conference-board.org</a:t>
            </a:r>
            <a:endParaRPr lang="en-US" sz="1200" kern="1200" dirty="0" smtClean="0">
              <a:solidFill>
                <a:schemeClr val="tx1"/>
              </a:solidFill>
              <a:effectLst/>
              <a:latin typeface="Times New Roman" pitchFamily="18" charset="0"/>
              <a:ea typeface="+mn-ea"/>
              <a:cs typeface="+mn-cs"/>
            </a:endParaRPr>
          </a:p>
          <a:p>
            <a:r>
              <a:rPr lang="en-US" dirty="0" smtClean="0"/>
              <a:t>http://</a:t>
            </a:r>
            <a:r>
              <a:rPr lang="en-US" dirty="0" err="1" smtClean="0"/>
              <a:t>www.conference-board.org</a:t>
            </a:r>
            <a:r>
              <a:rPr lang="en-US" dirty="0" smtClean="0"/>
              <a:t>/</a:t>
            </a:r>
            <a:r>
              <a:rPr lang="en-US" dirty="0" err="1" smtClean="0"/>
              <a:t>pdf_free</a:t>
            </a:r>
            <a:r>
              <a:rPr lang="en-US" dirty="0" smtClean="0"/>
              <a:t>/press/PressPDF_5347_1418896809.pdf</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681873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ea typeface="ＭＳ Ｐゴシック" charset="0"/>
              </a:rPr>
              <a:t>Link to Image: http://</a:t>
            </a:r>
            <a:r>
              <a:rPr lang="en-US" dirty="0" err="1" smtClean="0">
                <a:latin typeface="Calibri" charset="0"/>
                <a:ea typeface="ＭＳ Ｐゴシック" charset="0"/>
              </a:rPr>
              <a:t>www.gstatic.com</a:t>
            </a:r>
            <a:r>
              <a:rPr lang="en-US" dirty="0" smtClean="0">
                <a:latin typeface="Calibri" charset="0"/>
                <a:ea typeface="ＭＳ Ｐゴシック" charset="0"/>
              </a:rPr>
              <a:t>/</a:t>
            </a:r>
            <a:r>
              <a:rPr lang="en-US" dirty="0" err="1" smtClean="0">
                <a:latin typeface="Calibri" charset="0"/>
                <a:ea typeface="ＭＳ Ｐゴシック" charset="0"/>
              </a:rPr>
              <a:t>tv</a:t>
            </a:r>
            <a:r>
              <a:rPr lang="en-US" dirty="0" smtClean="0">
                <a:latin typeface="Calibri" charset="0"/>
                <a:ea typeface="ＭＳ Ｐゴシック" charset="0"/>
              </a:rPr>
              <a:t>/thumb/</a:t>
            </a:r>
            <a:r>
              <a:rPr lang="en-US" dirty="0" err="1" smtClean="0">
                <a:latin typeface="Calibri" charset="0"/>
                <a:ea typeface="ＭＳ Ｐゴシック" charset="0"/>
              </a:rPr>
              <a:t>tvbanners</a:t>
            </a:r>
            <a:r>
              <a:rPr lang="en-US" smtClean="0">
                <a:latin typeface="Calibri" charset="0"/>
                <a:ea typeface="ＭＳ Ｐゴシック" charset="0"/>
              </a:rPr>
              <a:t>/185157/p185157_b_v8_aa.jpg</a:t>
            </a:r>
          </a:p>
          <a:p>
            <a:pPr eaLnBrk="1" hangingPunct="1">
              <a:spcBef>
                <a:spcPct val="0"/>
              </a:spcBef>
            </a:pPr>
            <a:endParaRPr lang="en-US">
              <a:latin typeface="Calibri" charset="0"/>
              <a:ea typeface="ＭＳ Ｐゴシック" charset="0"/>
            </a:endParaRPr>
          </a:p>
        </p:txBody>
      </p:sp>
      <p:sp>
        <p:nvSpPr>
          <p:cNvPr id="706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2C51F616-ED33-374E-8E7B-6D41C7BCE432}" type="slidenum">
              <a:rPr lang="en-US" sz="1200">
                <a:solidFill>
                  <a:srgbClr val="000000"/>
                </a:solidFill>
                <a:latin typeface="Calibri" charset="0"/>
              </a:rPr>
              <a:pPr/>
              <a:t>36</a:t>
            </a:fld>
            <a:endParaRPr lang="en-US" sz="1200">
              <a:solidFill>
                <a:srgbClr val="000000"/>
              </a:solidFill>
              <a:latin typeface="Calibri" charset="0"/>
            </a:endParaRPr>
          </a:p>
        </p:txBody>
      </p:sp>
    </p:spTree>
    <p:extLst>
      <p:ext uri="{BB962C8B-B14F-4D97-AF65-F5344CB8AC3E}">
        <p14:creationId xmlns:p14="http://schemas.microsoft.com/office/powerpoint/2010/main" val="336244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dirty="0" smtClean="0">
                <a:solidFill>
                  <a:schemeClr val="tx1"/>
                </a:solidFill>
                <a:effectLst/>
                <a:latin typeface="+mn-lt"/>
                <a:ea typeface="+mn-ea"/>
                <a:cs typeface="+mn-cs"/>
              </a:rPr>
              <a:t>Real effective exchange rates are assumed to remain constant at the levels prevailing during July 20–August 17, 2017.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dirty="0" smtClean="0">
                <a:solidFill>
                  <a:schemeClr val="tx1"/>
                </a:solidFill>
                <a:effectLst/>
                <a:latin typeface="+mn-lt"/>
                <a:ea typeface="+mn-ea"/>
                <a:cs typeface="+mn-cs"/>
              </a:rPr>
              <a:t>Japan’s historical national accounts figures reflect a comprehensive revision by the national authorities, released in December 2016. The main revisions are the switch from the System of National Accounts 1993 to the System of National Accounts 2008 and the updating of the benchmark year from 2005 to 2011.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dirty="0" smtClean="0">
                <a:solidFill>
                  <a:schemeClr val="tx1"/>
                </a:solidFill>
                <a:effectLst/>
                <a:latin typeface="+mn-lt"/>
                <a:ea typeface="+mn-ea"/>
                <a:cs typeface="+mn-cs"/>
              </a:rPr>
              <a:t>For India, data and forecasts are presented on a fiscal year basis and GDP from 2011 onward is based on GDP at market prices with fiscal year 2011/12 as a base year.  </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715902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Edit this!</a:t>
            </a:r>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38</a:t>
            </a:fld>
            <a:endParaRPr lang="en-US"/>
          </a:p>
        </p:txBody>
      </p:sp>
    </p:spTree>
    <p:extLst>
      <p:ext uri="{BB962C8B-B14F-4D97-AF65-F5344CB8AC3E}">
        <p14:creationId xmlns:p14="http://schemas.microsoft.com/office/powerpoint/2010/main" val="3135565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Edit this!</a:t>
            </a:r>
            <a:endParaRPr lang="en-US" dirty="0"/>
          </a:p>
        </p:txBody>
      </p:sp>
      <p:sp>
        <p:nvSpPr>
          <p:cNvPr id="4" name="Slide Number Placeholder 3"/>
          <p:cNvSpPr>
            <a:spLocks noGrp="1"/>
          </p:cNvSpPr>
          <p:nvPr>
            <p:ph type="sldNum" sz="quarter" idx="10"/>
          </p:nvPr>
        </p:nvSpPr>
        <p:spPr/>
        <p:txBody>
          <a:bodyPr/>
          <a:lstStyle/>
          <a:p>
            <a:fld id="{6210A5D2-FB47-B94A-B2EF-D3FD984C7200}" type="slidenum">
              <a:rPr lang="en-US" smtClean="0"/>
              <a:t>39</a:t>
            </a:fld>
            <a:endParaRPr lang="en-US"/>
          </a:p>
        </p:txBody>
      </p:sp>
    </p:spTree>
    <p:extLst>
      <p:ext uri="{BB962C8B-B14F-4D97-AF65-F5344CB8AC3E}">
        <p14:creationId xmlns:p14="http://schemas.microsoft.com/office/powerpoint/2010/main" val="263393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23D2464B-AEE6-44CF-82C0-48C8B8D7B652}" type="slidenum">
              <a:rPr lang="en-US">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7085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 Fertility Rate:</a:t>
            </a:r>
            <a:r>
              <a:rPr lang="en-US" baseline="0" dirty="0" smtClean="0"/>
              <a:t> </a:t>
            </a:r>
            <a:r>
              <a:rPr lang="en-US" dirty="0" smtClean="0"/>
              <a:t>1.86</a:t>
            </a:r>
            <a:endParaRPr lang="en-US" dirty="0"/>
          </a:p>
        </p:txBody>
      </p:sp>
      <p:sp>
        <p:nvSpPr>
          <p:cNvPr id="4" name="Slide Number Placeholder 3"/>
          <p:cNvSpPr>
            <a:spLocks noGrp="1"/>
          </p:cNvSpPr>
          <p:nvPr>
            <p:ph type="sldNum" sz="quarter" idx="10"/>
          </p:nvPr>
        </p:nvSpPr>
        <p:spPr/>
        <p:txBody>
          <a:bodyPr/>
          <a:lstStyle/>
          <a:p>
            <a:fld id="{65A3302E-AE70-5D46-B68F-CC29AEAC11A9}" type="slidenum">
              <a:rPr lang="en-US" smtClean="0"/>
              <a:t>7</a:t>
            </a:fld>
            <a:endParaRPr lang="en-US"/>
          </a:p>
        </p:txBody>
      </p:sp>
    </p:spTree>
    <p:extLst>
      <p:ext uri="{BB962C8B-B14F-4D97-AF65-F5344CB8AC3E}">
        <p14:creationId xmlns:p14="http://schemas.microsoft.com/office/powerpoint/2010/main" val="196529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International Monetary Fund. October 2016. “World Economic Outlook: Subdued Demand: Symptoms and Remedies.”</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http://www.imf.org/external/pubs/ft/weo/2016/02/pdf/text.pdf</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International Monetary Fund (IMF). October 2016. “Fiscal Monitor: Debt—Use It Wisely.”</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https://www.imf.org/external/pubs/ft/fm/2016/02/fmindex.htm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4D3DB-55DC-2149-B03E-97F097CB28CE}" type="slidenum">
              <a:rPr lang="en-US" smtClean="0"/>
              <a:t>8</a:t>
            </a:fld>
            <a:endParaRPr lang="en-US"/>
          </a:p>
        </p:txBody>
      </p:sp>
    </p:spTree>
    <p:extLst>
      <p:ext uri="{BB962C8B-B14F-4D97-AF65-F5344CB8AC3E}">
        <p14:creationId xmlns:p14="http://schemas.microsoft.com/office/powerpoint/2010/main" val="245509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IIF Global Debt Monitor: https://</a:t>
            </a:r>
            <a:r>
              <a:rPr lang="en-US" sz="1200" kern="1200" dirty="0" err="1" smtClean="0">
                <a:solidFill>
                  <a:schemeClr val="tx1"/>
                </a:solidFill>
                <a:effectLst/>
                <a:latin typeface="+mn-lt"/>
                <a:ea typeface="+mn-ea"/>
                <a:cs typeface="+mn-cs"/>
              </a:rPr>
              <a:t>www.iif.com</a:t>
            </a:r>
            <a:r>
              <a:rPr lang="en-US" sz="1200" kern="1200" dirty="0" smtClean="0">
                <a:solidFill>
                  <a:schemeClr val="tx1"/>
                </a:solidFill>
                <a:effectLst/>
                <a:latin typeface="+mn-lt"/>
                <a:ea typeface="+mn-ea"/>
                <a:cs typeface="+mn-cs"/>
              </a:rPr>
              <a:t>/publications/global-debt-monitor</a:t>
            </a:r>
          </a:p>
          <a:p>
            <a:r>
              <a:rPr lang="en-US" sz="1200" kern="1200" dirty="0" smtClean="0">
                <a:solidFill>
                  <a:schemeClr val="tx1"/>
                </a:solidFill>
                <a:effectLst/>
                <a:latin typeface="+mn-lt"/>
                <a:ea typeface="+mn-ea"/>
                <a:cs typeface="+mn-cs"/>
              </a:rPr>
              <a:t>Business Insider article: http://</a:t>
            </a:r>
            <a:r>
              <a:rPr lang="en-US" sz="1200" kern="1200" dirty="0" err="1" smtClean="0">
                <a:solidFill>
                  <a:schemeClr val="tx1"/>
                </a:solidFill>
                <a:effectLst/>
                <a:latin typeface="+mn-lt"/>
                <a:ea typeface="+mn-ea"/>
                <a:cs typeface="+mn-cs"/>
              </a:rPr>
              <a:t>www.businessinsider.com</a:t>
            </a:r>
            <a:r>
              <a:rPr lang="en-US" sz="1200" kern="1200" dirty="0" smtClean="0">
                <a:solidFill>
                  <a:schemeClr val="tx1"/>
                </a:solidFill>
                <a:effectLst/>
                <a:latin typeface="+mn-lt"/>
                <a:ea typeface="+mn-ea"/>
                <a:cs typeface="+mn-cs"/>
              </a:rPr>
              <a:t>/global-debt-staggering-trillions-2017-4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Telegraph</a:t>
            </a:r>
            <a:r>
              <a:rPr lang="en-US" sz="1200" kern="1200" baseline="0" dirty="0" smtClean="0">
                <a:solidFill>
                  <a:schemeClr val="tx1"/>
                </a:solidFill>
                <a:effectLst/>
                <a:latin typeface="+mn-lt"/>
                <a:ea typeface="+mn-ea"/>
                <a:cs typeface="+mn-cs"/>
              </a:rPr>
              <a:t> article: http://</a:t>
            </a:r>
            <a:r>
              <a:rPr lang="en-US" sz="1200" kern="1200" baseline="0" dirty="0" err="1" smtClean="0">
                <a:solidFill>
                  <a:schemeClr val="tx1"/>
                </a:solidFill>
                <a:effectLst/>
                <a:latin typeface="+mn-lt"/>
                <a:ea typeface="+mn-ea"/>
                <a:cs typeface="+mn-cs"/>
              </a:rPr>
              <a:t>www.telegraph.co.uk</a:t>
            </a:r>
            <a:r>
              <a:rPr lang="en-US" sz="1200" kern="1200" baseline="0" dirty="0" smtClean="0">
                <a:solidFill>
                  <a:schemeClr val="tx1"/>
                </a:solidFill>
                <a:effectLst/>
                <a:latin typeface="+mn-lt"/>
                <a:ea typeface="+mn-ea"/>
                <a:cs typeface="+mn-cs"/>
              </a:rPr>
              <a:t>/business/2017/04/04/global-debt-explodes-eye-watering-pace-hit-170-trillion/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Reuters article: http://</a:t>
            </a:r>
            <a:r>
              <a:rPr lang="en-US" sz="1200" kern="1200" dirty="0" err="1" smtClean="0">
                <a:solidFill>
                  <a:schemeClr val="tx1"/>
                </a:solidFill>
                <a:effectLst/>
                <a:latin typeface="+mn-lt"/>
                <a:ea typeface="+mn-ea"/>
                <a:cs typeface="+mn-cs"/>
              </a:rPr>
              <a:t>www.reuters.com</a:t>
            </a:r>
            <a:r>
              <a:rPr lang="en-US" sz="1200" kern="1200" dirty="0" smtClean="0">
                <a:solidFill>
                  <a:schemeClr val="tx1"/>
                </a:solidFill>
                <a:effectLst/>
                <a:latin typeface="+mn-lt"/>
                <a:ea typeface="+mn-ea"/>
                <a:cs typeface="+mn-cs"/>
              </a:rPr>
              <a:t>/article/us-global-debt-iif-idUSKBN14O1PQ</a:t>
            </a:r>
          </a:p>
        </p:txBody>
      </p:sp>
      <p:sp>
        <p:nvSpPr>
          <p:cNvPr id="4" name="Slide Number Placeholder 3"/>
          <p:cNvSpPr>
            <a:spLocks noGrp="1"/>
          </p:cNvSpPr>
          <p:nvPr>
            <p:ph type="sldNum" sz="quarter" idx="10"/>
          </p:nvPr>
        </p:nvSpPr>
        <p:spPr/>
        <p:txBody>
          <a:bodyPr/>
          <a:lstStyle/>
          <a:p>
            <a:fld id="{BF74D3DB-55DC-2149-B03E-97F097CB28C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6981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http://</a:t>
            </a:r>
            <a:r>
              <a:rPr lang="en-US" sz="1200" b="0" i="0" u="none" strike="noStrike" kern="1200" dirty="0" err="1" smtClean="0">
                <a:solidFill>
                  <a:schemeClr val="tx1"/>
                </a:solidFill>
                <a:effectLst/>
                <a:latin typeface="+mn-lt"/>
                <a:ea typeface="+mn-ea"/>
                <a:cs typeface="+mn-cs"/>
              </a:rPr>
              <a:t>www.worldbank.org</a:t>
            </a:r>
            <a:r>
              <a:rPr lang="en-US" sz="1200" b="0" i="0" u="none" strike="noStrike" kern="1200" dirty="0" smtClean="0">
                <a:solidFill>
                  <a:schemeClr val="tx1"/>
                </a:solidFill>
                <a:effectLst/>
                <a:latin typeface="+mn-lt"/>
                <a:ea typeface="+mn-ea"/>
                <a:cs typeface="+mn-cs"/>
              </a:rPr>
              <a:t>/en/research/commodity-markets</a:t>
            </a: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990784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Take a</a:t>
            </a:r>
            <a:r>
              <a:rPr lang="en-US" sz="1200" b="0" i="0" u="none" strike="noStrike" kern="1200" baseline="0" dirty="0">
                <a:solidFill>
                  <a:schemeClr val="tx1"/>
                </a:solidFill>
                <a:effectLst/>
                <a:latin typeface="+mn-lt"/>
                <a:ea typeface="+mn-ea"/>
                <a:cs typeface="+mn-cs"/>
              </a:rPr>
              <a:t> monthly average of readings and show monthly instead of daily? (to save space/make it easier for </a:t>
            </a:r>
            <a:r>
              <a:rPr lang="en-US" sz="1200" b="0" i="0" u="none" strike="noStrike" kern="1200" baseline="0" dirty="0" err="1">
                <a:solidFill>
                  <a:schemeClr val="tx1"/>
                </a:solidFill>
                <a:effectLst/>
                <a:latin typeface="+mn-lt"/>
                <a:ea typeface="+mn-ea"/>
                <a:cs typeface="+mn-cs"/>
              </a:rPr>
              <a:t>ppt</a:t>
            </a:r>
            <a:r>
              <a:rPr lang="en-US" sz="1200" b="0" i="0" u="none" strike="noStrike" kern="1200" baseline="0" dirty="0">
                <a:solidFill>
                  <a:schemeClr val="tx1"/>
                </a:solidFill>
                <a:effectLst/>
                <a:latin typeface="+mn-lt"/>
                <a:ea typeface="+mn-ea"/>
                <a:cs typeface="+mn-cs"/>
              </a:rPr>
              <a:t> to handle the data)</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www.quandl.com</a:t>
            </a:r>
            <a:r>
              <a:rPr lang="en-US" sz="1200" b="0" i="0" u="none" strike="noStrike" kern="1200" dirty="0">
                <a:solidFill>
                  <a:schemeClr val="tx1"/>
                </a:solidFill>
                <a:effectLst/>
                <a:latin typeface="+mn-lt"/>
                <a:ea typeface="+mn-ea"/>
                <a:cs typeface="+mn-cs"/>
              </a:rPr>
              <a:t>/data/LLOYDS/BDI-Baltic-Dry-Index</a:t>
            </a:r>
          </a:p>
          <a:p>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www.bloomberg.com</a:t>
            </a:r>
            <a:r>
              <a:rPr lang="en-US" sz="1200" b="0" i="0" u="none" strike="noStrike" kern="1200" dirty="0">
                <a:solidFill>
                  <a:schemeClr val="tx1"/>
                </a:solidFill>
                <a:effectLst/>
                <a:latin typeface="+mn-lt"/>
                <a:ea typeface="+mn-ea"/>
                <a:cs typeface="+mn-cs"/>
              </a:rPr>
              <a:t>/quote/BDIY:IND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Baltic Dry Index. Source: Lloyd's List. The Baltic Dry Index (BDI) is a measure of the price of shipping major raw materials such as metals, grains, and fossil fuels by sea. It is created by the London Baltic Exchange based on daily assessments from a panel of shipbrokers. The BDI is a composite of 3 sub-indices, each covering a different carrier size: Capesize, Panamax, and Supramax. Capesize carriers are the largest ships with a capacity greater than 150,000 DWT. Panamax refers to the maximum size allowed for ships travelling through the Panama Canal, typically 65,000 - 80,000 DWT. The Supramax Index covers carriers with a capacity of 50,000 - 60,000 DWT.</a:t>
            </a:r>
            <a:r>
              <a:rPr lang="en-US" dirty="0"/>
              <a:t> </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89985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8975" y="1148500"/>
            <a:ext cx="7324918" cy="1314450"/>
          </a:xfrm>
        </p:spPr>
        <p:txBody>
          <a:bodyPr>
            <a:normAutofit/>
          </a:bodyPr>
          <a:lstStyle>
            <a:lvl1pPr marL="457200" indent="-457200" algn="l">
              <a:lnSpc>
                <a:spcPct val="90000"/>
              </a:lnSpc>
              <a:buClr>
                <a:schemeClr val="accent4"/>
              </a:buClr>
              <a:buSzPct val="100000"/>
              <a:buFont typeface="Lucida Grande"/>
              <a:buChar char="+"/>
              <a:defRPr sz="2400" b="0" i="0">
                <a:solidFill>
                  <a:schemeClr val="tx2"/>
                </a:solidFill>
                <a:latin typeface="Arial"/>
                <a:cs typeface="Arial"/>
              </a:defRPr>
            </a:lvl1pPr>
            <a:lvl2pPr marL="800100" indent="-342900" algn="l">
              <a:lnSpc>
                <a:spcPct val="90000"/>
              </a:lnSpc>
              <a:buClr>
                <a:schemeClr val="accent4"/>
              </a:buClr>
              <a:buSzPct val="80000"/>
              <a:buFont typeface="Lucida Grande"/>
              <a:buChar char="&gt;"/>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Bullets</a:t>
            </a:r>
          </a:p>
          <a:p>
            <a:pPr lvl="1"/>
            <a:endParaRPr lang="en-US" dirty="0"/>
          </a:p>
        </p:txBody>
      </p:sp>
      <p:sp>
        <p:nvSpPr>
          <p:cNvPr id="6" name="Slide Number Placeholder 5"/>
          <p:cNvSpPr>
            <a:spLocks noGrp="1"/>
          </p:cNvSpPr>
          <p:nvPr>
            <p:ph type="sldNum" sz="quarter" idx="12"/>
          </p:nvPr>
        </p:nvSpPr>
        <p:spPr/>
        <p:txBody>
          <a:bodyPr/>
          <a:lstStyle/>
          <a:p>
            <a:fld id="{76F03E09-F771-1940-A7E5-44E9DE860D03}" type="slidenum">
              <a:rPr lang="en-US" smtClean="0"/>
              <a:t>‹#›</a:t>
            </a:fld>
            <a:endParaRPr lang="en-US"/>
          </a:p>
        </p:txBody>
      </p:sp>
      <p:sp>
        <p:nvSpPr>
          <p:cNvPr id="5" name="Title Placeholder 1"/>
          <p:cNvSpPr>
            <a:spLocks noGrp="1"/>
          </p:cNvSpPr>
          <p:nvPr>
            <p:ph type="title"/>
          </p:nvPr>
        </p:nvSpPr>
        <p:spPr>
          <a:xfrm>
            <a:off x="0" y="365494"/>
            <a:ext cx="9144000" cy="443014"/>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20321740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4568020" y="0"/>
            <a:ext cx="4575980" cy="5143500"/>
          </a:xfrm>
          <a:prstGeom prst="rect">
            <a:avLst/>
          </a:prstGeom>
          <a:solidFill>
            <a:srgbClr val="E7E6E6"/>
          </a:solidFill>
          <a:effectLst/>
        </p:spPr>
        <p:txBody>
          <a:bodyPr lIns="68579" tIns="34289" rIns="68579" bIns="34289">
            <a:normAutofit/>
          </a:bodyPr>
          <a:lstStyle>
            <a:lvl1pPr marL="0" indent="0">
              <a:buNone/>
              <a:defRPr sz="16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Title 1"/>
          <p:cNvSpPr>
            <a:spLocks noGrp="1"/>
          </p:cNvSpPr>
          <p:nvPr>
            <p:ph type="title"/>
          </p:nvPr>
        </p:nvSpPr>
        <p:spPr>
          <a:xfrm>
            <a:off x="455613" y="743854"/>
            <a:ext cx="3321855" cy="2360065"/>
          </a:xfrm>
          <a:prstGeom prst="rect">
            <a:avLst/>
          </a:prstGeom>
        </p:spPr>
        <p:txBody>
          <a:bodyPr vert="horz"/>
          <a:lstStyle>
            <a:lvl1pPr algn="l">
              <a:defRPr sz="2800" b="1">
                <a:solidFill>
                  <a:schemeClr val="accent3">
                    <a:lumMod val="95000"/>
                    <a:lumOff val="5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76F03E09-F771-1940-A7E5-44E9DE860D03}" type="slidenum">
              <a:rPr lang="en-US" smtClean="0"/>
              <a:pPr/>
              <a:t>‹#›</a:t>
            </a:fld>
            <a:endParaRPr lang="en-US" dirty="0"/>
          </a:p>
        </p:txBody>
      </p:sp>
    </p:spTree>
    <p:extLst>
      <p:ext uri="{BB962C8B-B14F-4D97-AF65-F5344CB8AC3E}">
        <p14:creationId xmlns:p14="http://schemas.microsoft.com/office/powerpoint/2010/main" val="301495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4568020" y="0"/>
            <a:ext cx="4575980" cy="5143500"/>
          </a:xfrm>
          <a:prstGeom prst="rect">
            <a:avLst/>
          </a:prstGeom>
          <a:solidFill>
            <a:srgbClr val="E7E6E6"/>
          </a:solidFill>
          <a:effectLst/>
        </p:spPr>
        <p:txBody>
          <a:bodyPr lIns="68579" tIns="34289" rIns="68579" bIns="34289">
            <a:normAutofit/>
          </a:bodyPr>
          <a:lstStyle>
            <a:lvl1pPr marL="0" indent="0">
              <a:buNone/>
              <a:defRPr sz="16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Title 1"/>
          <p:cNvSpPr>
            <a:spLocks noGrp="1"/>
          </p:cNvSpPr>
          <p:nvPr>
            <p:ph type="title"/>
          </p:nvPr>
        </p:nvSpPr>
        <p:spPr>
          <a:xfrm>
            <a:off x="358422" y="743854"/>
            <a:ext cx="3321855" cy="2360065"/>
          </a:xfrm>
          <a:prstGeom prst="rect">
            <a:avLst/>
          </a:prstGeom>
        </p:spPr>
        <p:txBody>
          <a:bodyPr vert="horz"/>
          <a:lstStyle>
            <a:lvl1pPr algn="l">
              <a:defRPr sz="2800" b="1">
                <a:solidFill>
                  <a:srgbClr val="191918"/>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76F03E09-F771-1940-A7E5-44E9DE860D03}" type="slidenum">
              <a:rPr lang="en-US" smtClean="0"/>
              <a:pPr/>
              <a:t>‹#›</a:t>
            </a:fld>
            <a:endParaRPr lang="en-US" dirty="0"/>
          </a:p>
        </p:txBody>
      </p:sp>
      <p:cxnSp>
        <p:nvCxnSpPr>
          <p:cNvPr id="5" name="Straight Connector 4"/>
          <p:cNvCxnSpPr/>
          <p:nvPr userDrawn="1"/>
        </p:nvCxnSpPr>
        <p:spPr>
          <a:xfrm flipH="1">
            <a:off x="455613" y="531615"/>
            <a:ext cx="650300" cy="0"/>
          </a:xfrm>
          <a:prstGeom prst="line">
            <a:avLst/>
          </a:prstGeom>
          <a:ln w="38100" cmpd="sng">
            <a:solidFill>
              <a:srgbClr val="F580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416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3861487" cy="5143500"/>
          </a:xfrm>
          <a:prstGeom prst="rect">
            <a:avLst/>
          </a:prstGeom>
          <a:solidFill>
            <a:srgbClr val="E7E6E6"/>
          </a:solidFill>
        </p:spPr>
        <p:txBody>
          <a:bodyPr lIns="68579" tIns="34289" rIns="68579" bIns="34289"/>
          <a:lstStyle/>
          <a:p>
            <a:endParaRPr lang="en-US" dirty="0"/>
          </a:p>
        </p:txBody>
      </p:sp>
      <p:sp>
        <p:nvSpPr>
          <p:cNvPr id="3" name="Title 1"/>
          <p:cNvSpPr>
            <a:spLocks noGrp="1"/>
          </p:cNvSpPr>
          <p:nvPr>
            <p:ph type="title"/>
          </p:nvPr>
        </p:nvSpPr>
        <p:spPr>
          <a:xfrm>
            <a:off x="4465155" y="743854"/>
            <a:ext cx="3321855" cy="2360065"/>
          </a:xfrm>
          <a:prstGeom prst="rect">
            <a:avLst/>
          </a:prstGeom>
        </p:spPr>
        <p:txBody>
          <a:bodyPr vert="horz"/>
          <a:lstStyle>
            <a:lvl1pPr algn="l">
              <a:defRPr sz="2800" b="1">
                <a:solidFill>
                  <a:srgbClr val="191918"/>
                </a:solidFill>
              </a:defRPr>
            </a:lvl1pPr>
          </a:lstStyle>
          <a:p>
            <a:r>
              <a:rPr lang="en-US" dirty="0" smtClean="0"/>
              <a:t>Click to edit Master title style</a:t>
            </a:r>
            <a:endParaRPr lang="en-US" dirty="0"/>
          </a:p>
        </p:txBody>
      </p:sp>
      <p:cxnSp>
        <p:nvCxnSpPr>
          <p:cNvPr id="4" name="Straight Connector 3"/>
          <p:cNvCxnSpPr/>
          <p:nvPr userDrawn="1"/>
        </p:nvCxnSpPr>
        <p:spPr>
          <a:xfrm flipH="1">
            <a:off x="4568825" y="531615"/>
            <a:ext cx="650300" cy="0"/>
          </a:xfrm>
          <a:prstGeom prst="line">
            <a:avLst/>
          </a:prstGeom>
          <a:ln w="38100" cmpd="sng">
            <a:solidFill>
              <a:srgbClr val="F580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1549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361194" y="4680302"/>
            <a:ext cx="403746" cy="273844"/>
          </a:xfrm>
          <a:prstGeom prst="rect">
            <a:avLst/>
          </a:prstGeom>
        </p:spPr>
        <p:txBody>
          <a:bodyPr/>
          <a:lstStyle>
            <a:lvl1pPr algn="r">
              <a:defRPr sz="900" b="0" i="0">
                <a:solidFill>
                  <a:schemeClr val="accent3"/>
                </a:solidFill>
                <a:latin typeface="+mn-lt"/>
                <a:cs typeface="Gotham Light"/>
              </a:defRPr>
            </a:lvl1pPr>
          </a:lstStyle>
          <a:p>
            <a:r>
              <a:rPr lang="en-US" smtClean="0"/>
              <a:t>  </a:t>
            </a:r>
            <a:fld id="{76F03E09-F771-1940-A7E5-44E9DE860D03}" type="slidenum">
              <a:rPr lang="en-US" smtClean="0"/>
              <a:pPr/>
              <a:t>‹#›</a:t>
            </a:fld>
            <a:endParaRPr lang="en-US" dirty="0"/>
          </a:p>
        </p:txBody>
      </p:sp>
    </p:spTree>
    <p:extLst>
      <p:ext uri="{BB962C8B-B14F-4D97-AF65-F5344CB8AC3E}">
        <p14:creationId xmlns:p14="http://schemas.microsoft.com/office/powerpoint/2010/main" val="856544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a:fillRect/>
          </a:stretch>
        </p:blipFill>
        <p:spPr bwMode="auto">
          <a:xfrm>
            <a:off x="2377927" y="-872139"/>
            <a:ext cx="7433203" cy="6973829"/>
          </a:xfrm>
          <a:prstGeom prst="rect">
            <a:avLst/>
          </a:prstGeom>
          <a:noFill/>
          <a:ln w="9525">
            <a:noFill/>
            <a:miter lim="800000"/>
            <a:headEnd/>
            <a:tailEnd/>
          </a:ln>
        </p:spPr>
      </p:pic>
      <p:sp>
        <p:nvSpPr>
          <p:cNvPr id="9" name="Picture Placeholder 8"/>
          <p:cNvSpPr>
            <a:spLocks noGrp="1"/>
          </p:cNvSpPr>
          <p:nvPr>
            <p:ph type="pic" sz="quarter" idx="14"/>
          </p:nvPr>
        </p:nvSpPr>
        <p:spPr>
          <a:xfrm>
            <a:off x="3194326" y="0"/>
            <a:ext cx="6014464" cy="3362474"/>
          </a:xfrm>
          <a:custGeom>
            <a:avLst/>
            <a:gdLst>
              <a:gd name="connsiteX0" fmla="*/ 0 w 6370320"/>
              <a:gd name="connsiteY0" fmla="*/ 0 h 3562350"/>
              <a:gd name="connsiteX1" fmla="*/ 6370320 w 6370320"/>
              <a:gd name="connsiteY1" fmla="*/ 0 h 3562350"/>
              <a:gd name="connsiteX2" fmla="*/ 6370320 w 6370320"/>
              <a:gd name="connsiteY2" fmla="*/ 3562350 h 3562350"/>
              <a:gd name="connsiteX3" fmla="*/ 0 w 637032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6370320" h="3562350">
                <a:moveTo>
                  <a:pt x="0" y="0"/>
                </a:moveTo>
                <a:lnTo>
                  <a:pt x="6370320" y="0"/>
                </a:lnTo>
                <a:lnTo>
                  <a:pt x="6370320" y="3562350"/>
                </a:lnTo>
                <a:lnTo>
                  <a:pt x="0" y="3562350"/>
                </a:lnTo>
                <a:close/>
              </a:path>
            </a:pathLst>
          </a:custGeom>
          <a:solidFill>
            <a:schemeClr val="bg1">
              <a:lumMod val="95000"/>
            </a:schemeClr>
          </a:solidFill>
        </p:spPr>
        <p:txBody>
          <a:bodyPr wrap="square" lIns="68579" tIns="34289" rIns="68579" bIns="34289">
            <a:noAutofit/>
          </a:bodyPr>
          <a:lstStyle/>
          <a:p>
            <a:endParaRPr lang="en-AU"/>
          </a:p>
        </p:txBody>
      </p:sp>
      <p:sp>
        <p:nvSpPr>
          <p:cNvPr id="4" name="Title 1"/>
          <p:cNvSpPr>
            <a:spLocks noGrp="1"/>
          </p:cNvSpPr>
          <p:nvPr>
            <p:ph type="title"/>
          </p:nvPr>
        </p:nvSpPr>
        <p:spPr>
          <a:xfrm>
            <a:off x="455613" y="743854"/>
            <a:ext cx="2343471" cy="2360065"/>
          </a:xfrm>
          <a:prstGeom prst="rect">
            <a:avLst/>
          </a:prstGeom>
        </p:spPr>
        <p:txBody>
          <a:bodyPr vert="horz"/>
          <a:lstStyle>
            <a:lvl1pPr algn="l">
              <a:defRPr sz="2800" b="1">
                <a:solidFill>
                  <a:schemeClr val="accent3">
                    <a:lumMod val="10000"/>
                  </a:schemeClr>
                </a:solidFill>
              </a:defRPr>
            </a:lvl1p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8361194" y="4680302"/>
            <a:ext cx="403746" cy="273844"/>
          </a:xfrm>
          <a:prstGeom prst="rect">
            <a:avLst/>
          </a:prstGeom>
        </p:spPr>
        <p:txBody>
          <a:bodyPr/>
          <a:lstStyle>
            <a:lvl1pPr algn="r">
              <a:defRPr sz="900" b="0" i="0">
                <a:solidFill>
                  <a:schemeClr val="accent3"/>
                </a:solidFill>
                <a:latin typeface="+mn-lt"/>
                <a:cs typeface="Gotham Light"/>
              </a:defRPr>
            </a:lvl1pPr>
          </a:lstStyle>
          <a:p>
            <a:r>
              <a:rPr lang="en-US" smtClean="0"/>
              <a:t>  </a:t>
            </a:r>
            <a:fld id="{76F03E09-F771-1940-A7E5-44E9DE860D03}" type="slidenum">
              <a:rPr lang="en-US" smtClean="0"/>
              <a:pPr/>
              <a:t>‹#›</a:t>
            </a:fld>
            <a:endParaRPr lang="en-US" dirty="0"/>
          </a:p>
        </p:txBody>
      </p:sp>
    </p:spTree>
    <p:extLst>
      <p:ext uri="{BB962C8B-B14F-4D97-AF65-F5344CB8AC3E}">
        <p14:creationId xmlns:p14="http://schemas.microsoft.com/office/powerpoint/2010/main" val="2465310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a:fillRect/>
          </a:stretch>
        </p:blipFill>
        <p:spPr bwMode="auto">
          <a:xfrm>
            <a:off x="2377927" y="-872139"/>
            <a:ext cx="7433203" cy="6973829"/>
          </a:xfrm>
          <a:prstGeom prst="rect">
            <a:avLst/>
          </a:prstGeom>
          <a:noFill/>
          <a:ln w="9525">
            <a:noFill/>
            <a:miter lim="800000"/>
            <a:headEnd/>
            <a:tailEnd/>
          </a:ln>
        </p:spPr>
      </p:pic>
      <p:sp>
        <p:nvSpPr>
          <p:cNvPr id="9" name="Picture Placeholder 8"/>
          <p:cNvSpPr>
            <a:spLocks noGrp="1"/>
          </p:cNvSpPr>
          <p:nvPr>
            <p:ph type="pic" sz="quarter" idx="14"/>
          </p:nvPr>
        </p:nvSpPr>
        <p:spPr>
          <a:xfrm>
            <a:off x="3194326" y="0"/>
            <a:ext cx="6014464" cy="3362474"/>
          </a:xfrm>
          <a:custGeom>
            <a:avLst/>
            <a:gdLst>
              <a:gd name="connsiteX0" fmla="*/ 0 w 6370320"/>
              <a:gd name="connsiteY0" fmla="*/ 0 h 3562350"/>
              <a:gd name="connsiteX1" fmla="*/ 6370320 w 6370320"/>
              <a:gd name="connsiteY1" fmla="*/ 0 h 3562350"/>
              <a:gd name="connsiteX2" fmla="*/ 6370320 w 6370320"/>
              <a:gd name="connsiteY2" fmla="*/ 3562350 h 3562350"/>
              <a:gd name="connsiteX3" fmla="*/ 0 w 637032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6370320" h="3562350">
                <a:moveTo>
                  <a:pt x="0" y="0"/>
                </a:moveTo>
                <a:lnTo>
                  <a:pt x="6370320" y="0"/>
                </a:lnTo>
                <a:lnTo>
                  <a:pt x="6370320" y="3562350"/>
                </a:lnTo>
                <a:lnTo>
                  <a:pt x="0" y="3562350"/>
                </a:lnTo>
                <a:close/>
              </a:path>
            </a:pathLst>
          </a:custGeom>
          <a:solidFill>
            <a:schemeClr val="bg1">
              <a:lumMod val="95000"/>
            </a:schemeClr>
          </a:solidFill>
        </p:spPr>
        <p:txBody>
          <a:bodyPr wrap="square" lIns="68579" tIns="34289" rIns="68579" bIns="34289">
            <a:noAutofit/>
          </a:bodyPr>
          <a:lstStyle/>
          <a:p>
            <a:endParaRPr lang="en-AU"/>
          </a:p>
        </p:txBody>
      </p:sp>
      <p:sp>
        <p:nvSpPr>
          <p:cNvPr id="4" name="Slide Number Placeholder 5"/>
          <p:cNvSpPr>
            <a:spLocks noGrp="1"/>
          </p:cNvSpPr>
          <p:nvPr>
            <p:ph type="sldNum" sz="quarter" idx="4"/>
          </p:nvPr>
        </p:nvSpPr>
        <p:spPr>
          <a:xfrm>
            <a:off x="8361194" y="4680302"/>
            <a:ext cx="403746" cy="273844"/>
          </a:xfrm>
          <a:prstGeom prst="rect">
            <a:avLst/>
          </a:prstGeom>
        </p:spPr>
        <p:txBody>
          <a:bodyPr/>
          <a:lstStyle>
            <a:lvl1pPr algn="r">
              <a:defRPr sz="900" b="0" i="0">
                <a:solidFill>
                  <a:schemeClr val="accent3"/>
                </a:solidFill>
                <a:latin typeface="+mn-lt"/>
                <a:cs typeface="Gotham Light"/>
              </a:defRPr>
            </a:lvl1pPr>
          </a:lstStyle>
          <a:p>
            <a:r>
              <a:rPr lang="en-US" smtClean="0"/>
              <a:t>  </a:t>
            </a:r>
            <a:fld id="{76F03E09-F771-1940-A7E5-44E9DE860D03}" type="slidenum">
              <a:rPr lang="en-US" smtClean="0"/>
              <a:pPr/>
              <a:t>‹#›</a:t>
            </a:fld>
            <a:endParaRPr lang="en-US" dirty="0"/>
          </a:p>
        </p:txBody>
      </p:sp>
    </p:spTree>
    <p:extLst>
      <p:ext uri="{BB962C8B-B14F-4D97-AF65-F5344CB8AC3E}">
        <p14:creationId xmlns:p14="http://schemas.microsoft.com/office/powerpoint/2010/main" val="42595451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54071"/>
            <a:ext cx="9144000" cy="443014"/>
          </a:xfrm>
          <a:prstGeom prst="rect">
            <a:avLst/>
          </a:prstGeo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76F03E09-F771-1940-A7E5-44E9DE860D03}" type="slidenum">
              <a:rPr lang="en-US" smtClean="0"/>
              <a:t>‹#›</a:t>
            </a:fld>
            <a:endParaRPr lang="en-US"/>
          </a:p>
        </p:txBody>
      </p:sp>
    </p:spTree>
    <p:extLst>
      <p:ext uri="{BB962C8B-B14F-4D97-AF65-F5344CB8AC3E}">
        <p14:creationId xmlns:p14="http://schemas.microsoft.com/office/powerpoint/2010/main" val="11681042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121717"/>
            <a:ext cx="7329874" cy="2985933"/>
          </a:xfrm>
          <a:prstGeom prst="rect">
            <a:avLst/>
          </a:prstGeom>
        </p:spPr>
        <p:txBody>
          <a:bodyPr/>
          <a:lstStyle>
            <a:lvl1pPr marL="0" indent="0">
              <a:buNone/>
              <a:defRPr sz="2400" b="0" i="0">
                <a:latin typeface="Arial"/>
                <a:cs typeface="Arial"/>
              </a:defRPr>
            </a:lvl1pPr>
            <a:lvl2pPr marL="742950" indent="-285750">
              <a:buFont typeface="Arial"/>
              <a:buChar char="•"/>
              <a:defRPr b="0" i="0">
                <a:latin typeface="Arial"/>
                <a:cs typeface="Arial"/>
              </a:defRPr>
            </a:lvl2pPr>
            <a:lvl3pPr marL="1143000" indent="-228600">
              <a:buSzPct val="80000"/>
              <a:buFont typeface="Lucida Grande"/>
              <a:buChar char="&gt;"/>
              <a:defRPr b="0" i="0">
                <a:latin typeface="Arial"/>
                <a:cs typeface="Arial"/>
              </a:defRPr>
            </a:lvl3pPr>
            <a:lvl4pPr>
              <a:defRPr b="0" i="0">
                <a:latin typeface="Arial"/>
                <a:cs typeface="Arial"/>
              </a:defRPr>
            </a:lvl4pPr>
            <a:lvl5pPr>
              <a:defRPr b="0" i="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6F03E09-F771-1940-A7E5-44E9DE860D03}" type="slidenum">
              <a:rPr lang="en-US" smtClean="0"/>
              <a:t>‹#›</a:t>
            </a:fld>
            <a:endParaRPr lang="en-US"/>
          </a:p>
        </p:txBody>
      </p:sp>
      <p:sp>
        <p:nvSpPr>
          <p:cNvPr id="7" name="Title Placeholder 1"/>
          <p:cNvSpPr>
            <a:spLocks noGrp="1"/>
          </p:cNvSpPr>
          <p:nvPr>
            <p:ph type="title"/>
          </p:nvPr>
        </p:nvSpPr>
        <p:spPr>
          <a:xfrm>
            <a:off x="0" y="359300"/>
            <a:ext cx="9144000" cy="443014"/>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1221572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162014"/>
            <a:ext cx="8555796" cy="682552"/>
          </a:xfrm>
          <a:prstGeom prst="rect">
            <a:avLst/>
          </a:prstGeom>
        </p:spPr>
        <p:txBody>
          <a:bodyPr/>
          <a:lstStyle>
            <a:lvl1pPr>
              <a:defRPr sz="2250"/>
            </a:lvl1pPr>
          </a:lstStyle>
          <a:p>
            <a:r>
              <a:rPr lang="en-US" smtClean="0"/>
              <a:t>Click to edit Master title style</a:t>
            </a:r>
            <a:endParaRPr lang="en-US"/>
          </a:p>
        </p:txBody>
      </p:sp>
      <p:sp>
        <p:nvSpPr>
          <p:cNvPr id="8" name="Text Placeholder 7"/>
          <p:cNvSpPr>
            <a:spLocks noGrp="1"/>
          </p:cNvSpPr>
          <p:nvPr>
            <p:ph type="body" sz="quarter" idx="10"/>
          </p:nvPr>
        </p:nvSpPr>
        <p:spPr>
          <a:xfrm>
            <a:off x="40104" y="4280987"/>
            <a:ext cx="6350001" cy="180975"/>
          </a:xfrm>
          <a:prstGeom prst="rect">
            <a:avLst/>
          </a:prstGeom>
        </p:spPr>
        <p:txBody>
          <a:bodyPr/>
          <a:lstStyle>
            <a:lvl1pPr marL="0" indent="0">
              <a:buNone/>
              <a:defRPr sz="750" i="1">
                <a:solidFill>
                  <a:srgbClr val="FFFFFF"/>
                </a:solidFill>
                <a:latin typeface="Arial"/>
                <a:cs typeface="Arial"/>
              </a:defRPr>
            </a:lvl1pPr>
            <a:lvl2pPr>
              <a:defRPr sz="750">
                <a:latin typeface="Arial"/>
                <a:cs typeface="Arial"/>
              </a:defRPr>
            </a:lvl2pPr>
            <a:lvl3pPr>
              <a:defRPr sz="750">
                <a:latin typeface="Arial"/>
                <a:cs typeface="Arial"/>
              </a:defRPr>
            </a:lvl3pPr>
            <a:lvl4pPr>
              <a:defRPr sz="750">
                <a:latin typeface="Arial"/>
                <a:cs typeface="Arial"/>
              </a:defRPr>
            </a:lvl4pPr>
            <a:lvl5pPr>
              <a:defRPr sz="75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948517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8975" y="1148500"/>
            <a:ext cx="7324918" cy="1314450"/>
          </a:xfrm>
        </p:spPr>
        <p:txBody>
          <a:bodyPr>
            <a:normAutofit/>
          </a:bodyPr>
          <a:lstStyle>
            <a:lvl1pPr marL="457200" indent="-457200" algn="l">
              <a:lnSpc>
                <a:spcPct val="90000"/>
              </a:lnSpc>
              <a:buClr>
                <a:schemeClr val="accent4"/>
              </a:buClr>
              <a:buSzPct val="100000"/>
              <a:buFont typeface="Lucida Grande"/>
              <a:buChar char="+"/>
              <a:defRPr sz="2400" b="0" i="0">
                <a:solidFill>
                  <a:schemeClr val="tx2"/>
                </a:solidFill>
                <a:latin typeface="Arial"/>
                <a:cs typeface="Arial"/>
              </a:defRPr>
            </a:lvl1pPr>
            <a:lvl2pPr marL="800100" indent="-342900" algn="l">
              <a:lnSpc>
                <a:spcPct val="90000"/>
              </a:lnSpc>
              <a:buClr>
                <a:schemeClr val="accent4"/>
              </a:buClr>
              <a:buSzPct val="80000"/>
              <a:buFont typeface="Lucida Grande"/>
              <a:buChar char="&gt;"/>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Bullets</a:t>
            </a:r>
          </a:p>
          <a:p>
            <a:pPr lvl="1"/>
            <a:endParaRPr lang="en-US" dirty="0"/>
          </a:p>
        </p:txBody>
      </p:sp>
      <p:sp>
        <p:nvSpPr>
          <p:cNvPr id="6" name="Slide Number Placeholder 5"/>
          <p:cNvSpPr>
            <a:spLocks noGrp="1"/>
          </p:cNvSpPr>
          <p:nvPr>
            <p:ph type="sldNum" sz="quarter" idx="12"/>
          </p:nvPr>
        </p:nvSpPr>
        <p:spPr/>
        <p:txBody>
          <a:bodyPr/>
          <a:lstStyle/>
          <a:p>
            <a:fld id="{76F03E09-F771-1940-A7E5-44E9DE860D03}" type="slidenum">
              <a:rPr lang="en-US" smtClean="0"/>
              <a:t>‹#›</a:t>
            </a:fld>
            <a:endParaRPr lang="en-US"/>
          </a:p>
        </p:txBody>
      </p:sp>
      <p:sp>
        <p:nvSpPr>
          <p:cNvPr id="5" name="Title Placeholder 1"/>
          <p:cNvSpPr>
            <a:spLocks noGrp="1"/>
          </p:cNvSpPr>
          <p:nvPr>
            <p:ph type="title"/>
          </p:nvPr>
        </p:nvSpPr>
        <p:spPr>
          <a:xfrm>
            <a:off x="0" y="365494"/>
            <a:ext cx="9144000" cy="443014"/>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36686653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76F03E09-F771-1940-A7E5-44E9DE860D03}" type="slidenum">
              <a:rPr lang="en-US" smtClean="0"/>
              <a:pPr/>
              <a:t>‹#›</a:t>
            </a:fld>
            <a:endParaRPr lang="en-US" dirty="0"/>
          </a:p>
        </p:txBody>
      </p:sp>
      <p:cxnSp>
        <p:nvCxnSpPr>
          <p:cNvPr id="7" name="Straight Connector 6"/>
          <p:cNvCxnSpPr/>
          <p:nvPr userDrawn="1"/>
        </p:nvCxnSpPr>
        <p:spPr>
          <a:xfrm flipH="1">
            <a:off x="4245262" y="2728335"/>
            <a:ext cx="65030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Subtitle 2"/>
          <p:cNvSpPr>
            <a:spLocks noGrp="1"/>
          </p:cNvSpPr>
          <p:nvPr>
            <p:ph type="subTitle" idx="1" hasCustomPrompt="1"/>
          </p:nvPr>
        </p:nvSpPr>
        <p:spPr>
          <a:xfrm>
            <a:off x="900016" y="3298825"/>
            <a:ext cx="7324918" cy="423593"/>
          </a:xfrm>
        </p:spPr>
        <p:txBody>
          <a:bodyPr>
            <a:noAutofit/>
          </a:bodyPr>
          <a:lstStyle>
            <a:lvl1pPr marL="0" indent="0" algn="ctr">
              <a:lnSpc>
                <a:spcPct val="100000"/>
              </a:lnSpc>
              <a:buClr>
                <a:srgbClr val="334B8C"/>
              </a:buClr>
              <a:buSzPct val="100000"/>
              <a:buFont typeface="Lucida Grande"/>
              <a:buNone/>
              <a:defRPr sz="1600" b="0" i="0">
                <a:solidFill>
                  <a:srgbClr val="6C6C6C"/>
                </a:solidFill>
                <a:latin typeface="Arial"/>
                <a:cs typeface="Arial"/>
              </a:defRPr>
            </a:lvl1pPr>
            <a:lvl2pPr marL="457200" indent="0" algn="ctr">
              <a:lnSpc>
                <a:spcPct val="100000"/>
              </a:lnSpc>
              <a:buClr>
                <a:srgbClr val="334B8C"/>
              </a:buClr>
              <a:buSzPct val="80000"/>
              <a:buFont typeface="Lucida Grande"/>
              <a:buNone/>
              <a:defRPr sz="1600" b="0">
                <a:solidFill>
                  <a:srgbClr val="6C6C6C"/>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Bullets</a:t>
            </a:r>
          </a:p>
          <a:p>
            <a:pPr lvl="1"/>
            <a:endParaRPr lang="en-US" dirty="0"/>
          </a:p>
        </p:txBody>
      </p:sp>
    </p:spTree>
    <p:extLst>
      <p:ext uri="{BB962C8B-B14F-4D97-AF65-F5344CB8AC3E}">
        <p14:creationId xmlns:p14="http://schemas.microsoft.com/office/powerpoint/2010/main" val="2615827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76F03E09-F771-1940-A7E5-44E9DE860D03}" type="slidenum">
              <a:rPr lang="en-US" smtClean="0"/>
              <a:pPr/>
              <a:t>‹#›</a:t>
            </a:fld>
            <a:endParaRPr lang="en-US" dirty="0"/>
          </a:p>
        </p:txBody>
      </p:sp>
      <p:cxnSp>
        <p:nvCxnSpPr>
          <p:cNvPr id="7" name="Straight Connector 6"/>
          <p:cNvCxnSpPr/>
          <p:nvPr userDrawn="1"/>
        </p:nvCxnSpPr>
        <p:spPr>
          <a:xfrm flipH="1">
            <a:off x="4245262" y="2728335"/>
            <a:ext cx="65030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Subtitle 2"/>
          <p:cNvSpPr>
            <a:spLocks noGrp="1"/>
          </p:cNvSpPr>
          <p:nvPr>
            <p:ph type="subTitle" idx="1" hasCustomPrompt="1"/>
          </p:nvPr>
        </p:nvSpPr>
        <p:spPr>
          <a:xfrm>
            <a:off x="900016" y="3298825"/>
            <a:ext cx="7324918" cy="423593"/>
          </a:xfrm>
        </p:spPr>
        <p:txBody>
          <a:bodyPr>
            <a:noAutofit/>
          </a:bodyPr>
          <a:lstStyle>
            <a:lvl1pPr marL="0" indent="0" algn="ctr">
              <a:lnSpc>
                <a:spcPct val="100000"/>
              </a:lnSpc>
              <a:buClr>
                <a:srgbClr val="334B8C"/>
              </a:buClr>
              <a:buSzPct val="100000"/>
              <a:buFont typeface="Lucida Grande"/>
              <a:buNone/>
              <a:defRPr sz="1600" b="0" i="0">
                <a:solidFill>
                  <a:srgbClr val="6C6C6C"/>
                </a:solidFill>
                <a:latin typeface="Arial"/>
                <a:cs typeface="Arial"/>
              </a:defRPr>
            </a:lvl1pPr>
            <a:lvl2pPr marL="457200" indent="0" algn="ctr">
              <a:lnSpc>
                <a:spcPct val="100000"/>
              </a:lnSpc>
              <a:buClr>
                <a:srgbClr val="334B8C"/>
              </a:buClr>
              <a:buSzPct val="80000"/>
              <a:buFont typeface="Lucida Grande"/>
              <a:buNone/>
              <a:defRPr sz="1600" b="0">
                <a:solidFill>
                  <a:srgbClr val="6C6C6C"/>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Bullets</a:t>
            </a:r>
          </a:p>
          <a:p>
            <a:pPr lvl="1"/>
            <a:endParaRPr lang="en-US" dirty="0"/>
          </a:p>
        </p:txBody>
      </p:sp>
    </p:spTree>
    <p:extLst>
      <p:ext uri="{BB962C8B-B14F-4D97-AF65-F5344CB8AC3E}">
        <p14:creationId xmlns:p14="http://schemas.microsoft.com/office/powerpoint/2010/main" val="2440417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cxnSp>
        <p:nvCxnSpPr>
          <p:cNvPr id="2" name="Straight Connector 1"/>
          <p:cNvCxnSpPr/>
          <p:nvPr userDrawn="1"/>
        </p:nvCxnSpPr>
        <p:spPr>
          <a:xfrm flipH="1">
            <a:off x="3235690" y="2652532"/>
            <a:ext cx="65030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userDrawn="1"/>
        </p:nvCxnSpPr>
        <p:spPr>
          <a:xfrm flipH="1">
            <a:off x="5188427" y="2652532"/>
            <a:ext cx="65030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flipH="1">
            <a:off x="7141163" y="2652532"/>
            <a:ext cx="65030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flipH="1">
            <a:off x="1282953" y="2658104"/>
            <a:ext cx="65030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4"/>
          <p:cNvSpPr>
            <a:spLocks noGrp="1"/>
          </p:cNvSpPr>
          <p:nvPr>
            <p:ph type="sldNum" sz="quarter" idx="12"/>
          </p:nvPr>
        </p:nvSpPr>
        <p:spPr>
          <a:xfrm>
            <a:off x="8425585" y="4680742"/>
            <a:ext cx="349239" cy="273844"/>
          </a:xfrm>
        </p:spPr>
        <p:txBody>
          <a:bodyPr/>
          <a:lstStyle/>
          <a:p>
            <a:fld id="{76F03E09-F771-1940-A7E5-44E9DE860D03}" type="slidenum">
              <a:rPr lang="en-US" smtClean="0"/>
              <a:t>‹#›</a:t>
            </a:fld>
            <a:endParaRPr lang="en-US"/>
          </a:p>
        </p:txBody>
      </p:sp>
      <p:sp>
        <p:nvSpPr>
          <p:cNvPr id="7" name="Title 1"/>
          <p:cNvSpPr>
            <a:spLocks noGrp="1"/>
          </p:cNvSpPr>
          <p:nvPr>
            <p:ph type="title"/>
          </p:nvPr>
        </p:nvSpPr>
        <p:spPr>
          <a:xfrm>
            <a:off x="-10389" y="359299"/>
            <a:ext cx="9183863" cy="443014"/>
          </a:xfrm>
        </p:spPr>
        <p:txBody>
          <a:body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671513" y="2832230"/>
            <a:ext cx="1836000" cy="751175"/>
          </a:xfrm>
        </p:spPr>
        <p:txBody>
          <a:bodyPr>
            <a:noAutofit/>
          </a:bodyPr>
          <a:lstStyle>
            <a:lvl1pPr marL="0" indent="0" algn="ctr">
              <a:lnSpc>
                <a:spcPct val="100000"/>
              </a:lnSpc>
              <a:buClr>
                <a:srgbClr val="334B8C"/>
              </a:buClr>
              <a:buSzPct val="100000"/>
              <a:buFont typeface="Lucida Grande"/>
              <a:buNone/>
              <a:defRPr sz="1600" b="0" i="0">
                <a:solidFill>
                  <a:srgbClr val="6C6C6C"/>
                </a:solidFill>
                <a:latin typeface="Arial"/>
                <a:cs typeface="Arial"/>
              </a:defRPr>
            </a:lvl1pPr>
            <a:lvl2pPr marL="457200" indent="0" algn="ctr">
              <a:lnSpc>
                <a:spcPct val="100000"/>
              </a:lnSpc>
              <a:buClr>
                <a:srgbClr val="334B8C"/>
              </a:buClr>
              <a:buSzPct val="80000"/>
              <a:buFont typeface="Lucida Grande"/>
              <a:buNone/>
              <a:defRPr sz="1600" b="0">
                <a:solidFill>
                  <a:srgbClr val="6C6C6C"/>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Bullets</a:t>
            </a:r>
          </a:p>
          <a:p>
            <a:pPr lvl="1"/>
            <a:endParaRPr lang="en-US" dirty="0"/>
          </a:p>
        </p:txBody>
      </p:sp>
    </p:spTree>
    <p:extLst>
      <p:ext uri="{BB962C8B-B14F-4D97-AF65-F5344CB8AC3E}">
        <p14:creationId xmlns:p14="http://schemas.microsoft.com/office/powerpoint/2010/main" val="151609914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cxnSp>
        <p:nvCxnSpPr>
          <p:cNvPr id="2" name="Straight Connector 1"/>
          <p:cNvCxnSpPr/>
          <p:nvPr userDrawn="1"/>
        </p:nvCxnSpPr>
        <p:spPr>
          <a:xfrm flipH="1">
            <a:off x="4236154" y="2652532"/>
            <a:ext cx="65030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userDrawn="1"/>
        </p:nvCxnSpPr>
        <p:spPr>
          <a:xfrm flipH="1">
            <a:off x="6718732" y="2652532"/>
            <a:ext cx="65030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flipH="1">
            <a:off x="1753576" y="2658104"/>
            <a:ext cx="65030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4"/>
          <p:cNvSpPr>
            <a:spLocks noGrp="1"/>
          </p:cNvSpPr>
          <p:nvPr>
            <p:ph type="sldNum" sz="quarter" idx="12"/>
          </p:nvPr>
        </p:nvSpPr>
        <p:spPr>
          <a:xfrm>
            <a:off x="8425585" y="4680742"/>
            <a:ext cx="349239" cy="273844"/>
          </a:xfrm>
        </p:spPr>
        <p:txBody>
          <a:bodyPr/>
          <a:lstStyle/>
          <a:p>
            <a:fld id="{76F03E09-F771-1940-A7E5-44E9DE860D03}" type="slidenum">
              <a:rPr lang="en-US" smtClean="0"/>
              <a:t>‹#›</a:t>
            </a:fld>
            <a:endParaRPr lang="en-US"/>
          </a:p>
        </p:txBody>
      </p:sp>
      <p:sp>
        <p:nvSpPr>
          <p:cNvPr id="7" name="Title 1"/>
          <p:cNvSpPr>
            <a:spLocks noGrp="1"/>
          </p:cNvSpPr>
          <p:nvPr>
            <p:ph type="title"/>
          </p:nvPr>
        </p:nvSpPr>
        <p:spPr>
          <a:xfrm>
            <a:off x="-10389" y="359299"/>
            <a:ext cx="9183863" cy="443014"/>
          </a:xfrm>
        </p:spPr>
        <p:txBody>
          <a:body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1157460" y="2832230"/>
            <a:ext cx="1836000" cy="751175"/>
          </a:xfrm>
        </p:spPr>
        <p:txBody>
          <a:bodyPr>
            <a:noAutofit/>
          </a:bodyPr>
          <a:lstStyle>
            <a:lvl1pPr marL="0" indent="0" algn="ctr">
              <a:lnSpc>
                <a:spcPct val="100000"/>
              </a:lnSpc>
              <a:buClr>
                <a:srgbClr val="334B8C"/>
              </a:buClr>
              <a:buSzPct val="100000"/>
              <a:buFont typeface="Lucida Grande"/>
              <a:buNone/>
              <a:defRPr sz="1600" b="0" i="0">
                <a:solidFill>
                  <a:srgbClr val="6C6C6C"/>
                </a:solidFill>
                <a:latin typeface="Arial"/>
                <a:cs typeface="Arial"/>
              </a:defRPr>
            </a:lvl1pPr>
            <a:lvl2pPr marL="457200" indent="0" algn="ctr">
              <a:lnSpc>
                <a:spcPct val="100000"/>
              </a:lnSpc>
              <a:buClr>
                <a:srgbClr val="334B8C"/>
              </a:buClr>
              <a:buSzPct val="80000"/>
              <a:buFont typeface="Lucida Grande"/>
              <a:buNone/>
              <a:defRPr sz="1600" b="0">
                <a:solidFill>
                  <a:srgbClr val="6C6C6C"/>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Bullets</a:t>
            </a:r>
          </a:p>
          <a:p>
            <a:pPr lvl="1"/>
            <a:endParaRPr lang="en-US" dirty="0"/>
          </a:p>
        </p:txBody>
      </p:sp>
    </p:spTree>
    <p:extLst>
      <p:ext uri="{BB962C8B-B14F-4D97-AF65-F5344CB8AC3E}">
        <p14:creationId xmlns:p14="http://schemas.microsoft.com/office/powerpoint/2010/main" val="8593677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121717"/>
            <a:ext cx="7329874" cy="2985933"/>
          </a:xfrm>
        </p:spPr>
        <p:txBody>
          <a:bodyPr/>
          <a:lstStyle>
            <a:lvl1pPr marL="0" indent="0">
              <a:lnSpc>
                <a:spcPct val="90000"/>
              </a:lnSpc>
              <a:spcAft>
                <a:spcPts val="600"/>
              </a:spcAft>
              <a:buNone/>
              <a:defRPr sz="2400" b="0" i="0">
                <a:latin typeface="Arial"/>
                <a:cs typeface="Arial"/>
              </a:defRPr>
            </a:lvl1pPr>
            <a:lvl2pPr marL="742950" indent="-285750">
              <a:lnSpc>
                <a:spcPct val="90000"/>
              </a:lnSpc>
              <a:spcAft>
                <a:spcPts val="600"/>
              </a:spcAft>
              <a:buClr>
                <a:schemeClr val="accent4"/>
              </a:buClr>
              <a:buFont typeface="Arial"/>
              <a:buChar char="•"/>
              <a:defRPr b="0" i="0">
                <a:latin typeface="Arial"/>
                <a:cs typeface="Arial"/>
              </a:defRPr>
            </a:lvl2pPr>
            <a:lvl3pPr marL="1143000" indent="-228600">
              <a:lnSpc>
                <a:spcPct val="90000"/>
              </a:lnSpc>
              <a:spcAft>
                <a:spcPts val="600"/>
              </a:spcAft>
              <a:buClr>
                <a:schemeClr val="accent4"/>
              </a:buClr>
              <a:buSzPct val="80000"/>
              <a:buFont typeface="Lucida Grande"/>
              <a:buChar char="&gt;"/>
              <a:defRPr b="0" i="0">
                <a:latin typeface="Arial"/>
                <a:cs typeface="Arial"/>
              </a:defRPr>
            </a:lvl3pPr>
            <a:lvl4pPr>
              <a:lnSpc>
                <a:spcPct val="90000"/>
              </a:lnSpc>
              <a:spcAft>
                <a:spcPts val="600"/>
              </a:spcAft>
              <a:buClr>
                <a:schemeClr val="accent4"/>
              </a:buClr>
              <a:defRPr b="0" i="0">
                <a:latin typeface="Arial"/>
                <a:cs typeface="Arial"/>
              </a:defRPr>
            </a:lvl4pPr>
            <a:lvl5pPr>
              <a:lnSpc>
                <a:spcPct val="90000"/>
              </a:lnSpc>
              <a:spcAft>
                <a:spcPts val="600"/>
              </a:spcAft>
              <a:buClr>
                <a:schemeClr val="accent4"/>
              </a:buClr>
              <a:defRPr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6F03E09-F771-1940-A7E5-44E9DE860D03}" type="slidenum">
              <a:rPr lang="en-US" smtClean="0"/>
              <a:t>‹#›</a:t>
            </a:fld>
            <a:endParaRPr lang="en-US"/>
          </a:p>
        </p:txBody>
      </p:sp>
      <p:sp>
        <p:nvSpPr>
          <p:cNvPr id="7" name="Title Placeholder 1"/>
          <p:cNvSpPr>
            <a:spLocks noGrp="1"/>
          </p:cNvSpPr>
          <p:nvPr>
            <p:ph type="title"/>
          </p:nvPr>
        </p:nvSpPr>
        <p:spPr>
          <a:xfrm>
            <a:off x="0" y="359300"/>
            <a:ext cx="9144000" cy="443014"/>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98152371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54071"/>
            <a:ext cx="9144000" cy="443014"/>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76F03E09-F771-1940-A7E5-44E9DE860D03}" type="slidenum">
              <a:rPr lang="en-US" smtClean="0"/>
              <a:t>‹#›</a:t>
            </a:fld>
            <a:endParaRPr lang="en-US"/>
          </a:p>
        </p:txBody>
      </p:sp>
    </p:spTree>
    <p:extLst>
      <p:ext uri="{BB962C8B-B14F-4D97-AF65-F5344CB8AC3E}">
        <p14:creationId xmlns:p14="http://schemas.microsoft.com/office/powerpoint/2010/main" val="19108182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1847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875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5"/>
          <p:cNvSpPr>
            <a:spLocks noGrp="1"/>
          </p:cNvSpPr>
          <p:nvPr>
            <p:ph type="sldNum" sz="quarter" idx="4"/>
          </p:nvPr>
        </p:nvSpPr>
        <p:spPr>
          <a:xfrm>
            <a:off x="8425585" y="4680742"/>
            <a:ext cx="349239" cy="273844"/>
          </a:xfrm>
          <a:prstGeom prst="rect">
            <a:avLst/>
          </a:prstGeom>
        </p:spPr>
        <p:txBody>
          <a:bodyPr/>
          <a:lstStyle>
            <a:lvl1pPr algn="r">
              <a:defRPr sz="900"/>
            </a:lvl1pPr>
          </a:lstStyle>
          <a:p>
            <a:fld id="{76F03E09-F771-1940-A7E5-44E9DE860D03}" type="slidenum">
              <a:rPr lang="en-US" smtClean="0"/>
              <a:pPr/>
              <a:t>‹#›</a:t>
            </a:fld>
            <a:endParaRPr lang="en-US"/>
          </a:p>
        </p:txBody>
      </p:sp>
    </p:spTree>
    <p:extLst>
      <p:ext uri="{BB962C8B-B14F-4D97-AF65-F5344CB8AC3E}">
        <p14:creationId xmlns:p14="http://schemas.microsoft.com/office/powerpoint/2010/main" val="408393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534405" y="1490742"/>
            <a:ext cx="1433433" cy="1433433"/>
          </a:xfrm>
          <a:prstGeom prst="ellipse">
            <a:avLst/>
          </a:prstGeom>
        </p:spPr>
        <p:txBody>
          <a:bodyPr/>
          <a:lstStyle>
            <a:lvl1pPr>
              <a:defRPr sz="900"/>
            </a:lvl1pPr>
          </a:lstStyle>
          <a:p>
            <a:endParaRPr lang="en-US"/>
          </a:p>
        </p:txBody>
      </p:sp>
      <p:sp>
        <p:nvSpPr>
          <p:cNvPr id="13" name="Picture Placeholder 11"/>
          <p:cNvSpPr>
            <a:spLocks noGrp="1"/>
          </p:cNvSpPr>
          <p:nvPr>
            <p:ph type="pic" sz="quarter" idx="11"/>
          </p:nvPr>
        </p:nvSpPr>
        <p:spPr>
          <a:xfrm>
            <a:off x="3866222" y="1490742"/>
            <a:ext cx="1433433" cy="1433433"/>
          </a:xfrm>
          <a:prstGeom prst="ellipse">
            <a:avLst/>
          </a:prstGeom>
        </p:spPr>
        <p:txBody>
          <a:bodyPr/>
          <a:lstStyle>
            <a:lvl1pPr>
              <a:defRPr sz="900"/>
            </a:lvl1pPr>
          </a:lstStyle>
          <a:p>
            <a:endParaRPr lang="en-US"/>
          </a:p>
        </p:txBody>
      </p:sp>
      <p:sp>
        <p:nvSpPr>
          <p:cNvPr id="19" name="Picture Placeholder 11"/>
          <p:cNvSpPr>
            <a:spLocks noGrp="1"/>
          </p:cNvSpPr>
          <p:nvPr>
            <p:ph type="pic" sz="quarter" idx="12"/>
          </p:nvPr>
        </p:nvSpPr>
        <p:spPr>
          <a:xfrm>
            <a:off x="6198040" y="1490742"/>
            <a:ext cx="1433433" cy="1433433"/>
          </a:xfrm>
          <a:prstGeom prst="ellipse">
            <a:avLst/>
          </a:prstGeom>
        </p:spPr>
        <p:txBody>
          <a:bodyPr/>
          <a:lstStyle>
            <a:lvl1pPr>
              <a:defRPr sz="900"/>
            </a:lvl1pPr>
          </a:lstStyle>
          <a:p>
            <a:endParaRPr lang="en-US"/>
          </a:p>
        </p:txBody>
      </p:sp>
      <p:sp>
        <p:nvSpPr>
          <p:cNvPr id="6" name="Title 1"/>
          <p:cNvSpPr>
            <a:spLocks noGrp="1"/>
          </p:cNvSpPr>
          <p:nvPr>
            <p:ph type="title"/>
          </p:nvPr>
        </p:nvSpPr>
        <p:spPr>
          <a:xfrm>
            <a:off x="0" y="354071"/>
            <a:ext cx="9144000" cy="443014"/>
          </a:xfrm>
        </p:spPr>
        <p:txBody>
          <a:bodyPr/>
          <a:lstStyle>
            <a:lvl1pPr>
              <a:defRPr>
                <a:solidFill>
                  <a:schemeClr val="accent3">
                    <a:lumMod val="10000"/>
                  </a:schemeClr>
                </a:solidFill>
              </a:defRPr>
            </a:lvl1pPr>
          </a:lstStyle>
          <a:p>
            <a:r>
              <a:rPr lang="en-US" dirty="0" smtClean="0"/>
              <a:t>Click to edit Master title style</a:t>
            </a:r>
            <a:endParaRPr lang="en-US" dirty="0"/>
          </a:p>
        </p:txBody>
      </p:sp>
      <p:sp>
        <p:nvSpPr>
          <p:cNvPr id="7" name="Subtitle 2"/>
          <p:cNvSpPr>
            <a:spLocks noGrp="1"/>
          </p:cNvSpPr>
          <p:nvPr>
            <p:ph type="subTitle" idx="1" hasCustomPrompt="1"/>
          </p:nvPr>
        </p:nvSpPr>
        <p:spPr>
          <a:xfrm>
            <a:off x="3588730" y="3216681"/>
            <a:ext cx="1996549" cy="423593"/>
          </a:xfrm>
        </p:spPr>
        <p:txBody>
          <a:bodyPr>
            <a:noAutofit/>
          </a:bodyPr>
          <a:lstStyle>
            <a:lvl1pPr marL="0" indent="0" algn="ctr">
              <a:lnSpc>
                <a:spcPct val="100000"/>
              </a:lnSpc>
              <a:buClr>
                <a:srgbClr val="334B8C"/>
              </a:buClr>
              <a:buSzPct val="100000"/>
              <a:buFont typeface="Lucida Grande"/>
              <a:buNone/>
              <a:defRPr sz="1600" b="0" i="0">
                <a:solidFill>
                  <a:srgbClr val="595959"/>
                </a:solidFill>
                <a:latin typeface="Arial"/>
                <a:cs typeface="Arial"/>
              </a:defRPr>
            </a:lvl1pPr>
            <a:lvl2pPr marL="457200" indent="0" algn="ctr">
              <a:lnSpc>
                <a:spcPct val="100000"/>
              </a:lnSpc>
              <a:buClr>
                <a:srgbClr val="334B8C"/>
              </a:buClr>
              <a:buSzPct val="80000"/>
              <a:buFont typeface="Lucida Grande"/>
              <a:buNone/>
              <a:defRPr sz="1600" b="0">
                <a:solidFill>
                  <a:srgbClr val="595959"/>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Bullets</a:t>
            </a:r>
          </a:p>
          <a:p>
            <a:pPr lvl="1"/>
            <a:endParaRPr lang="en-US" dirty="0"/>
          </a:p>
        </p:txBody>
      </p:sp>
    </p:spTree>
    <p:extLst>
      <p:ext uri="{BB962C8B-B14F-4D97-AF65-F5344CB8AC3E}">
        <p14:creationId xmlns:p14="http://schemas.microsoft.com/office/powerpoint/2010/main" val="1617071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a:xfrm>
            <a:off x="8358435" y="4706938"/>
            <a:ext cx="4191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CF160ED4-AA04-4C43-850E-354452B86E6E}" type="slidenum">
              <a:rPr lang="en-US" altLang="en-US" smtClean="0">
                <a:solidFill>
                  <a:srgbClr val="474542"/>
                </a:solidFill>
                <a:ea typeface="ＭＳ Ｐゴシック" charset="-128"/>
              </a:rPr>
              <a:pPr fontAlgn="base">
                <a:spcBef>
                  <a:spcPct val="0"/>
                </a:spcBef>
                <a:spcAft>
                  <a:spcPct val="0"/>
                </a:spcAft>
              </a:pPr>
              <a:t>‹#›</a:t>
            </a:fld>
            <a:endParaRPr lang="en-US" altLang="en-US" smtClean="0">
              <a:solidFill>
                <a:srgbClr val="474542"/>
              </a:solidFill>
              <a:ea typeface="ＭＳ Ｐゴシック" charset="-128"/>
            </a:endParaRPr>
          </a:p>
        </p:txBody>
      </p:sp>
    </p:spTree>
    <p:extLst>
      <p:ext uri="{BB962C8B-B14F-4D97-AF65-F5344CB8AC3E}">
        <p14:creationId xmlns:p14="http://schemas.microsoft.com/office/powerpoint/2010/main" val="3616702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cxnSp>
        <p:nvCxnSpPr>
          <p:cNvPr id="2" name="Straight Connector 1"/>
          <p:cNvCxnSpPr/>
          <p:nvPr userDrawn="1"/>
        </p:nvCxnSpPr>
        <p:spPr>
          <a:xfrm flipH="1">
            <a:off x="3235690" y="2652532"/>
            <a:ext cx="65030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userDrawn="1"/>
        </p:nvCxnSpPr>
        <p:spPr>
          <a:xfrm flipH="1">
            <a:off x="5188427" y="2652532"/>
            <a:ext cx="65030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flipH="1">
            <a:off x="7141163" y="2652532"/>
            <a:ext cx="65030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flipH="1">
            <a:off x="1282953" y="2658104"/>
            <a:ext cx="65030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4"/>
          <p:cNvSpPr>
            <a:spLocks noGrp="1"/>
          </p:cNvSpPr>
          <p:nvPr>
            <p:ph type="sldNum" sz="quarter" idx="12"/>
          </p:nvPr>
        </p:nvSpPr>
        <p:spPr>
          <a:xfrm>
            <a:off x="8425585" y="4680742"/>
            <a:ext cx="349239" cy="273844"/>
          </a:xfrm>
        </p:spPr>
        <p:txBody>
          <a:bodyPr/>
          <a:lstStyle/>
          <a:p>
            <a:fld id="{76F03E09-F771-1940-A7E5-44E9DE860D03}" type="slidenum">
              <a:rPr lang="en-US" smtClean="0"/>
              <a:t>‹#›</a:t>
            </a:fld>
            <a:endParaRPr lang="en-US"/>
          </a:p>
        </p:txBody>
      </p:sp>
      <p:sp>
        <p:nvSpPr>
          <p:cNvPr id="7" name="Title 1"/>
          <p:cNvSpPr>
            <a:spLocks noGrp="1"/>
          </p:cNvSpPr>
          <p:nvPr>
            <p:ph type="title"/>
          </p:nvPr>
        </p:nvSpPr>
        <p:spPr>
          <a:xfrm>
            <a:off x="-10389" y="359299"/>
            <a:ext cx="9183863" cy="443014"/>
          </a:xfrm>
        </p:spPr>
        <p:txBody>
          <a:body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671513" y="2832230"/>
            <a:ext cx="1836000" cy="751175"/>
          </a:xfrm>
        </p:spPr>
        <p:txBody>
          <a:bodyPr>
            <a:noAutofit/>
          </a:bodyPr>
          <a:lstStyle>
            <a:lvl1pPr marL="0" indent="0" algn="ctr">
              <a:lnSpc>
                <a:spcPct val="100000"/>
              </a:lnSpc>
              <a:buClr>
                <a:srgbClr val="334B8C"/>
              </a:buClr>
              <a:buSzPct val="100000"/>
              <a:buFont typeface="Lucida Grande"/>
              <a:buNone/>
              <a:defRPr sz="1600" b="0" i="0">
                <a:solidFill>
                  <a:srgbClr val="6C6C6C"/>
                </a:solidFill>
                <a:latin typeface="Arial"/>
                <a:cs typeface="Arial"/>
              </a:defRPr>
            </a:lvl1pPr>
            <a:lvl2pPr marL="457200" indent="0" algn="ctr">
              <a:lnSpc>
                <a:spcPct val="100000"/>
              </a:lnSpc>
              <a:buClr>
                <a:srgbClr val="334B8C"/>
              </a:buClr>
              <a:buSzPct val="80000"/>
              <a:buFont typeface="Lucida Grande"/>
              <a:buNone/>
              <a:defRPr sz="1600" b="0">
                <a:solidFill>
                  <a:srgbClr val="6C6C6C"/>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Bullets</a:t>
            </a:r>
          </a:p>
          <a:p>
            <a:pPr lvl="1"/>
            <a:endParaRPr lang="en-US" dirty="0"/>
          </a:p>
        </p:txBody>
      </p:sp>
    </p:spTree>
    <p:extLst>
      <p:ext uri="{BB962C8B-B14F-4D97-AF65-F5344CB8AC3E}">
        <p14:creationId xmlns:p14="http://schemas.microsoft.com/office/powerpoint/2010/main" val="377708894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About Us">
    <p:spTree>
      <p:nvGrpSpPr>
        <p:cNvPr id="1" name=""/>
        <p:cNvGrpSpPr/>
        <p:nvPr/>
      </p:nvGrpSpPr>
      <p:grpSpPr>
        <a:xfrm>
          <a:off x="0" y="0"/>
          <a:ext cx="0" cy="0"/>
          <a:chOff x="0" y="0"/>
          <a:chExt cx="0" cy="0"/>
        </a:xfrm>
      </p:grpSpPr>
      <p:sp>
        <p:nvSpPr>
          <p:cNvPr id="8" name="Picture Placeholder 13"/>
          <p:cNvSpPr>
            <a:spLocks noGrp="1"/>
          </p:cNvSpPr>
          <p:nvPr>
            <p:ph type="pic" sz="quarter" idx="51"/>
          </p:nvPr>
        </p:nvSpPr>
        <p:spPr>
          <a:xfrm>
            <a:off x="1" y="1"/>
            <a:ext cx="9144000" cy="2391937"/>
          </a:xfrm>
          <a:prstGeom prst="rect">
            <a:avLst/>
          </a:prstGeom>
          <a:solidFill>
            <a:srgbClr val="E7E6E6"/>
          </a:solidFill>
          <a:effectLst/>
        </p:spPr>
        <p:txBody>
          <a:bodyPr lIns="68579" tIns="34289" rIns="68579" bIns="34289">
            <a:normAutofit/>
          </a:bodyPr>
          <a:lstStyle>
            <a:lvl1pPr marL="0" indent="0">
              <a:buNone/>
              <a:defRPr sz="1000">
                <a:ln>
                  <a:noFill/>
                </a:ln>
                <a:solidFill>
                  <a:schemeClr val="bg1">
                    <a:lumMod val="85000"/>
                  </a:schemeClr>
                </a:solidFill>
              </a:defRPr>
            </a:lvl1pPr>
          </a:lstStyle>
          <a:p>
            <a:endParaRPr lang="en-US" dirty="0"/>
          </a:p>
        </p:txBody>
      </p:sp>
      <p:sp>
        <p:nvSpPr>
          <p:cNvPr id="3" name="Slide Number Placeholder 5"/>
          <p:cNvSpPr>
            <a:spLocks noGrp="1"/>
          </p:cNvSpPr>
          <p:nvPr>
            <p:ph type="sldNum" sz="quarter" idx="12"/>
          </p:nvPr>
        </p:nvSpPr>
        <p:spPr>
          <a:xfrm>
            <a:off x="8461375" y="4708427"/>
            <a:ext cx="323304" cy="273844"/>
          </a:xfrm>
        </p:spPr>
        <p:txBody>
          <a:bodyPr/>
          <a:lstStyle>
            <a:lvl1pPr>
              <a:defRPr>
                <a:solidFill>
                  <a:srgbClr val="232321"/>
                </a:solidFill>
              </a:defRPr>
            </a:lvl1pPr>
          </a:lstStyle>
          <a:p>
            <a:fld id="{76F03E09-F771-1940-A7E5-44E9DE860D03}" type="slidenum">
              <a:rPr lang="en-US" smtClean="0"/>
              <a:pPr/>
              <a:t>‹#›</a:t>
            </a:fld>
            <a:endParaRPr lang="en-US"/>
          </a:p>
        </p:txBody>
      </p:sp>
    </p:spTree>
    <p:extLst>
      <p:ext uri="{BB962C8B-B14F-4D97-AF65-F5344CB8AC3E}">
        <p14:creationId xmlns:p14="http://schemas.microsoft.com/office/powerpoint/2010/main" val="9655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665288"/>
            <a:ext cx="9144000" cy="3478212"/>
          </a:xfrm>
          <a:prstGeom prst="rect">
            <a:avLst/>
          </a:prstGeom>
          <a:solidFill>
            <a:srgbClr val="E7E6E6"/>
          </a:solidFill>
        </p:spPr>
        <p:txBody>
          <a:bodyPr lIns="68579" tIns="34289" rIns="68579" bIns="34289"/>
          <a:lstStyle/>
          <a:p>
            <a:endParaRPr lang="en-US" dirty="0"/>
          </a:p>
        </p:txBody>
      </p:sp>
      <p:sp>
        <p:nvSpPr>
          <p:cNvPr id="3" name="Title Placeholder 1"/>
          <p:cNvSpPr>
            <a:spLocks noGrp="1"/>
          </p:cNvSpPr>
          <p:nvPr>
            <p:ph type="title" hasCustomPrompt="1"/>
          </p:nvPr>
        </p:nvSpPr>
        <p:spPr>
          <a:xfrm>
            <a:off x="-10389" y="586373"/>
            <a:ext cx="9183863" cy="443014"/>
          </a:xfrm>
          <a:prstGeom prst="rect">
            <a:avLst/>
          </a:prstGeom>
        </p:spPr>
        <p:txBody>
          <a:bodyPr vert="horz" lIns="91440" tIns="45720" rIns="91440" bIns="45720" rtlCol="0" anchor="ctr">
            <a:noAutofit/>
          </a:bodyPr>
          <a:lstStyle>
            <a:lvl1pPr>
              <a:defRPr sz="1600" b="1" spc="600">
                <a:solidFill>
                  <a:schemeClr val="accent4"/>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23071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665288"/>
            <a:ext cx="9144000" cy="3478212"/>
          </a:xfrm>
          <a:prstGeom prst="rect">
            <a:avLst/>
          </a:prstGeom>
          <a:solidFill>
            <a:srgbClr val="E7E6E6"/>
          </a:solidFill>
        </p:spPr>
        <p:txBody>
          <a:bodyPr lIns="68579" tIns="34289" rIns="68579" bIns="34289"/>
          <a:lstStyle/>
          <a:p>
            <a:endParaRPr lang="en-US" dirty="0"/>
          </a:p>
        </p:txBody>
      </p:sp>
      <p:sp>
        <p:nvSpPr>
          <p:cNvPr id="3" name="Title Placeholder 1"/>
          <p:cNvSpPr>
            <a:spLocks noGrp="1"/>
          </p:cNvSpPr>
          <p:nvPr>
            <p:ph type="title" hasCustomPrompt="1"/>
          </p:nvPr>
        </p:nvSpPr>
        <p:spPr>
          <a:xfrm>
            <a:off x="-10389" y="586373"/>
            <a:ext cx="9183863" cy="443014"/>
          </a:xfrm>
          <a:prstGeom prst="rect">
            <a:avLst/>
          </a:prstGeom>
        </p:spPr>
        <p:txBody>
          <a:bodyPr vert="horz" lIns="91440" tIns="45720" rIns="91440" bIns="45720" rtlCol="0" anchor="ctr">
            <a:noAutofit/>
          </a:bodyPr>
          <a:lstStyle>
            <a:lvl1pPr>
              <a:defRPr sz="1600" b="1" spc="600">
                <a:solidFill>
                  <a:schemeClr val="accent4"/>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21717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665288"/>
            <a:ext cx="9144000" cy="3478212"/>
          </a:xfrm>
          <a:prstGeom prst="rect">
            <a:avLst/>
          </a:prstGeom>
          <a:solidFill>
            <a:srgbClr val="E7E6E6"/>
          </a:solidFill>
        </p:spPr>
        <p:txBody>
          <a:bodyPr lIns="68579" tIns="34289" rIns="68579" bIns="34289"/>
          <a:lstStyle/>
          <a:p>
            <a:endParaRPr lang="en-US" dirty="0"/>
          </a:p>
        </p:txBody>
      </p:sp>
      <p:sp>
        <p:nvSpPr>
          <p:cNvPr id="3" name="Title Placeholder 1"/>
          <p:cNvSpPr>
            <a:spLocks noGrp="1"/>
          </p:cNvSpPr>
          <p:nvPr>
            <p:ph type="title" hasCustomPrompt="1"/>
          </p:nvPr>
        </p:nvSpPr>
        <p:spPr>
          <a:xfrm>
            <a:off x="-10389" y="586373"/>
            <a:ext cx="9183863" cy="443014"/>
          </a:xfrm>
          <a:prstGeom prst="rect">
            <a:avLst/>
          </a:prstGeom>
        </p:spPr>
        <p:txBody>
          <a:bodyPr vert="horz" lIns="91440" tIns="45720" rIns="91440" bIns="45720" rtlCol="0" anchor="ctr">
            <a:noAutofit/>
          </a:bodyPr>
          <a:lstStyle>
            <a:lvl1pPr>
              <a:defRPr sz="1600" b="1" spc="600">
                <a:solidFill>
                  <a:schemeClr val="accent4"/>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9484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4568020" y="0"/>
            <a:ext cx="4575980" cy="5143500"/>
          </a:xfrm>
          <a:prstGeom prst="rect">
            <a:avLst/>
          </a:prstGeom>
          <a:solidFill>
            <a:srgbClr val="E7E6E6"/>
          </a:solidFill>
          <a:effectLst/>
        </p:spPr>
        <p:txBody>
          <a:bodyPr lIns="68579" tIns="34289" rIns="68579" bIns="34289">
            <a:normAutofit/>
          </a:bodyPr>
          <a:lstStyle>
            <a:lvl1pPr marL="0" indent="0">
              <a:buNone/>
              <a:defRPr sz="16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Title 1"/>
          <p:cNvSpPr>
            <a:spLocks noGrp="1"/>
          </p:cNvSpPr>
          <p:nvPr>
            <p:ph type="title"/>
          </p:nvPr>
        </p:nvSpPr>
        <p:spPr>
          <a:xfrm>
            <a:off x="455613" y="743854"/>
            <a:ext cx="3321855" cy="2360065"/>
          </a:xfrm>
          <a:prstGeom prst="rect">
            <a:avLst/>
          </a:prstGeom>
        </p:spPr>
        <p:txBody>
          <a:bodyPr vert="horz"/>
          <a:lstStyle>
            <a:lvl1pPr algn="l">
              <a:defRPr sz="2800" b="1">
                <a:solidFill>
                  <a:schemeClr val="accent3">
                    <a:lumMod val="95000"/>
                    <a:lumOff val="5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76F03E09-F771-1940-A7E5-44E9DE860D03}" type="slidenum">
              <a:rPr lang="en-US" smtClean="0"/>
              <a:pPr/>
              <a:t>‹#›</a:t>
            </a:fld>
            <a:endParaRPr lang="en-US" dirty="0"/>
          </a:p>
        </p:txBody>
      </p:sp>
    </p:spTree>
    <p:extLst>
      <p:ext uri="{BB962C8B-B14F-4D97-AF65-F5344CB8AC3E}">
        <p14:creationId xmlns:p14="http://schemas.microsoft.com/office/powerpoint/2010/main" val="1892673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4568020" y="0"/>
            <a:ext cx="4575980" cy="5143500"/>
          </a:xfrm>
          <a:prstGeom prst="rect">
            <a:avLst/>
          </a:prstGeom>
          <a:solidFill>
            <a:srgbClr val="E7E6E6"/>
          </a:solidFill>
          <a:effectLst/>
        </p:spPr>
        <p:txBody>
          <a:bodyPr lIns="68579" tIns="34289" rIns="68579" bIns="34289">
            <a:normAutofit/>
          </a:bodyPr>
          <a:lstStyle>
            <a:lvl1pPr marL="0" indent="0">
              <a:buNone/>
              <a:defRPr sz="16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Title 1"/>
          <p:cNvSpPr>
            <a:spLocks noGrp="1"/>
          </p:cNvSpPr>
          <p:nvPr>
            <p:ph type="title"/>
          </p:nvPr>
        </p:nvSpPr>
        <p:spPr>
          <a:xfrm>
            <a:off x="358422" y="743854"/>
            <a:ext cx="3321855" cy="2360065"/>
          </a:xfrm>
          <a:prstGeom prst="rect">
            <a:avLst/>
          </a:prstGeom>
        </p:spPr>
        <p:txBody>
          <a:bodyPr vert="horz"/>
          <a:lstStyle>
            <a:lvl1pPr algn="l">
              <a:defRPr sz="2800" b="1">
                <a:solidFill>
                  <a:srgbClr val="191918"/>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76F03E09-F771-1940-A7E5-44E9DE860D03}" type="slidenum">
              <a:rPr lang="en-US" smtClean="0"/>
              <a:pPr/>
              <a:t>‹#›</a:t>
            </a:fld>
            <a:endParaRPr lang="en-US" dirty="0"/>
          </a:p>
        </p:txBody>
      </p:sp>
      <p:cxnSp>
        <p:nvCxnSpPr>
          <p:cNvPr id="5" name="Straight Connector 4"/>
          <p:cNvCxnSpPr/>
          <p:nvPr userDrawn="1"/>
        </p:nvCxnSpPr>
        <p:spPr>
          <a:xfrm flipH="1">
            <a:off x="455613" y="531615"/>
            <a:ext cx="650300" cy="0"/>
          </a:xfrm>
          <a:prstGeom prst="line">
            <a:avLst/>
          </a:prstGeom>
          <a:ln w="38100" cmpd="sng">
            <a:solidFill>
              <a:srgbClr val="F580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5168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3861487" cy="5143500"/>
          </a:xfrm>
          <a:prstGeom prst="rect">
            <a:avLst/>
          </a:prstGeom>
          <a:solidFill>
            <a:srgbClr val="E7E6E6"/>
          </a:solidFill>
        </p:spPr>
        <p:txBody>
          <a:bodyPr lIns="68579" tIns="34289" rIns="68579" bIns="34289"/>
          <a:lstStyle/>
          <a:p>
            <a:endParaRPr lang="en-US" dirty="0"/>
          </a:p>
        </p:txBody>
      </p:sp>
      <p:sp>
        <p:nvSpPr>
          <p:cNvPr id="3" name="Title 1"/>
          <p:cNvSpPr>
            <a:spLocks noGrp="1"/>
          </p:cNvSpPr>
          <p:nvPr>
            <p:ph type="title"/>
          </p:nvPr>
        </p:nvSpPr>
        <p:spPr>
          <a:xfrm>
            <a:off x="4465155" y="743854"/>
            <a:ext cx="3321855" cy="2360065"/>
          </a:xfrm>
          <a:prstGeom prst="rect">
            <a:avLst/>
          </a:prstGeom>
        </p:spPr>
        <p:txBody>
          <a:bodyPr vert="horz"/>
          <a:lstStyle>
            <a:lvl1pPr algn="l">
              <a:defRPr sz="2800" b="1">
                <a:solidFill>
                  <a:srgbClr val="191918"/>
                </a:solidFill>
              </a:defRPr>
            </a:lvl1pPr>
          </a:lstStyle>
          <a:p>
            <a:r>
              <a:rPr lang="en-US" dirty="0" smtClean="0"/>
              <a:t>Click to edit Master title style</a:t>
            </a:r>
            <a:endParaRPr lang="en-US" dirty="0"/>
          </a:p>
        </p:txBody>
      </p:sp>
      <p:cxnSp>
        <p:nvCxnSpPr>
          <p:cNvPr id="4" name="Straight Connector 3"/>
          <p:cNvCxnSpPr/>
          <p:nvPr userDrawn="1"/>
        </p:nvCxnSpPr>
        <p:spPr>
          <a:xfrm flipH="1">
            <a:off x="4568825" y="531615"/>
            <a:ext cx="650300" cy="0"/>
          </a:xfrm>
          <a:prstGeom prst="line">
            <a:avLst/>
          </a:prstGeom>
          <a:ln w="38100" cmpd="sng">
            <a:solidFill>
              <a:srgbClr val="F580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257884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4249046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361194" y="4680302"/>
            <a:ext cx="403746" cy="273844"/>
          </a:xfrm>
          <a:prstGeom prst="rect">
            <a:avLst/>
          </a:prstGeom>
        </p:spPr>
        <p:txBody>
          <a:bodyPr/>
          <a:lstStyle>
            <a:lvl1pPr algn="r">
              <a:defRPr sz="900" b="0" i="0">
                <a:solidFill>
                  <a:schemeClr val="accent3"/>
                </a:solidFill>
                <a:latin typeface="+mn-lt"/>
                <a:cs typeface="Gotham Light"/>
              </a:defRPr>
            </a:lvl1pPr>
          </a:lstStyle>
          <a:p>
            <a:r>
              <a:rPr lang="en-US" smtClean="0"/>
              <a:t>  </a:t>
            </a:r>
            <a:fld id="{76F03E09-F771-1940-A7E5-44E9DE860D03}" type="slidenum">
              <a:rPr lang="en-US" smtClean="0"/>
              <a:pPr/>
              <a:t>‹#›</a:t>
            </a:fld>
            <a:endParaRPr lang="en-US" dirty="0"/>
          </a:p>
        </p:txBody>
      </p:sp>
    </p:spTree>
    <p:extLst>
      <p:ext uri="{BB962C8B-B14F-4D97-AF65-F5344CB8AC3E}">
        <p14:creationId xmlns:p14="http://schemas.microsoft.com/office/powerpoint/2010/main" val="2485703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3861487" cy="5143500"/>
          </a:xfrm>
          <a:prstGeom prst="rect">
            <a:avLst/>
          </a:prstGeom>
          <a:solidFill>
            <a:srgbClr val="E7E6E6"/>
          </a:solidFill>
        </p:spPr>
        <p:txBody>
          <a:bodyPr lIns="68579" tIns="34289" rIns="68579" bIns="34289"/>
          <a:lstStyle/>
          <a:p>
            <a:endParaRPr lang="en-US" dirty="0"/>
          </a:p>
        </p:txBody>
      </p:sp>
      <p:sp>
        <p:nvSpPr>
          <p:cNvPr id="3" name="Slide Number Placeholder 5"/>
          <p:cNvSpPr>
            <a:spLocks noGrp="1"/>
          </p:cNvSpPr>
          <p:nvPr>
            <p:ph type="sldNum" sz="quarter" idx="4"/>
          </p:nvPr>
        </p:nvSpPr>
        <p:spPr>
          <a:xfrm>
            <a:off x="8361194" y="4680302"/>
            <a:ext cx="403746" cy="273844"/>
          </a:xfrm>
          <a:prstGeom prst="rect">
            <a:avLst/>
          </a:prstGeom>
        </p:spPr>
        <p:txBody>
          <a:bodyPr/>
          <a:lstStyle>
            <a:lvl1pPr algn="r">
              <a:defRPr sz="900" b="0" i="0">
                <a:solidFill>
                  <a:schemeClr val="accent3"/>
                </a:solidFill>
                <a:latin typeface="+mn-lt"/>
                <a:cs typeface="Gotham Light"/>
              </a:defRPr>
            </a:lvl1pPr>
          </a:lstStyle>
          <a:p>
            <a:r>
              <a:rPr lang="en-US" smtClean="0"/>
              <a:t>  </a:t>
            </a:r>
            <a:fld id="{76F03E09-F771-1940-A7E5-44E9DE860D03}" type="slidenum">
              <a:rPr lang="en-US" smtClean="0"/>
              <a:pPr/>
              <a:t>‹#›</a:t>
            </a:fld>
            <a:endParaRPr lang="en-US" dirty="0"/>
          </a:p>
        </p:txBody>
      </p:sp>
    </p:spTree>
    <p:extLst>
      <p:ext uri="{BB962C8B-B14F-4D97-AF65-F5344CB8AC3E}">
        <p14:creationId xmlns:p14="http://schemas.microsoft.com/office/powerpoint/2010/main" val="39813166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cxnSp>
        <p:nvCxnSpPr>
          <p:cNvPr id="2" name="Straight Connector 1"/>
          <p:cNvCxnSpPr/>
          <p:nvPr userDrawn="1"/>
        </p:nvCxnSpPr>
        <p:spPr>
          <a:xfrm flipH="1">
            <a:off x="4236154" y="2652532"/>
            <a:ext cx="65030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userDrawn="1"/>
        </p:nvCxnSpPr>
        <p:spPr>
          <a:xfrm flipH="1">
            <a:off x="6718732" y="2652532"/>
            <a:ext cx="65030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flipH="1">
            <a:off x="1753576" y="2658104"/>
            <a:ext cx="65030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4"/>
          <p:cNvSpPr>
            <a:spLocks noGrp="1"/>
          </p:cNvSpPr>
          <p:nvPr>
            <p:ph type="sldNum" sz="quarter" idx="12"/>
          </p:nvPr>
        </p:nvSpPr>
        <p:spPr>
          <a:xfrm>
            <a:off x="8425585" y="4680742"/>
            <a:ext cx="349239" cy="273844"/>
          </a:xfrm>
        </p:spPr>
        <p:txBody>
          <a:bodyPr/>
          <a:lstStyle/>
          <a:p>
            <a:fld id="{76F03E09-F771-1940-A7E5-44E9DE860D03}" type="slidenum">
              <a:rPr lang="en-US" smtClean="0"/>
              <a:t>‹#›</a:t>
            </a:fld>
            <a:endParaRPr lang="en-US"/>
          </a:p>
        </p:txBody>
      </p:sp>
      <p:sp>
        <p:nvSpPr>
          <p:cNvPr id="7" name="Title 1"/>
          <p:cNvSpPr>
            <a:spLocks noGrp="1"/>
          </p:cNvSpPr>
          <p:nvPr>
            <p:ph type="title"/>
          </p:nvPr>
        </p:nvSpPr>
        <p:spPr>
          <a:xfrm>
            <a:off x="-10389" y="359299"/>
            <a:ext cx="9183863" cy="443014"/>
          </a:xfrm>
        </p:spPr>
        <p:txBody>
          <a:body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1157460" y="2832230"/>
            <a:ext cx="1836000" cy="751175"/>
          </a:xfrm>
        </p:spPr>
        <p:txBody>
          <a:bodyPr>
            <a:noAutofit/>
          </a:bodyPr>
          <a:lstStyle>
            <a:lvl1pPr marL="0" indent="0" algn="ctr">
              <a:lnSpc>
                <a:spcPct val="100000"/>
              </a:lnSpc>
              <a:buClr>
                <a:srgbClr val="334B8C"/>
              </a:buClr>
              <a:buSzPct val="100000"/>
              <a:buFont typeface="Lucida Grande"/>
              <a:buNone/>
              <a:defRPr sz="1600" b="0" i="0">
                <a:solidFill>
                  <a:srgbClr val="6C6C6C"/>
                </a:solidFill>
                <a:latin typeface="Arial"/>
                <a:cs typeface="Arial"/>
              </a:defRPr>
            </a:lvl1pPr>
            <a:lvl2pPr marL="457200" indent="0" algn="ctr">
              <a:lnSpc>
                <a:spcPct val="100000"/>
              </a:lnSpc>
              <a:buClr>
                <a:srgbClr val="334B8C"/>
              </a:buClr>
              <a:buSzPct val="80000"/>
              <a:buFont typeface="Lucida Grande"/>
              <a:buNone/>
              <a:defRPr sz="1600" b="0">
                <a:solidFill>
                  <a:srgbClr val="6C6C6C"/>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Bullets</a:t>
            </a:r>
          </a:p>
          <a:p>
            <a:pPr lvl="1"/>
            <a:endParaRPr lang="en-US" dirty="0"/>
          </a:p>
        </p:txBody>
      </p:sp>
    </p:spTree>
    <p:extLst>
      <p:ext uri="{BB962C8B-B14F-4D97-AF65-F5344CB8AC3E}">
        <p14:creationId xmlns:p14="http://schemas.microsoft.com/office/powerpoint/2010/main" val="202681603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a:fillRect/>
          </a:stretch>
        </p:blipFill>
        <p:spPr bwMode="auto">
          <a:xfrm>
            <a:off x="2377927" y="-872139"/>
            <a:ext cx="7433203" cy="6973829"/>
          </a:xfrm>
          <a:prstGeom prst="rect">
            <a:avLst/>
          </a:prstGeom>
          <a:noFill/>
          <a:ln w="9525">
            <a:noFill/>
            <a:miter lim="800000"/>
            <a:headEnd/>
            <a:tailEnd/>
          </a:ln>
        </p:spPr>
      </p:pic>
      <p:sp>
        <p:nvSpPr>
          <p:cNvPr id="9" name="Picture Placeholder 8"/>
          <p:cNvSpPr>
            <a:spLocks noGrp="1"/>
          </p:cNvSpPr>
          <p:nvPr>
            <p:ph type="pic" sz="quarter" idx="14"/>
          </p:nvPr>
        </p:nvSpPr>
        <p:spPr>
          <a:xfrm>
            <a:off x="3194326" y="0"/>
            <a:ext cx="6014464" cy="3362474"/>
          </a:xfrm>
          <a:custGeom>
            <a:avLst/>
            <a:gdLst>
              <a:gd name="connsiteX0" fmla="*/ 0 w 6370320"/>
              <a:gd name="connsiteY0" fmla="*/ 0 h 3562350"/>
              <a:gd name="connsiteX1" fmla="*/ 6370320 w 6370320"/>
              <a:gd name="connsiteY1" fmla="*/ 0 h 3562350"/>
              <a:gd name="connsiteX2" fmla="*/ 6370320 w 6370320"/>
              <a:gd name="connsiteY2" fmla="*/ 3562350 h 3562350"/>
              <a:gd name="connsiteX3" fmla="*/ 0 w 637032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6370320" h="3562350">
                <a:moveTo>
                  <a:pt x="0" y="0"/>
                </a:moveTo>
                <a:lnTo>
                  <a:pt x="6370320" y="0"/>
                </a:lnTo>
                <a:lnTo>
                  <a:pt x="6370320" y="3562350"/>
                </a:lnTo>
                <a:lnTo>
                  <a:pt x="0" y="3562350"/>
                </a:lnTo>
                <a:close/>
              </a:path>
            </a:pathLst>
          </a:custGeom>
          <a:solidFill>
            <a:schemeClr val="bg1">
              <a:lumMod val="95000"/>
            </a:schemeClr>
          </a:solidFill>
        </p:spPr>
        <p:txBody>
          <a:bodyPr wrap="square" lIns="68579" tIns="34289" rIns="68579" bIns="34289">
            <a:noAutofit/>
          </a:bodyPr>
          <a:lstStyle/>
          <a:p>
            <a:endParaRPr lang="en-AU"/>
          </a:p>
        </p:txBody>
      </p:sp>
      <p:sp>
        <p:nvSpPr>
          <p:cNvPr id="4" name="Title 1"/>
          <p:cNvSpPr>
            <a:spLocks noGrp="1"/>
          </p:cNvSpPr>
          <p:nvPr>
            <p:ph type="title"/>
          </p:nvPr>
        </p:nvSpPr>
        <p:spPr>
          <a:xfrm>
            <a:off x="455613" y="743854"/>
            <a:ext cx="2343471" cy="2360065"/>
          </a:xfrm>
          <a:prstGeom prst="rect">
            <a:avLst/>
          </a:prstGeom>
        </p:spPr>
        <p:txBody>
          <a:bodyPr vert="horz"/>
          <a:lstStyle>
            <a:lvl1pPr algn="l">
              <a:defRPr sz="2800" b="1">
                <a:solidFill>
                  <a:schemeClr val="accent3">
                    <a:lumMod val="10000"/>
                  </a:schemeClr>
                </a:solidFill>
              </a:defRPr>
            </a:lvl1p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8361194" y="4680302"/>
            <a:ext cx="403746" cy="273844"/>
          </a:xfrm>
          <a:prstGeom prst="rect">
            <a:avLst/>
          </a:prstGeom>
        </p:spPr>
        <p:txBody>
          <a:bodyPr/>
          <a:lstStyle>
            <a:lvl1pPr algn="r">
              <a:defRPr sz="900" b="0" i="0">
                <a:solidFill>
                  <a:schemeClr val="accent3"/>
                </a:solidFill>
                <a:latin typeface="+mn-lt"/>
                <a:cs typeface="Gotham Light"/>
              </a:defRPr>
            </a:lvl1pPr>
          </a:lstStyle>
          <a:p>
            <a:r>
              <a:rPr lang="en-US" smtClean="0"/>
              <a:t>  </a:t>
            </a:r>
            <a:fld id="{76F03E09-F771-1940-A7E5-44E9DE860D03}" type="slidenum">
              <a:rPr lang="en-US" smtClean="0"/>
              <a:pPr/>
              <a:t>‹#›</a:t>
            </a:fld>
            <a:endParaRPr lang="en-US" dirty="0"/>
          </a:p>
        </p:txBody>
      </p:sp>
    </p:spTree>
    <p:extLst>
      <p:ext uri="{BB962C8B-B14F-4D97-AF65-F5344CB8AC3E}">
        <p14:creationId xmlns:p14="http://schemas.microsoft.com/office/powerpoint/2010/main" val="137350024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a:fillRect/>
          </a:stretch>
        </p:blipFill>
        <p:spPr bwMode="auto">
          <a:xfrm>
            <a:off x="2377927" y="-872139"/>
            <a:ext cx="7433203" cy="6973829"/>
          </a:xfrm>
          <a:prstGeom prst="rect">
            <a:avLst/>
          </a:prstGeom>
          <a:noFill/>
          <a:ln w="9525">
            <a:noFill/>
            <a:miter lim="800000"/>
            <a:headEnd/>
            <a:tailEnd/>
          </a:ln>
        </p:spPr>
      </p:pic>
      <p:sp>
        <p:nvSpPr>
          <p:cNvPr id="9" name="Picture Placeholder 8"/>
          <p:cNvSpPr>
            <a:spLocks noGrp="1"/>
          </p:cNvSpPr>
          <p:nvPr>
            <p:ph type="pic" sz="quarter" idx="14"/>
          </p:nvPr>
        </p:nvSpPr>
        <p:spPr>
          <a:xfrm>
            <a:off x="3194326" y="0"/>
            <a:ext cx="6014464" cy="3362474"/>
          </a:xfrm>
          <a:custGeom>
            <a:avLst/>
            <a:gdLst>
              <a:gd name="connsiteX0" fmla="*/ 0 w 6370320"/>
              <a:gd name="connsiteY0" fmla="*/ 0 h 3562350"/>
              <a:gd name="connsiteX1" fmla="*/ 6370320 w 6370320"/>
              <a:gd name="connsiteY1" fmla="*/ 0 h 3562350"/>
              <a:gd name="connsiteX2" fmla="*/ 6370320 w 6370320"/>
              <a:gd name="connsiteY2" fmla="*/ 3562350 h 3562350"/>
              <a:gd name="connsiteX3" fmla="*/ 0 w 637032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6370320" h="3562350">
                <a:moveTo>
                  <a:pt x="0" y="0"/>
                </a:moveTo>
                <a:lnTo>
                  <a:pt x="6370320" y="0"/>
                </a:lnTo>
                <a:lnTo>
                  <a:pt x="6370320" y="3562350"/>
                </a:lnTo>
                <a:lnTo>
                  <a:pt x="0" y="3562350"/>
                </a:lnTo>
                <a:close/>
              </a:path>
            </a:pathLst>
          </a:custGeom>
          <a:solidFill>
            <a:schemeClr val="bg1">
              <a:lumMod val="95000"/>
            </a:schemeClr>
          </a:solidFill>
        </p:spPr>
        <p:txBody>
          <a:bodyPr wrap="square" lIns="68579" tIns="34289" rIns="68579" bIns="34289">
            <a:noAutofit/>
          </a:bodyPr>
          <a:lstStyle/>
          <a:p>
            <a:endParaRPr lang="en-AU"/>
          </a:p>
        </p:txBody>
      </p:sp>
      <p:sp>
        <p:nvSpPr>
          <p:cNvPr id="4" name="Slide Number Placeholder 5"/>
          <p:cNvSpPr>
            <a:spLocks noGrp="1"/>
          </p:cNvSpPr>
          <p:nvPr>
            <p:ph type="sldNum" sz="quarter" idx="4"/>
          </p:nvPr>
        </p:nvSpPr>
        <p:spPr>
          <a:xfrm>
            <a:off x="8361194" y="4680302"/>
            <a:ext cx="403746" cy="273844"/>
          </a:xfrm>
          <a:prstGeom prst="rect">
            <a:avLst/>
          </a:prstGeom>
        </p:spPr>
        <p:txBody>
          <a:bodyPr/>
          <a:lstStyle>
            <a:lvl1pPr algn="r">
              <a:defRPr sz="900" b="0" i="0">
                <a:solidFill>
                  <a:schemeClr val="accent3"/>
                </a:solidFill>
                <a:latin typeface="+mn-lt"/>
                <a:cs typeface="Gotham Light"/>
              </a:defRPr>
            </a:lvl1pPr>
          </a:lstStyle>
          <a:p>
            <a:r>
              <a:rPr lang="en-US" smtClean="0"/>
              <a:t>  </a:t>
            </a:r>
            <a:fld id="{76F03E09-F771-1940-A7E5-44E9DE860D03}" type="slidenum">
              <a:rPr lang="en-US" smtClean="0"/>
              <a:pPr/>
              <a:t>‹#›</a:t>
            </a:fld>
            <a:endParaRPr lang="en-US" dirty="0"/>
          </a:p>
        </p:txBody>
      </p:sp>
    </p:spTree>
    <p:extLst>
      <p:ext uri="{BB962C8B-B14F-4D97-AF65-F5344CB8AC3E}">
        <p14:creationId xmlns:p14="http://schemas.microsoft.com/office/powerpoint/2010/main" val="269354010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3861487" cy="5143500"/>
          </a:xfrm>
          <a:prstGeom prst="rect">
            <a:avLst/>
          </a:prstGeom>
          <a:solidFill>
            <a:srgbClr val="E7E6E6"/>
          </a:solidFill>
        </p:spPr>
        <p:txBody>
          <a:bodyPr lIns="68579" tIns="34289" rIns="68579" bIns="34289"/>
          <a:lstStyle/>
          <a:p>
            <a:endParaRPr lang="en-US" dirty="0"/>
          </a:p>
        </p:txBody>
      </p:sp>
      <p:sp>
        <p:nvSpPr>
          <p:cNvPr id="3" name="Title 1"/>
          <p:cNvSpPr>
            <a:spLocks noGrp="1"/>
          </p:cNvSpPr>
          <p:nvPr>
            <p:ph type="title"/>
          </p:nvPr>
        </p:nvSpPr>
        <p:spPr>
          <a:xfrm>
            <a:off x="4465155" y="743854"/>
            <a:ext cx="3321855" cy="2360065"/>
          </a:xfrm>
          <a:prstGeom prst="rect">
            <a:avLst/>
          </a:prstGeom>
        </p:spPr>
        <p:txBody>
          <a:bodyPr vert="horz"/>
          <a:lstStyle>
            <a:lvl1pPr algn="l">
              <a:defRPr sz="2800" b="1">
                <a:solidFill>
                  <a:srgbClr val="191918"/>
                </a:solidFill>
              </a:defRPr>
            </a:lvl1pPr>
          </a:lstStyle>
          <a:p>
            <a:r>
              <a:rPr lang="en-US" dirty="0" smtClean="0"/>
              <a:t>Click to edit Master title style</a:t>
            </a:r>
            <a:endParaRPr lang="en-US" dirty="0"/>
          </a:p>
        </p:txBody>
      </p:sp>
      <p:cxnSp>
        <p:nvCxnSpPr>
          <p:cNvPr id="4" name="Straight Connector 3"/>
          <p:cNvCxnSpPr/>
          <p:nvPr userDrawn="1"/>
        </p:nvCxnSpPr>
        <p:spPr>
          <a:xfrm flipH="1">
            <a:off x="4568825" y="531615"/>
            <a:ext cx="650300" cy="0"/>
          </a:xfrm>
          <a:prstGeom prst="line">
            <a:avLst/>
          </a:prstGeom>
          <a:ln w="38100" cmpd="sng">
            <a:solidFill>
              <a:srgbClr val="F5802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nvPr>
        </p:nvSpPr>
        <p:spPr>
          <a:xfrm>
            <a:off x="8361194" y="4680302"/>
            <a:ext cx="403746" cy="273844"/>
          </a:xfrm>
          <a:prstGeom prst="rect">
            <a:avLst/>
          </a:prstGeom>
        </p:spPr>
        <p:txBody>
          <a:bodyPr/>
          <a:lstStyle>
            <a:lvl1pPr algn="r">
              <a:defRPr sz="900" b="0" i="0">
                <a:solidFill>
                  <a:schemeClr val="accent3"/>
                </a:solidFill>
                <a:latin typeface="+mn-lt"/>
                <a:cs typeface="Gotham Light"/>
              </a:defRPr>
            </a:lvl1pPr>
          </a:lstStyle>
          <a:p>
            <a:r>
              <a:rPr lang="en-US" smtClean="0"/>
              <a:t>  </a:t>
            </a:r>
            <a:fld id="{76F03E09-F771-1940-A7E5-44E9DE860D03}" type="slidenum">
              <a:rPr lang="en-US" smtClean="0"/>
              <a:pPr/>
              <a:t>‹#›</a:t>
            </a:fld>
            <a:endParaRPr lang="en-US" dirty="0"/>
          </a:p>
        </p:txBody>
      </p:sp>
    </p:spTree>
    <p:extLst>
      <p:ext uri="{BB962C8B-B14F-4D97-AF65-F5344CB8AC3E}">
        <p14:creationId xmlns:p14="http://schemas.microsoft.com/office/powerpoint/2010/main" val="38267747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121717"/>
            <a:ext cx="7329874" cy="2985933"/>
          </a:xfrm>
        </p:spPr>
        <p:txBody>
          <a:bodyPr/>
          <a:lstStyle>
            <a:lvl1pPr marL="0" indent="0">
              <a:lnSpc>
                <a:spcPct val="90000"/>
              </a:lnSpc>
              <a:spcAft>
                <a:spcPts val="600"/>
              </a:spcAft>
              <a:buNone/>
              <a:defRPr sz="2400" b="0" i="0">
                <a:latin typeface="Arial"/>
                <a:cs typeface="Arial"/>
              </a:defRPr>
            </a:lvl1pPr>
            <a:lvl2pPr marL="742950" indent="-285750">
              <a:lnSpc>
                <a:spcPct val="90000"/>
              </a:lnSpc>
              <a:spcAft>
                <a:spcPts val="600"/>
              </a:spcAft>
              <a:buClr>
                <a:schemeClr val="accent4"/>
              </a:buClr>
              <a:buFont typeface="Arial"/>
              <a:buChar char="•"/>
              <a:defRPr b="0" i="0">
                <a:latin typeface="Arial"/>
                <a:cs typeface="Arial"/>
              </a:defRPr>
            </a:lvl2pPr>
            <a:lvl3pPr marL="1143000" indent="-228600">
              <a:lnSpc>
                <a:spcPct val="90000"/>
              </a:lnSpc>
              <a:spcAft>
                <a:spcPts val="600"/>
              </a:spcAft>
              <a:buClr>
                <a:schemeClr val="accent4"/>
              </a:buClr>
              <a:buSzPct val="80000"/>
              <a:buFont typeface="Lucida Grande"/>
              <a:buChar char="&gt;"/>
              <a:defRPr b="0" i="0">
                <a:latin typeface="Arial"/>
                <a:cs typeface="Arial"/>
              </a:defRPr>
            </a:lvl3pPr>
            <a:lvl4pPr>
              <a:lnSpc>
                <a:spcPct val="90000"/>
              </a:lnSpc>
              <a:spcAft>
                <a:spcPts val="600"/>
              </a:spcAft>
              <a:buClr>
                <a:schemeClr val="accent4"/>
              </a:buClr>
              <a:defRPr b="0" i="0">
                <a:latin typeface="Arial"/>
                <a:cs typeface="Arial"/>
              </a:defRPr>
            </a:lvl4pPr>
            <a:lvl5pPr>
              <a:lnSpc>
                <a:spcPct val="90000"/>
              </a:lnSpc>
              <a:spcAft>
                <a:spcPts val="600"/>
              </a:spcAft>
              <a:buClr>
                <a:schemeClr val="accent4"/>
              </a:buClr>
              <a:defRPr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6F03E09-F771-1940-A7E5-44E9DE860D03}" type="slidenum">
              <a:rPr lang="en-US" smtClean="0"/>
              <a:t>‹#›</a:t>
            </a:fld>
            <a:endParaRPr lang="en-US"/>
          </a:p>
        </p:txBody>
      </p:sp>
      <p:sp>
        <p:nvSpPr>
          <p:cNvPr id="7" name="Title Placeholder 1"/>
          <p:cNvSpPr>
            <a:spLocks noGrp="1"/>
          </p:cNvSpPr>
          <p:nvPr>
            <p:ph type="title"/>
          </p:nvPr>
        </p:nvSpPr>
        <p:spPr>
          <a:xfrm>
            <a:off x="0" y="359300"/>
            <a:ext cx="9144000" cy="443014"/>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4080276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54071"/>
            <a:ext cx="9144000" cy="443014"/>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76F03E09-F771-1940-A7E5-44E9DE860D03}" type="slidenum">
              <a:rPr lang="en-US" smtClean="0"/>
              <a:t>‹#›</a:t>
            </a:fld>
            <a:endParaRPr lang="en-US"/>
          </a:p>
        </p:txBody>
      </p:sp>
    </p:spTree>
    <p:extLst>
      <p:ext uri="{BB962C8B-B14F-4D97-AF65-F5344CB8AC3E}">
        <p14:creationId xmlns:p14="http://schemas.microsoft.com/office/powerpoint/2010/main" val="11411273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534405" y="1490742"/>
            <a:ext cx="1433433" cy="1433433"/>
          </a:xfrm>
          <a:prstGeom prst="ellipse">
            <a:avLst/>
          </a:prstGeom>
        </p:spPr>
        <p:txBody>
          <a:bodyPr/>
          <a:lstStyle>
            <a:lvl1pPr>
              <a:defRPr sz="900"/>
            </a:lvl1pPr>
          </a:lstStyle>
          <a:p>
            <a:endParaRPr lang="en-US"/>
          </a:p>
        </p:txBody>
      </p:sp>
      <p:sp>
        <p:nvSpPr>
          <p:cNvPr id="13" name="Picture Placeholder 11"/>
          <p:cNvSpPr>
            <a:spLocks noGrp="1"/>
          </p:cNvSpPr>
          <p:nvPr>
            <p:ph type="pic" sz="quarter" idx="11"/>
          </p:nvPr>
        </p:nvSpPr>
        <p:spPr>
          <a:xfrm>
            <a:off x="3866222" y="1490742"/>
            <a:ext cx="1433433" cy="1433433"/>
          </a:xfrm>
          <a:prstGeom prst="ellipse">
            <a:avLst/>
          </a:prstGeom>
        </p:spPr>
        <p:txBody>
          <a:bodyPr/>
          <a:lstStyle>
            <a:lvl1pPr>
              <a:defRPr sz="900"/>
            </a:lvl1pPr>
          </a:lstStyle>
          <a:p>
            <a:endParaRPr lang="en-US"/>
          </a:p>
        </p:txBody>
      </p:sp>
      <p:sp>
        <p:nvSpPr>
          <p:cNvPr id="19" name="Picture Placeholder 11"/>
          <p:cNvSpPr>
            <a:spLocks noGrp="1"/>
          </p:cNvSpPr>
          <p:nvPr>
            <p:ph type="pic" sz="quarter" idx="12"/>
          </p:nvPr>
        </p:nvSpPr>
        <p:spPr>
          <a:xfrm>
            <a:off x="6198040" y="1490742"/>
            <a:ext cx="1433433" cy="1433433"/>
          </a:xfrm>
          <a:prstGeom prst="ellipse">
            <a:avLst/>
          </a:prstGeom>
        </p:spPr>
        <p:txBody>
          <a:bodyPr/>
          <a:lstStyle>
            <a:lvl1pPr>
              <a:defRPr sz="900"/>
            </a:lvl1pPr>
          </a:lstStyle>
          <a:p>
            <a:endParaRPr lang="en-US"/>
          </a:p>
        </p:txBody>
      </p:sp>
      <p:sp>
        <p:nvSpPr>
          <p:cNvPr id="6" name="Title 1"/>
          <p:cNvSpPr>
            <a:spLocks noGrp="1"/>
          </p:cNvSpPr>
          <p:nvPr>
            <p:ph type="title"/>
          </p:nvPr>
        </p:nvSpPr>
        <p:spPr>
          <a:xfrm>
            <a:off x="0" y="354071"/>
            <a:ext cx="9144000" cy="443014"/>
          </a:xfrm>
        </p:spPr>
        <p:txBody>
          <a:bodyPr/>
          <a:lstStyle>
            <a:lvl1pPr>
              <a:defRPr>
                <a:solidFill>
                  <a:schemeClr val="accent3">
                    <a:lumMod val="10000"/>
                  </a:schemeClr>
                </a:solidFill>
              </a:defRPr>
            </a:lvl1pPr>
          </a:lstStyle>
          <a:p>
            <a:r>
              <a:rPr lang="en-US" dirty="0" smtClean="0"/>
              <a:t>Click to edit Master title style</a:t>
            </a:r>
            <a:endParaRPr lang="en-US" dirty="0"/>
          </a:p>
        </p:txBody>
      </p:sp>
      <p:sp>
        <p:nvSpPr>
          <p:cNvPr id="7" name="Subtitle 2"/>
          <p:cNvSpPr>
            <a:spLocks noGrp="1"/>
          </p:cNvSpPr>
          <p:nvPr>
            <p:ph type="subTitle" idx="1" hasCustomPrompt="1"/>
          </p:nvPr>
        </p:nvSpPr>
        <p:spPr>
          <a:xfrm>
            <a:off x="3588730" y="3216681"/>
            <a:ext cx="1996549" cy="423593"/>
          </a:xfrm>
        </p:spPr>
        <p:txBody>
          <a:bodyPr>
            <a:noAutofit/>
          </a:bodyPr>
          <a:lstStyle>
            <a:lvl1pPr marL="0" indent="0" algn="ctr">
              <a:lnSpc>
                <a:spcPct val="100000"/>
              </a:lnSpc>
              <a:buClr>
                <a:srgbClr val="334B8C"/>
              </a:buClr>
              <a:buSzPct val="100000"/>
              <a:buFont typeface="Lucida Grande"/>
              <a:buNone/>
              <a:defRPr sz="1600" b="0" i="0">
                <a:solidFill>
                  <a:srgbClr val="595959"/>
                </a:solidFill>
                <a:latin typeface="Arial"/>
                <a:cs typeface="Arial"/>
              </a:defRPr>
            </a:lvl1pPr>
            <a:lvl2pPr marL="457200" indent="0" algn="ctr">
              <a:lnSpc>
                <a:spcPct val="100000"/>
              </a:lnSpc>
              <a:buClr>
                <a:srgbClr val="334B8C"/>
              </a:buClr>
              <a:buSzPct val="80000"/>
              <a:buFont typeface="Lucida Grande"/>
              <a:buNone/>
              <a:defRPr sz="1600" b="0">
                <a:solidFill>
                  <a:srgbClr val="595959"/>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Bullets</a:t>
            </a:r>
          </a:p>
          <a:p>
            <a:pPr lvl="1"/>
            <a:endParaRPr lang="en-US" dirty="0"/>
          </a:p>
        </p:txBody>
      </p:sp>
    </p:spTree>
    <p:extLst>
      <p:ext uri="{BB962C8B-B14F-4D97-AF65-F5344CB8AC3E}">
        <p14:creationId xmlns:p14="http://schemas.microsoft.com/office/powerpoint/2010/main" val="325117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a:xfrm>
            <a:off x="8358435" y="4706938"/>
            <a:ext cx="4191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CF160ED4-AA04-4C43-850E-354452B86E6E}" type="slidenum">
              <a:rPr lang="en-US" altLang="en-US" smtClean="0">
                <a:solidFill>
                  <a:srgbClr val="474542"/>
                </a:solidFill>
                <a:ea typeface="ＭＳ Ｐゴシック" charset="-128"/>
              </a:rPr>
              <a:pPr fontAlgn="base">
                <a:spcBef>
                  <a:spcPct val="0"/>
                </a:spcBef>
                <a:spcAft>
                  <a:spcPct val="0"/>
                </a:spcAft>
              </a:pPr>
              <a:t>‹#›</a:t>
            </a:fld>
            <a:endParaRPr lang="en-US" altLang="en-US" smtClean="0">
              <a:solidFill>
                <a:srgbClr val="474542"/>
              </a:solidFill>
              <a:ea typeface="ＭＳ Ｐゴシック" charset="-128"/>
            </a:endParaRPr>
          </a:p>
        </p:txBody>
      </p:sp>
    </p:spTree>
    <p:extLst>
      <p:ext uri="{BB962C8B-B14F-4D97-AF65-F5344CB8AC3E}">
        <p14:creationId xmlns:p14="http://schemas.microsoft.com/office/powerpoint/2010/main" val="1696156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665288"/>
            <a:ext cx="9144000" cy="3478212"/>
          </a:xfrm>
          <a:prstGeom prst="rect">
            <a:avLst/>
          </a:prstGeom>
          <a:solidFill>
            <a:srgbClr val="E7E6E6"/>
          </a:solidFill>
        </p:spPr>
        <p:txBody>
          <a:bodyPr lIns="68579" tIns="34289" rIns="68579" bIns="34289"/>
          <a:lstStyle/>
          <a:p>
            <a:endParaRPr lang="en-US" dirty="0"/>
          </a:p>
        </p:txBody>
      </p:sp>
      <p:sp>
        <p:nvSpPr>
          <p:cNvPr id="3" name="Title Placeholder 1"/>
          <p:cNvSpPr>
            <a:spLocks noGrp="1"/>
          </p:cNvSpPr>
          <p:nvPr>
            <p:ph type="title" hasCustomPrompt="1"/>
          </p:nvPr>
        </p:nvSpPr>
        <p:spPr>
          <a:xfrm>
            <a:off x="-10389" y="586373"/>
            <a:ext cx="9183863" cy="443014"/>
          </a:xfrm>
          <a:prstGeom prst="rect">
            <a:avLst/>
          </a:prstGeom>
        </p:spPr>
        <p:txBody>
          <a:bodyPr vert="horz" lIns="91440" tIns="45720" rIns="91440" bIns="45720" rtlCol="0" anchor="ctr">
            <a:noAutofit/>
          </a:bodyPr>
          <a:lstStyle>
            <a:lvl1pPr>
              <a:defRPr sz="1600" b="1" spc="600">
                <a:solidFill>
                  <a:schemeClr val="accent4"/>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48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em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4.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0390" y="4516244"/>
            <a:ext cx="9166780" cy="63345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89" y="359299"/>
            <a:ext cx="9183863" cy="44301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8975" y="1164964"/>
            <a:ext cx="7316786" cy="29348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425585" y="4680742"/>
            <a:ext cx="349239" cy="273844"/>
          </a:xfrm>
          <a:prstGeom prst="rect">
            <a:avLst/>
          </a:prstGeom>
        </p:spPr>
        <p:txBody>
          <a:bodyPr vert="horz" lIns="91440" tIns="45720" rIns="91440" bIns="45720" rtlCol="0" anchor="ctr"/>
          <a:lstStyle>
            <a:lvl1pPr algn="r">
              <a:defRPr sz="900" b="0" i="0" spc="-150">
                <a:solidFill>
                  <a:schemeClr val="accent3">
                    <a:lumMod val="10000"/>
                  </a:schemeClr>
                </a:solidFill>
                <a:latin typeface="Arial"/>
                <a:cs typeface="Arial"/>
              </a:defRPr>
            </a:lvl1pPr>
          </a:lstStyle>
          <a:p>
            <a:fld id="{76F03E09-F771-1940-A7E5-44E9DE860D03}" type="slidenum">
              <a:rPr lang="en-US" smtClean="0"/>
              <a:pPr/>
              <a:t>‹#›</a:t>
            </a:fld>
            <a:endParaRPr lang="en-US" dirty="0"/>
          </a:p>
        </p:txBody>
      </p:sp>
      <p:pic>
        <p:nvPicPr>
          <p:cNvPr id="7" name="Picture 6" descr="Procore_ConstructionOS_logo_fc_k.eps"/>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3193" y="4709260"/>
            <a:ext cx="2483564" cy="214924"/>
          </a:xfrm>
          <a:prstGeom prst="rect">
            <a:avLst/>
          </a:prstGeom>
        </p:spPr>
      </p:pic>
    </p:spTree>
    <p:extLst>
      <p:ext uri="{BB962C8B-B14F-4D97-AF65-F5344CB8AC3E}">
        <p14:creationId xmlns:p14="http://schemas.microsoft.com/office/powerpoint/2010/main" val="3436701854"/>
      </p:ext>
    </p:extLst>
  </p:cSld>
  <p:clrMap bg1="lt1" tx1="dk1" bg2="lt2" tx2="dk2" accent1="accent1" accent2="accent2" accent3="accent3" accent4="accent4" accent5="accent5" accent6="accent6" hlink="hlink" folHlink="folHlink"/>
  <p:sldLayoutIdLst>
    <p:sldLayoutId id="2147483648" r:id="rId1"/>
    <p:sldLayoutId id="2147483669" r:id="rId2"/>
    <p:sldLayoutId id="2147483682" r:id="rId3"/>
    <p:sldLayoutId id="2147483683" r:id="rId4"/>
    <p:sldLayoutId id="2147483649" r:id="rId5"/>
    <p:sldLayoutId id="2147483650" r:id="rId6"/>
    <p:sldLayoutId id="2147483693" r:id="rId7"/>
  </p:sldLayoutIdLst>
  <p:timing>
    <p:tnLst>
      <p:par>
        <p:cTn id="1" dur="indefinite" restart="never" nodeType="tmRoot"/>
      </p:par>
    </p:tnLst>
  </p:timing>
  <p:hf hdr="0" ftr="0" dt="0"/>
  <p:txStyles>
    <p:titleStyle>
      <a:lvl1pPr algn="ctr" defTabSz="457200" rtl="0" eaLnBrk="1" latinLnBrk="0" hangingPunct="1">
        <a:spcBef>
          <a:spcPct val="0"/>
        </a:spcBef>
        <a:buNone/>
        <a:defRPr sz="3200" b="1" i="0" kern="1200" spc="-150">
          <a:solidFill>
            <a:schemeClr val="accent3">
              <a:lumMod val="10000"/>
            </a:schemeClr>
          </a:solidFill>
          <a:latin typeface="Arial"/>
          <a:ea typeface="+mj-ea"/>
          <a:cs typeface="Arial"/>
        </a:defRPr>
      </a:lvl1pPr>
    </p:titleStyle>
    <p:bodyStyle>
      <a:lvl1pPr marL="0" indent="0" algn="l" defTabSz="457200" rtl="0" eaLnBrk="1" latinLnBrk="0" hangingPunct="1">
        <a:spcBef>
          <a:spcPts val="0"/>
        </a:spcBef>
        <a:spcAft>
          <a:spcPts val="600"/>
        </a:spcAft>
        <a:buFont typeface="Arial"/>
        <a:buNone/>
        <a:defRPr sz="2400" b="0" i="0" kern="1200">
          <a:solidFill>
            <a:srgbClr val="6C6C6C"/>
          </a:solidFill>
          <a:latin typeface="Arial"/>
          <a:ea typeface="+mn-ea"/>
          <a:cs typeface="Arial"/>
        </a:defRPr>
      </a:lvl1pPr>
      <a:lvl2pPr marL="914400" indent="-457200" algn="l" defTabSz="457200" rtl="0" eaLnBrk="1" latinLnBrk="0" hangingPunct="1">
        <a:spcBef>
          <a:spcPts val="0"/>
        </a:spcBef>
        <a:spcAft>
          <a:spcPts val="600"/>
        </a:spcAft>
        <a:buClr>
          <a:schemeClr val="accent4"/>
        </a:buClr>
        <a:buFont typeface="Arial"/>
        <a:buChar char="•"/>
        <a:defRPr sz="2400" b="0" i="0" kern="1200">
          <a:solidFill>
            <a:srgbClr val="6C6C6C"/>
          </a:solidFill>
          <a:latin typeface="Arial"/>
          <a:ea typeface="+mn-ea"/>
          <a:cs typeface="Arial"/>
        </a:defRPr>
      </a:lvl2pPr>
      <a:lvl3pPr marL="1143000" indent="-228600" algn="l" defTabSz="457200" rtl="0" eaLnBrk="1" latinLnBrk="0" hangingPunct="1">
        <a:spcBef>
          <a:spcPts val="0"/>
        </a:spcBef>
        <a:spcAft>
          <a:spcPts val="600"/>
        </a:spcAft>
        <a:buClr>
          <a:schemeClr val="accent4"/>
        </a:buClr>
        <a:buSzPct val="80000"/>
        <a:buFont typeface="Lucida Grande"/>
        <a:buChar char="&gt;"/>
        <a:defRPr sz="2400" b="0" i="0" kern="1200">
          <a:solidFill>
            <a:srgbClr val="6C6C6C"/>
          </a:solidFill>
          <a:latin typeface="Arial"/>
          <a:ea typeface="+mn-ea"/>
          <a:cs typeface="Arial"/>
        </a:defRPr>
      </a:lvl3pPr>
      <a:lvl4pPr marL="1600200" indent="-228600" algn="l" defTabSz="457200" rtl="0" eaLnBrk="1" latinLnBrk="0" hangingPunct="1">
        <a:spcBef>
          <a:spcPts val="0"/>
        </a:spcBef>
        <a:spcAft>
          <a:spcPts val="600"/>
        </a:spcAft>
        <a:buClr>
          <a:schemeClr val="accent4"/>
        </a:buClr>
        <a:buFont typeface="Arial"/>
        <a:buChar char="–"/>
        <a:defRPr sz="2400" b="0" i="0" kern="1200">
          <a:solidFill>
            <a:srgbClr val="6C6C6C"/>
          </a:solidFill>
          <a:latin typeface="Arial"/>
          <a:ea typeface="+mn-ea"/>
          <a:cs typeface="Arial"/>
        </a:defRPr>
      </a:lvl4pPr>
      <a:lvl5pPr marL="2057400" indent="-228600" algn="l" defTabSz="457200" rtl="0" eaLnBrk="1" latinLnBrk="0" hangingPunct="1">
        <a:spcBef>
          <a:spcPct val="20000"/>
        </a:spcBef>
        <a:buFont typeface="Arial"/>
        <a:buChar char="»"/>
        <a:defRPr sz="2400" b="0" i="0" kern="1200">
          <a:solidFill>
            <a:srgbClr val="878787"/>
          </a:solidFill>
          <a:latin typeface="Gotham-Book"/>
          <a:ea typeface="+mn-ea"/>
          <a:cs typeface="Gotham-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425585" y="4680742"/>
            <a:ext cx="349239" cy="273844"/>
          </a:xfrm>
          <a:prstGeom prst="rect">
            <a:avLst/>
          </a:prstGeom>
        </p:spPr>
        <p:txBody>
          <a:bodyPr vert="horz" lIns="91440" tIns="45720" rIns="91440" bIns="45720" rtlCol="0" anchor="ctr"/>
          <a:lstStyle>
            <a:lvl1pPr algn="r">
              <a:defRPr sz="900" b="0" i="0" spc="-150">
                <a:solidFill>
                  <a:schemeClr val="accent3">
                    <a:lumMod val="10000"/>
                  </a:schemeClr>
                </a:solidFill>
                <a:latin typeface="Arial"/>
                <a:cs typeface="Arial"/>
              </a:defRPr>
            </a:lvl1pPr>
          </a:lstStyle>
          <a:p>
            <a:fld id="{76F03E09-F771-1940-A7E5-44E9DE860D03}" type="slidenum">
              <a:rPr lang="en-US" smtClean="0"/>
              <a:pPr/>
              <a:t>‹#›</a:t>
            </a:fld>
            <a:endParaRPr lang="en-US" dirty="0"/>
          </a:p>
        </p:txBody>
      </p:sp>
      <p:pic>
        <p:nvPicPr>
          <p:cNvPr id="3" name="Picture 2" descr="Procore_ConstructionOS_logo_fc_k.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3193" y="4709260"/>
            <a:ext cx="2483564" cy="214924"/>
          </a:xfrm>
          <a:prstGeom prst="rect">
            <a:avLst/>
          </a:prstGeom>
        </p:spPr>
      </p:pic>
    </p:spTree>
    <p:extLst>
      <p:ext uri="{BB962C8B-B14F-4D97-AF65-F5344CB8AC3E}">
        <p14:creationId xmlns:p14="http://schemas.microsoft.com/office/powerpoint/2010/main" val="2014959150"/>
      </p:ext>
    </p:extLst>
  </p:cSld>
  <p:clrMap bg1="lt1" tx1="dk1" bg2="lt2" tx2="dk2" accent1="accent1" accent2="accent2" accent3="accent3" accent4="accent4" accent5="accent5" accent6="accent6" hlink="hlink" folHlink="folHlink"/>
  <p:sldLayoutIdLst>
    <p:sldLayoutId id="2147483654" r:id="rId1"/>
    <p:sldLayoutId id="2147483678" r:id="rId2"/>
    <p:sldLayoutId id="2147483668" r:id="rId3"/>
    <p:sldLayoutId id="2147483679" r:id="rId4"/>
    <p:sldLayoutId id="2147483680" r:id="rId5"/>
    <p:sldLayoutId id="2147483675" r:id="rId6"/>
    <p:sldLayoutId id="2147483681" r:id="rId7"/>
    <p:sldLayoutId id="2147483677" r:id="rId8"/>
    <p:sldLayoutId id="2147483720" r:id="rId9"/>
    <p:sldLayoutId id="2147483721" r:id="rId10"/>
    <p:sldLayoutId id="2147483722" r:id="rId1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0390" y="4516244"/>
            <a:ext cx="9166780" cy="63345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89" y="359299"/>
            <a:ext cx="9183863" cy="44301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8975" y="1164964"/>
            <a:ext cx="7316786" cy="29348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425585" y="4680742"/>
            <a:ext cx="349239" cy="273844"/>
          </a:xfrm>
          <a:prstGeom prst="rect">
            <a:avLst/>
          </a:prstGeom>
        </p:spPr>
        <p:txBody>
          <a:bodyPr vert="horz" lIns="91440" tIns="45720" rIns="91440" bIns="45720" rtlCol="0" anchor="ctr"/>
          <a:lstStyle>
            <a:lvl1pPr algn="r">
              <a:defRPr sz="900" b="0" i="0" spc="-150">
                <a:solidFill>
                  <a:schemeClr val="accent3">
                    <a:lumMod val="10000"/>
                  </a:schemeClr>
                </a:solidFill>
                <a:latin typeface="Arial"/>
                <a:cs typeface="Arial"/>
              </a:defRPr>
            </a:lvl1pPr>
          </a:lstStyle>
          <a:p>
            <a:fld id="{76F03E09-F771-1940-A7E5-44E9DE860D03}" type="slidenum">
              <a:rPr lang="en-US" smtClean="0"/>
              <a:pPr/>
              <a:t>‹#›</a:t>
            </a:fld>
            <a:endParaRPr lang="en-US" dirty="0"/>
          </a:p>
        </p:txBody>
      </p:sp>
      <p:pic>
        <p:nvPicPr>
          <p:cNvPr id="7" name="Picture 6" descr="Procore_ConstructionOS_logo_fc_k.eps"/>
          <p:cNvPicPr>
            <a:picLocks noChangeAspect="1"/>
          </p:cNvPicPr>
          <p:nvPr userDrawn="1"/>
        </p:nvPicPr>
        <p:blipFill rotWithShape="1">
          <a:blip r:embed="rId12">
            <a:extLst>
              <a:ext uri="{28A0092B-C50C-407E-A947-70E740481C1C}">
                <a14:useLocalDpi xmlns:a14="http://schemas.microsoft.com/office/drawing/2010/main" val="0"/>
              </a:ext>
            </a:extLst>
          </a:blip>
          <a:srcRect r="59224"/>
          <a:stretch/>
        </p:blipFill>
        <p:spPr>
          <a:xfrm>
            <a:off x="453193" y="4709260"/>
            <a:ext cx="1012696" cy="214924"/>
          </a:xfrm>
          <a:prstGeom prst="rect">
            <a:avLst/>
          </a:prstGeom>
        </p:spPr>
      </p:pic>
    </p:spTree>
    <p:extLst>
      <p:ext uri="{BB962C8B-B14F-4D97-AF65-F5344CB8AC3E}">
        <p14:creationId xmlns:p14="http://schemas.microsoft.com/office/powerpoint/2010/main" val="21154447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iming>
    <p:tnLst>
      <p:par>
        <p:cTn id="1" dur="indefinite" restart="never" nodeType="tmRoot"/>
      </p:par>
    </p:tnLst>
  </p:timing>
  <p:hf hdr="0" ftr="0" dt="0"/>
  <p:txStyles>
    <p:titleStyle>
      <a:lvl1pPr algn="ctr" defTabSz="457200" rtl="0" eaLnBrk="1" latinLnBrk="0" hangingPunct="1">
        <a:spcBef>
          <a:spcPct val="0"/>
        </a:spcBef>
        <a:buNone/>
        <a:defRPr sz="3200" b="1" i="0" kern="1200" spc="-150">
          <a:solidFill>
            <a:schemeClr val="accent3">
              <a:lumMod val="10000"/>
            </a:schemeClr>
          </a:solidFill>
          <a:latin typeface="Arial"/>
          <a:ea typeface="+mj-ea"/>
          <a:cs typeface="Arial"/>
        </a:defRPr>
      </a:lvl1pPr>
    </p:titleStyle>
    <p:bodyStyle>
      <a:lvl1pPr marL="0" indent="0" algn="l" defTabSz="457200" rtl="0" eaLnBrk="1" latinLnBrk="0" hangingPunct="1">
        <a:spcBef>
          <a:spcPts val="0"/>
        </a:spcBef>
        <a:spcAft>
          <a:spcPts val="600"/>
        </a:spcAft>
        <a:buFont typeface="Arial"/>
        <a:buNone/>
        <a:defRPr sz="2400" b="0" i="0" kern="1200">
          <a:solidFill>
            <a:srgbClr val="6C6C6C"/>
          </a:solidFill>
          <a:latin typeface="Arial"/>
          <a:ea typeface="+mn-ea"/>
          <a:cs typeface="Arial"/>
        </a:defRPr>
      </a:lvl1pPr>
      <a:lvl2pPr marL="914400" indent="-457200" algn="l" defTabSz="457200" rtl="0" eaLnBrk="1" latinLnBrk="0" hangingPunct="1">
        <a:spcBef>
          <a:spcPts val="0"/>
        </a:spcBef>
        <a:spcAft>
          <a:spcPts val="600"/>
        </a:spcAft>
        <a:buClr>
          <a:schemeClr val="accent4"/>
        </a:buClr>
        <a:buFont typeface="Arial"/>
        <a:buChar char="•"/>
        <a:defRPr sz="2400" b="0" i="0" kern="1200">
          <a:solidFill>
            <a:srgbClr val="6C6C6C"/>
          </a:solidFill>
          <a:latin typeface="Arial"/>
          <a:ea typeface="+mn-ea"/>
          <a:cs typeface="Arial"/>
        </a:defRPr>
      </a:lvl2pPr>
      <a:lvl3pPr marL="1143000" indent="-228600" algn="l" defTabSz="457200" rtl="0" eaLnBrk="1" latinLnBrk="0" hangingPunct="1">
        <a:spcBef>
          <a:spcPts val="0"/>
        </a:spcBef>
        <a:spcAft>
          <a:spcPts val="600"/>
        </a:spcAft>
        <a:buClr>
          <a:schemeClr val="accent4"/>
        </a:buClr>
        <a:buSzPct val="80000"/>
        <a:buFont typeface="Lucida Grande"/>
        <a:buChar char="&gt;"/>
        <a:defRPr sz="2400" b="0" i="0" kern="1200">
          <a:solidFill>
            <a:srgbClr val="6C6C6C"/>
          </a:solidFill>
          <a:latin typeface="Arial"/>
          <a:ea typeface="+mn-ea"/>
          <a:cs typeface="Arial"/>
        </a:defRPr>
      </a:lvl3pPr>
      <a:lvl4pPr marL="1600200" indent="-228600" algn="l" defTabSz="457200" rtl="0" eaLnBrk="1" latinLnBrk="0" hangingPunct="1">
        <a:spcBef>
          <a:spcPts val="0"/>
        </a:spcBef>
        <a:spcAft>
          <a:spcPts val="600"/>
        </a:spcAft>
        <a:buClr>
          <a:schemeClr val="accent4"/>
        </a:buClr>
        <a:buFont typeface="Arial"/>
        <a:buChar char="–"/>
        <a:defRPr sz="2400" b="0" i="0" kern="1200">
          <a:solidFill>
            <a:srgbClr val="6C6C6C"/>
          </a:solidFill>
          <a:latin typeface="Arial"/>
          <a:ea typeface="+mn-ea"/>
          <a:cs typeface="Arial"/>
        </a:defRPr>
      </a:lvl4pPr>
      <a:lvl5pPr marL="2057400" indent="-228600" algn="l" defTabSz="457200" rtl="0" eaLnBrk="1" latinLnBrk="0" hangingPunct="1">
        <a:spcBef>
          <a:spcPct val="20000"/>
        </a:spcBef>
        <a:buFont typeface="Arial"/>
        <a:buChar char="»"/>
        <a:defRPr sz="2400" b="0" i="0" kern="1200">
          <a:solidFill>
            <a:srgbClr val="878787"/>
          </a:solidFill>
          <a:latin typeface="Gotham-Book"/>
          <a:ea typeface="+mn-ea"/>
          <a:cs typeface="Gotham-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425585" y="4680742"/>
            <a:ext cx="349239" cy="273844"/>
          </a:xfrm>
          <a:prstGeom prst="rect">
            <a:avLst/>
          </a:prstGeom>
        </p:spPr>
        <p:txBody>
          <a:bodyPr vert="horz" lIns="91440" tIns="45720" rIns="91440" bIns="45720" rtlCol="0" anchor="ctr"/>
          <a:lstStyle>
            <a:lvl1pPr algn="r">
              <a:defRPr sz="900" b="0" i="0" spc="-150">
                <a:solidFill>
                  <a:schemeClr val="accent3">
                    <a:lumMod val="10000"/>
                  </a:schemeClr>
                </a:solidFill>
                <a:latin typeface="Arial"/>
                <a:cs typeface="Arial"/>
              </a:defRPr>
            </a:lvl1pPr>
          </a:lstStyle>
          <a:p>
            <a:fld id="{76F03E09-F771-1940-A7E5-44E9DE860D03}" type="slidenum">
              <a:rPr lang="en-US" smtClean="0"/>
              <a:pPr/>
              <a:t>‹#›</a:t>
            </a:fld>
            <a:endParaRPr lang="en-US" dirty="0"/>
          </a:p>
        </p:txBody>
      </p:sp>
      <p:pic>
        <p:nvPicPr>
          <p:cNvPr id="3" name="Picture 2" descr="Procore_ConstructionOS_logo_fc_k.eps"/>
          <p:cNvPicPr>
            <a:picLocks noChangeAspect="1"/>
          </p:cNvPicPr>
          <p:nvPr userDrawn="1"/>
        </p:nvPicPr>
        <p:blipFill rotWithShape="1">
          <a:blip r:embed="rId16">
            <a:extLst>
              <a:ext uri="{28A0092B-C50C-407E-A947-70E740481C1C}">
                <a14:useLocalDpi xmlns:a14="http://schemas.microsoft.com/office/drawing/2010/main" val="0"/>
              </a:ext>
            </a:extLst>
          </a:blip>
          <a:srcRect r="58029"/>
          <a:stretch/>
        </p:blipFill>
        <p:spPr>
          <a:xfrm>
            <a:off x="453193" y="4709260"/>
            <a:ext cx="1042370" cy="214924"/>
          </a:xfrm>
          <a:prstGeom prst="rect">
            <a:avLst/>
          </a:prstGeom>
        </p:spPr>
      </p:pic>
    </p:spTree>
    <p:extLst>
      <p:ext uri="{BB962C8B-B14F-4D97-AF65-F5344CB8AC3E}">
        <p14:creationId xmlns:p14="http://schemas.microsoft.com/office/powerpoint/2010/main" val="12593939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chart" Target="../charts/chart15.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  </a:t>
            </a:r>
            <a:fld id="{76F03E09-F771-1940-A7E5-44E9DE860D03}" type="slidenum">
              <a:rPr lang="en-US" smtClean="0"/>
              <a:pPr/>
              <a:t>1</a:t>
            </a:fld>
            <a:endParaRPr lang="en-US" dirty="0"/>
          </a:p>
        </p:txBody>
      </p:sp>
      <p:pic>
        <p:nvPicPr>
          <p:cNvPr id="3" name="Picture 2" descr="Color4.jpg"/>
          <p:cNvPicPr>
            <a:picLocks noChangeAspect="1"/>
          </p:cNvPicPr>
          <p:nvPr/>
        </p:nvPicPr>
        <p:blipFill rotWithShape="1">
          <a:blip r:embed="rId2">
            <a:extLst>
              <a:ext uri="{28A0092B-C50C-407E-A947-70E740481C1C}">
                <a14:useLocalDpi xmlns:a14="http://schemas.microsoft.com/office/drawing/2010/main" val="0"/>
              </a:ext>
            </a:extLst>
          </a:blip>
          <a:srcRect t="8609" r="8749"/>
          <a:stretch/>
        </p:blipFill>
        <p:spPr>
          <a:xfrm>
            <a:off x="-1" y="-1"/>
            <a:ext cx="9162289" cy="5169271"/>
          </a:xfrm>
          <a:prstGeom prst="rect">
            <a:avLst/>
          </a:prstGeom>
        </p:spPr>
      </p:pic>
      <p:sp>
        <p:nvSpPr>
          <p:cNvPr id="4" name="TextBox 3"/>
          <p:cNvSpPr txBox="1"/>
          <p:nvPr/>
        </p:nvSpPr>
        <p:spPr>
          <a:xfrm>
            <a:off x="177209" y="703875"/>
            <a:ext cx="8782493" cy="954107"/>
          </a:xfrm>
          <a:prstGeom prst="rect">
            <a:avLst/>
          </a:prstGeom>
          <a:noFill/>
        </p:spPr>
        <p:txBody>
          <a:bodyPr wrap="square" rtlCol="0">
            <a:spAutoFit/>
          </a:bodyPr>
          <a:lstStyle/>
          <a:p>
            <a:r>
              <a:rPr lang="en-US" sz="2800" b="1" dirty="0" smtClean="0">
                <a:solidFill>
                  <a:schemeClr val="bg1"/>
                </a:solidFill>
              </a:rPr>
              <a:t>Construction Executive’s 2018 Economic Forecast</a:t>
            </a:r>
          </a:p>
          <a:p>
            <a:r>
              <a:rPr lang="en-US" sz="2800" b="1" i="1" dirty="0" smtClean="0">
                <a:solidFill>
                  <a:schemeClr val="bg1"/>
                </a:solidFill>
                <a:latin typeface="Arial"/>
                <a:cs typeface="Arial"/>
              </a:rPr>
              <a:t>Confidence is the Key</a:t>
            </a:r>
            <a:endParaRPr lang="en-US" sz="2800" b="1" i="1" dirty="0">
              <a:solidFill>
                <a:schemeClr val="bg1"/>
              </a:solidFill>
              <a:latin typeface="Arial"/>
              <a:cs typeface="Arial"/>
            </a:endParaRPr>
          </a:p>
        </p:txBody>
      </p:sp>
      <p:sp>
        <p:nvSpPr>
          <p:cNvPr id="5" name="Shape 196"/>
          <p:cNvSpPr txBox="1"/>
          <p:nvPr/>
        </p:nvSpPr>
        <p:spPr>
          <a:xfrm>
            <a:off x="177209" y="1617756"/>
            <a:ext cx="3491400" cy="632148"/>
          </a:xfrm>
          <a:prstGeom prst="rect">
            <a:avLst/>
          </a:prstGeom>
          <a:noFill/>
          <a:ln>
            <a:noFill/>
          </a:ln>
        </p:spPr>
        <p:txBody>
          <a:bodyPr lIns="91425" tIns="91425" rIns="91425" bIns="91425" anchor="t" anchorCtr="0">
            <a:noAutofit/>
          </a:bodyPr>
          <a:lstStyle/>
          <a:p>
            <a:pPr lvl="0" rtl="0">
              <a:spcBef>
                <a:spcPts val="0"/>
              </a:spcBef>
              <a:buNone/>
            </a:pPr>
            <a:r>
              <a:rPr lang="en-US" sz="1400" dirty="0" smtClean="0">
                <a:solidFill>
                  <a:schemeClr val="bg1"/>
                </a:solidFill>
              </a:rPr>
              <a:t>Anirban Basu | Sage Policy Group, Inc. </a:t>
            </a:r>
            <a:endParaRPr lang="en" sz="1400" dirty="0">
              <a:solidFill>
                <a:schemeClr val="bg1"/>
              </a:solidFill>
            </a:endParaRPr>
          </a:p>
        </p:txBody>
      </p:sp>
      <p:pic>
        <p:nvPicPr>
          <p:cNvPr id="9" name="Picture 8" descr="Procore_ConstructionOS_logo_fc_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71" y="396086"/>
            <a:ext cx="3227089" cy="279267"/>
          </a:xfrm>
          <a:prstGeom prst="rect">
            <a:avLst/>
          </a:prstGeom>
        </p:spPr>
      </p:pic>
    </p:spTree>
    <p:extLst>
      <p:ext uri="{BB962C8B-B14F-4D97-AF65-F5344CB8AC3E}">
        <p14:creationId xmlns:p14="http://schemas.microsoft.com/office/powerpoint/2010/main" val="1917957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7793"/>
            <a:ext cx="9144000" cy="443014"/>
          </a:xfrm>
        </p:spPr>
        <p:txBody>
          <a:bodyPr/>
          <a:lstStyle/>
          <a:p>
            <a:r>
              <a:rPr lang="en-US" sz="3200" dirty="0" smtClean="0">
                <a:latin typeface="+mn-lt"/>
                <a:cs typeface="Gotham Book"/>
              </a:rPr>
              <a:t>NYMEX Crude Oil Future Prices in U.S. Dollars</a:t>
            </a:r>
            <a:endParaRPr lang="en-US" sz="3200" dirty="0">
              <a:latin typeface="+mn-lt"/>
              <a:cs typeface="Gotham Book"/>
            </a:endParaRPr>
          </a:p>
        </p:txBody>
      </p:sp>
      <p:sp>
        <p:nvSpPr>
          <p:cNvPr id="7" name="Text Box 6"/>
          <p:cNvSpPr txBox="1">
            <a:spLocks noChangeArrowheads="1"/>
          </p:cNvSpPr>
          <p:nvPr/>
        </p:nvSpPr>
        <p:spPr bwMode="auto">
          <a:xfrm>
            <a:off x="6782043" y="4910772"/>
            <a:ext cx="2361957" cy="215444"/>
          </a:xfrm>
          <a:prstGeom prst="rect">
            <a:avLst/>
          </a:prstGeom>
          <a:noFill/>
          <a:ln w="0" algn="ctr">
            <a:noFill/>
            <a:miter lim="800000"/>
            <a:headEnd/>
            <a:tailEnd/>
          </a:ln>
        </p:spPr>
        <p:txBody>
          <a:bodyPr wrap="square">
            <a:spAutoFit/>
          </a:bodyPr>
          <a:lstStyle/>
          <a:p>
            <a:pPr defTabSz="914400" fontAlgn="base">
              <a:spcBef>
                <a:spcPct val="0"/>
              </a:spcBef>
              <a:spcAft>
                <a:spcPct val="0"/>
              </a:spcAft>
            </a:pPr>
            <a:r>
              <a:rPr lang="en-US" sz="800" i="1" dirty="0">
                <a:solidFill>
                  <a:srgbClr val="878787"/>
                </a:solidFill>
                <a:cs typeface="Gotham Book"/>
              </a:rPr>
              <a:t>Source: </a:t>
            </a:r>
            <a:r>
              <a:rPr lang="en-US" sz="800" i="1" dirty="0" smtClean="0">
                <a:solidFill>
                  <a:srgbClr val="878787"/>
                </a:solidFill>
                <a:cs typeface="Gotham Book"/>
              </a:rPr>
              <a:t>U.S. Energy Information Administration</a:t>
            </a:r>
            <a:endParaRPr lang="en-US" sz="800" i="1" dirty="0">
              <a:solidFill>
                <a:srgbClr val="878787"/>
              </a:solidFill>
              <a:cs typeface="Gotham Book"/>
            </a:endParaRPr>
          </a:p>
        </p:txBody>
      </p:sp>
      <p:sp>
        <p:nvSpPr>
          <p:cNvPr id="8" name="Subtitle 1"/>
          <p:cNvSpPr txBox="1">
            <a:spLocks/>
          </p:cNvSpPr>
          <p:nvPr/>
        </p:nvSpPr>
        <p:spPr>
          <a:xfrm>
            <a:off x="398341" y="580807"/>
            <a:ext cx="7324918" cy="367090"/>
          </a:xfrm>
          <a:prstGeom prst="rect">
            <a:avLst/>
          </a:prstGeom>
        </p:spPr>
        <p:txBody>
          <a:bodyPr vert="horz" lIns="91440" tIns="45720" rIns="91440" bIns="45720" rtlCol="0">
            <a:normAutofit/>
          </a:bodyPr>
          <a:lstStyle>
            <a:lvl1pPr marL="0" indent="0" algn="l" defTabSz="457200" rtl="0" eaLnBrk="1" latinLnBrk="0" hangingPunct="1">
              <a:spcBef>
                <a:spcPts val="0"/>
              </a:spcBef>
              <a:spcAft>
                <a:spcPts val="600"/>
              </a:spcAft>
              <a:buFont typeface="Arial"/>
              <a:buNone/>
              <a:defRPr sz="2400" b="0" i="0" kern="1200">
                <a:solidFill>
                  <a:srgbClr val="878787"/>
                </a:solidFill>
                <a:latin typeface="Arial"/>
                <a:ea typeface="+mn-ea"/>
                <a:cs typeface="Arial"/>
              </a:defRPr>
            </a:lvl1pPr>
            <a:lvl2pPr marL="742950" indent="-28575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2pPr>
            <a:lvl3pPr marL="1143000" indent="-228600" algn="l" defTabSz="457200" rtl="0" eaLnBrk="1" latinLnBrk="0" hangingPunct="1">
              <a:spcBef>
                <a:spcPts val="0"/>
              </a:spcBef>
              <a:spcAft>
                <a:spcPts val="600"/>
              </a:spcAft>
              <a:buSzPct val="80000"/>
              <a:buFont typeface="Lucida Grande"/>
              <a:buChar char="&gt;"/>
              <a:defRPr sz="2400" b="0" i="0" kern="1200">
                <a:solidFill>
                  <a:srgbClr val="878787"/>
                </a:solidFill>
                <a:latin typeface="Arial"/>
                <a:ea typeface="+mn-ea"/>
                <a:cs typeface="Arial"/>
              </a:defRPr>
            </a:lvl3pPr>
            <a:lvl4pPr marL="1600200" indent="-22860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4pPr>
            <a:lvl5pPr marL="2057400" indent="-228600" algn="l" defTabSz="457200" rtl="0" eaLnBrk="1" latinLnBrk="0" hangingPunct="1">
              <a:spcBef>
                <a:spcPct val="20000"/>
              </a:spcBef>
              <a:buFont typeface="Arial"/>
              <a:buChar char="»"/>
              <a:defRPr sz="2400" b="0" i="0" kern="1200">
                <a:solidFill>
                  <a:srgbClr val="87878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4"/>
              </a:buClr>
            </a:pPr>
            <a:r>
              <a:rPr lang="en-US" sz="1400" i="1" dirty="0" smtClean="0">
                <a:latin typeface="+mn-lt"/>
                <a:cs typeface="Gotham Book"/>
              </a:rPr>
              <a:t>November 2001 through November 2017</a:t>
            </a:r>
            <a:endParaRPr lang="en-US" sz="1400" i="1" dirty="0">
              <a:latin typeface="+mn-lt"/>
              <a:cs typeface="Gotham Book"/>
            </a:endParaRPr>
          </a:p>
        </p:txBody>
      </p:sp>
      <p:graphicFrame>
        <p:nvGraphicFramePr>
          <p:cNvPr id="9" name="Chart 8"/>
          <p:cNvGraphicFramePr/>
          <p:nvPr>
            <p:extLst/>
          </p:nvPr>
        </p:nvGraphicFramePr>
        <p:xfrm>
          <a:off x="39310" y="805824"/>
          <a:ext cx="9052560" cy="390757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865558" y="4896186"/>
            <a:ext cx="3940502" cy="261610"/>
          </a:xfrm>
          <a:prstGeom prst="rect">
            <a:avLst/>
          </a:prstGeom>
          <a:noFill/>
        </p:spPr>
        <p:txBody>
          <a:bodyPr wrap="none" rtlCol="0">
            <a:spAutoFit/>
          </a:bodyPr>
          <a:lstStyle/>
          <a:p>
            <a:r>
              <a:rPr lang="en-US" sz="1100" dirty="0">
                <a:solidFill>
                  <a:schemeClr val="bg1">
                    <a:lumMod val="50000"/>
                  </a:schemeClr>
                </a:solidFill>
                <a:latin typeface="Constantia"/>
              </a:rPr>
              <a:t>*</a:t>
            </a:r>
            <a:r>
              <a:rPr lang="en-US" sz="1100" dirty="0" smtClean="0">
                <a:solidFill>
                  <a:schemeClr val="bg1">
                    <a:lumMod val="50000"/>
                  </a:schemeClr>
                </a:solidFill>
                <a:latin typeface="Constantia"/>
              </a:rPr>
              <a:t>Month of November = average of daily prices from 11/1-11/30</a:t>
            </a:r>
            <a:endParaRPr lang="en-US" sz="1100" dirty="0">
              <a:solidFill>
                <a:schemeClr val="bg1">
                  <a:lumMod val="50000"/>
                </a:schemeClr>
              </a:solidFill>
              <a:latin typeface="Constantia"/>
            </a:endParaRPr>
          </a:p>
        </p:txBody>
      </p:sp>
    </p:spTree>
    <p:extLst>
      <p:ext uri="{BB962C8B-B14F-4D97-AF65-F5344CB8AC3E}">
        <p14:creationId xmlns:p14="http://schemas.microsoft.com/office/powerpoint/2010/main" val="79886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9645" y="4544889"/>
            <a:ext cx="4204355" cy="415498"/>
          </a:xfrm>
          <a:prstGeom prst="rect">
            <a:avLst/>
          </a:prstGeom>
          <a:noFill/>
        </p:spPr>
        <p:txBody>
          <a:bodyPr wrap="square" rtlCol="0">
            <a:spAutoFit/>
          </a:bodyPr>
          <a:lstStyle/>
          <a:p>
            <a:r>
              <a:rPr lang="en-US" sz="1050" i="1" dirty="0"/>
              <a:t>US$ </a:t>
            </a:r>
            <a:r>
              <a:rPr lang="en-US" sz="1050" i="1" dirty="0" smtClean="0"/>
              <a:t>Nominal. Base </a:t>
            </a:r>
            <a:r>
              <a:rPr lang="en-US" sz="1050" i="1" dirty="0"/>
              <a:t>metals include aluminum, copper, lead, nickel, tin and </a:t>
            </a:r>
            <a:r>
              <a:rPr lang="en-US" sz="1050" i="1" dirty="0" smtClean="0"/>
              <a:t>zinc. Precious </a:t>
            </a:r>
            <a:r>
              <a:rPr lang="en-US" sz="1050" i="1" dirty="0"/>
              <a:t>metals include gold, platinum, and silver.</a:t>
            </a:r>
          </a:p>
        </p:txBody>
      </p:sp>
      <p:graphicFrame>
        <p:nvGraphicFramePr>
          <p:cNvPr id="8" name="Chart 7"/>
          <p:cNvGraphicFramePr/>
          <p:nvPr>
            <p:extLst>
              <p:ext uri="{D42A27DB-BD31-4B8C-83A1-F6EECF244321}">
                <p14:modId xmlns:p14="http://schemas.microsoft.com/office/powerpoint/2010/main" val="1358017074"/>
              </p:ext>
            </p:extLst>
          </p:nvPr>
        </p:nvGraphicFramePr>
        <p:xfrm>
          <a:off x="44449" y="806858"/>
          <a:ext cx="905256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3200" dirty="0">
                <a:latin typeface="+mn-lt"/>
              </a:rPr>
              <a:t>Metal Price Indices</a:t>
            </a:r>
            <a:r>
              <a:rPr lang="en-US" sz="2100" i="1" dirty="0"/>
              <a:t/>
            </a:r>
            <a:br>
              <a:rPr lang="en-US" sz="2100" i="1" dirty="0"/>
            </a:br>
            <a:endParaRPr lang="en-US" sz="2100" dirty="0"/>
          </a:p>
        </p:txBody>
      </p:sp>
      <p:sp>
        <p:nvSpPr>
          <p:cNvPr id="4" name="Text Placeholder 3"/>
          <p:cNvSpPr>
            <a:spLocks noGrp="1"/>
          </p:cNvSpPr>
          <p:nvPr>
            <p:ph type="body" sz="quarter" idx="10"/>
          </p:nvPr>
        </p:nvSpPr>
        <p:spPr>
          <a:xfrm>
            <a:off x="7744104" y="4960387"/>
            <a:ext cx="1399896" cy="180975"/>
          </a:xfrm>
        </p:spPr>
        <p:txBody>
          <a:bodyPr/>
          <a:lstStyle/>
          <a:p>
            <a:r>
              <a:rPr lang="en-US" dirty="0">
                <a:solidFill>
                  <a:schemeClr val="accent1">
                    <a:lumMod val="75000"/>
                  </a:schemeClr>
                </a:solidFill>
                <a:latin typeface="Arial" pitchFamily="34" charset="0"/>
                <a:cs typeface="Arial" pitchFamily="34" charset="0"/>
              </a:rPr>
              <a:t>Source: The World </a:t>
            </a:r>
            <a:r>
              <a:rPr lang="en-US" dirty="0" smtClean="0">
                <a:solidFill>
                  <a:schemeClr val="accent1">
                    <a:lumMod val="75000"/>
                  </a:schemeClr>
                </a:solidFill>
                <a:latin typeface="Arial" pitchFamily="34" charset="0"/>
                <a:cs typeface="Arial" pitchFamily="34" charset="0"/>
              </a:rPr>
              <a:t>Bank</a:t>
            </a:r>
            <a:endParaRPr lang="en-US" dirty="0">
              <a:solidFill>
                <a:schemeClr val="accent1">
                  <a:lumMod val="75000"/>
                </a:schemeClr>
              </a:solidFill>
              <a:latin typeface="Arial" pitchFamily="34" charset="0"/>
              <a:cs typeface="Arial" pitchFamily="34" charset="0"/>
            </a:endParaRPr>
          </a:p>
        </p:txBody>
      </p:sp>
      <p:sp>
        <p:nvSpPr>
          <p:cNvPr id="5" name="Rectangle 4"/>
          <p:cNvSpPr/>
          <p:nvPr/>
        </p:nvSpPr>
        <p:spPr>
          <a:xfrm>
            <a:off x="2979364" y="580207"/>
            <a:ext cx="2650084" cy="276999"/>
          </a:xfrm>
          <a:prstGeom prst="rect">
            <a:avLst/>
          </a:prstGeom>
        </p:spPr>
        <p:txBody>
          <a:bodyPr wrap="none">
            <a:spAutoFit/>
          </a:bodyPr>
          <a:lstStyle/>
          <a:p>
            <a:r>
              <a:rPr lang="en-US" sz="1200" i="1" dirty="0" smtClean="0"/>
              <a:t>October 2007 </a:t>
            </a:r>
            <a:r>
              <a:rPr lang="en-US" sz="1200" i="1" dirty="0"/>
              <a:t>through </a:t>
            </a:r>
            <a:r>
              <a:rPr lang="en-US" sz="1200" i="1" dirty="0" smtClean="0"/>
              <a:t>October 2017</a:t>
            </a:r>
            <a:endParaRPr lang="en-US" sz="1200" dirty="0"/>
          </a:p>
        </p:txBody>
      </p:sp>
    </p:spTree>
    <p:extLst>
      <p:ext uri="{BB962C8B-B14F-4D97-AF65-F5344CB8AC3E}">
        <p14:creationId xmlns:p14="http://schemas.microsoft.com/office/powerpoint/2010/main" val="1233200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530606915"/>
              </p:ext>
            </p:extLst>
          </p:nvPr>
        </p:nvGraphicFramePr>
        <p:xfrm>
          <a:off x="35228" y="725670"/>
          <a:ext cx="9099044" cy="386601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159462" y="4591688"/>
            <a:ext cx="5867308" cy="549381"/>
          </a:xfrm>
          <a:prstGeom prst="rect">
            <a:avLst/>
          </a:prstGeom>
          <a:noFill/>
        </p:spPr>
        <p:txBody>
          <a:bodyPr wrap="square" rtlCol="0">
            <a:spAutoFit/>
          </a:bodyPr>
          <a:lstStyle/>
          <a:p>
            <a:pPr>
              <a:lnSpc>
                <a:spcPct val="90000"/>
              </a:lnSpc>
            </a:pPr>
            <a:r>
              <a:rPr lang="en-US" sz="1100" b="1" dirty="0"/>
              <a:t>The Baltic Dry Index (BDI) is a measure of the price of shipping major raw materials such as metals, grains, and fossil fuels by sea</a:t>
            </a:r>
            <a:r>
              <a:rPr lang="en-US" sz="1100" b="1"/>
              <a:t>. </a:t>
            </a:r>
            <a:r>
              <a:rPr lang="en-US" sz="1100" b="1" smtClean="0"/>
              <a:t> </a:t>
            </a:r>
            <a:r>
              <a:rPr lang="en-US" sz="1100" b="1" dirty="0" smtClean="0"/>
              <a:t>The </a:t>
            </a:r>
            <a:r>
              <a:rPr lang="en-US" sz="1100" b="1" dirty="0"/>
              <a:t>BDI is a composite of 3 sub-indices, each covering a different carrier size: </a:t>
            </a:r>
            <a:r>
              <a:rPr lang="en-US" sz="1100" b="1" dirty="0" err="1"/>
              <a:t>Capesize</a:t>
            </a:r>
            <a:r>
              <a:rPr lang="en-US" sz="1100" b="1" dirty="0"/>
              <a:t>, Panamax, and </a:t>
            </a:r>
            <a:r>
              <a:rPr lang="en-US" sz="1100" b="1" dirty="0" err="1"/>
              <a:t>Supramax</a:t>
            </a:r>
            <a:r>
              <a:rPr lang="en-US" sz="1100" b="1" dirty="0"/>
              <a:t>.</a:t>
            </a:r>
          </a:p>
        </p:txBody>
      </p:sp>
      <p:sp>
        <p:nvSpPr>
          <p:cNvPr id="9" name="Title 8"/>
          <p:cNvSpPr>
            <a:spLocks noGrp="1"/>
          </p:cNvSpPr>
          <p:nvPr>
            <p:ph type="title"/>
          </p:nvPr>
        </p:nvSpPr>
        <p:spPr>
          <a:xfrm>
            <a:off x="1355553" y="83885"/>
            <a:ext cx="6416847" cy="556916"/>
          </a:xfrm>
        </p:spPr>
        <p:txBody>
          <a:bodyPr/>
          <a:lstStyle/>
          <a:p>
            <a:r>
              <a:rPr lang="en-US" sz="3200" dirty="0"/>
              <a:t>Baltic Dry Index</a:t>
            </a:r>
            <a:r>
              <a:rPr lang="en-US" sz="2800" i="1" dirty="0"/>
              <a:t/>
            </a:r>
            <a:br>
              <a:rPr lang="en-US" sz="2800" i="1" dirty="0"/>
            </a:br>
            <a:endParaRPr lang="en-US" sz="2100" dirty="0"/>
          </a:p>
        </p:txBody>
      </p:sp>
      <p:sp>
        <p:nvSpPr>
          <p:cNvPr id="4" name="Text Placeholder 3"/>
          <p:cNvSpPr>
            <a:spLocks noGrp="1"/>
          </p:cNvSpPr>
          <p:nvPr>
            <p:ph type="body" sz="quarter" idx="10"/>
          </p:nvPr>
        </p:nvSpPr>
        <p:spPr>
          <a:xfrm>
            <a:off x="0" y="4960094"/>
            <a:ext cx="1166001" cy="180975"/>
          </a:xfrm>
        </p:spPr>
        <p:txBody>
          <a:bodyPr/>
          <a:lstStyle/>
          <a:p>
            <a:r>
              <a:rPr lang="en-US" dirty="0">
                <a:solidFill>
                  <a:schemeClr val="tx1"/>
                </a:solidFill>
                <a:latin typeface="Arial" pitchFamily="34" charset="0"/>
                <a:cs typeface="Arial" pitchFamily="34" charset="0"/>
              </a:rPr>
              <a:t>Source: </a:t>
            </a:r>
            <a:r>
              <a:rPr lang="en-US" dirty="0" err="1">
                <a:solidFill>
                  <a:schemeClr val="tx1"/>
                </a:solidFill>
                <a:latin typeface="Arial" pitchFamily="34" charset="0"/>
                <a:cs typeface="Arial" pitchFamily="34" charset="0"/>
              </a:rPr>
              <a:t>Quandl.com</a:t>
            </a:r>
            <a:r>
              <a:rPr lang="en-US" dirty="0">
                <a:solidFill>
                  <a:schemeClr val="tx1"/>
                </a:solidFill>
                <a:latin typeface="Arial" pitchFamily="34" charset="0"/>
                <a:cs typeface="Arial" pitchFamily="34" charset="0"/>
              </a:rPr>
              <a:t> </a:t>
            </a:r>
          </a:p>
        </p:txBody>
      </p:sp>
      <p:sp>
        <p:nvSpPr>
          <p:cNvPr id="3" name="Rectangle 2"/>
          <p:cNvSpPr/>
          <p:nvPr/>
        </p:nvSpPr>
        <p:spPr>
          <a:xfrm>
            <a:off x="2993888" y="542257"/>
            <a:ext cx="2970685" cy="276999"/>
          </a:xfrm>
          <a:prstGeom prst="rect">
            <a:avLst/>
          </a:prstGeom>
        </p:spPr>
        <p:txBody>
          <a:bodyPr wrap="none">
            <a:spAutoFit/>
          </a:bodyPr>
          <a:lstStyle/>
          <a:p>
            <a:r>
              <a:rPr lang="en-US" sz="1200" i="1" dirty="0" smtClean="0"/>
              <a:t>November 2009 </a:t>
            </a:r>
            <a:r>
              <a:rPr lang="en-US" sz="1200" i="1" dirty="0"/>
              <a:t>through </a:t>
            </a:r>
            <a:r>
              <a:rPr lang="en-US" sz="1200" i="1" dirty="0" smtClean="0"/>
              <a:t>November 2017</a:t>
            </a:r>
            <a:endParaRPr lang="en-US" sz="1200" dirty="0"/>
          </a:p>
        </p:txBody>
      </p:sp>
    </p:spTree>
    <p:extLst>
      <p:ext uri="{BB962C8B-B14F-4D97-AF65-F5344CB8AC3E}">
        <p14:creationId xmlns:p14="http://schemas.microsoft.com/office/powerpoint/2010/main" val="865288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159570" y="296163"/>
            <a:ext cx="6841430" cy="755739"/>
          </a:xfrm>
        </p:spPr>
        <p:txBody>
          <a:bodyPr>
            <a:noAutofit/>
          </a:bodyPr>
          <a:lstStyle/>
          <a:p>
            <a:pPr algn="ctr" eaLnBrk="1" hangingPunct="1"/>
            <a:r>
              <a:rPr lang="en-US" sz="4000" b="1" dirty="0">
                <a:latin typeface="+mn-lt"/>
                <a:cs typeface="Gotham Book"/>
              </a:rPr>
              <a:t>USA CSI</a:t>
            </a:r>
          </a:p>
        </p:txBody>
      </p:sp>
      <p:sp>
        <p:nvSpPr>
          <p:cNvPr id="4" name="TextBox 3"/>
          <p:cNvSpPr txBox="1"/>
          <p:nvPr/>
        </p:nvSpPr>
        <p:spPr>
          <a:xfrm>
            <a:off x="7639834" y="4945178"/>
            <a:ext cx="1516617" cy="207749"/>
          </a:xfrm>
          <a:prstGeom prst="rect">
            <a:avLst/>
          </a:prstGeom>
          <a:noFill/>
        </p:spPr>
        <p:txBody>
          <a:bodyPr wrap="square" rtlCol="0">
            <a:spAutoFit/>
          </a:bodyPr>
          <a:lstStyle/>
          <a:p>
            <a:pPr algn="r"/>
            <a:r>
              <a:rPr lang="en-US" sz="750" i="1" dirty="0">
                <a:latin typeface="Arial"/>
                <a:cs typeface="Arial"/>
              </a:rPr>
              <a:t>Photo: </a:t>
            </a:r>
            <a:r>
              <a:rPr lang="en-US" sz="750" i="1" dirty="0" err="1">
                <a:latin typeface="Arial"/>
                <a:cs typeface="Arial"/>
              </a:rPr>
              <a:t>AMCNetworks.com</a:t>
            </a:r>
            <a:endParaRPr lang="en-US" sz="750" i="1" dirty="0">
              <a:latin typeface="Arial"/>
              <a:cs typeface="Arial"/>
            </a:endParaRPr>
          </a:p>
        </p:txBody>
      </p:sp>
      <p:sp>
        <p:nvSpPr>
          <p:cNvPr id="5" name="Title 1"/>
          <p:cNvSpPr txBox="1">
            <a:spLocks/>
          </p:cNvSpPr>
          <p:nvPr/>
        </p:nvSpPr>
        <p:spPr bwMode="auto">
          <a:xfrm>
            <a:off x="1485900" y="3694024"/>
            <a:ext cx="6229350" cy="56154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34290" rIns="0" bIns="0" numCol="1" anchor="ctr" anchorCtr="0" compatLnSpc="1">
            <a:prstTxWarp prst="textNoShape">
              <a:avLst/>
            </a:prstTxWarp>
            <a:normAutofit fontScale="67500" lnSpcReduction="20000"/>
            <a:scene3d>
              <a:camera prst="orthographicFront"/>
              <a:lightRig rig="freezing" dir="t">
                <a:rot lat="0" lon="0" rev="5640000"/>
              </a:lightRig>
            </a:scene3d>
            <a:sp3d prstMaterial="flat">
              <a:contourClr>
                <a:schemeClr val="tx2"/>
              </a:contourClr>
            </a:sp3d>
          </a:bodyPr>
          <a:lstStyle>
            <a:lvl1pPr algn="ctr" rtl="0" eaLnBrk="0" fontAlgn="base" hangingPunct="0">
              <a:spcBef>
                <a:spcPct val="0"/>
              </a:spcBef>
              <a:spcAft>
                <a:spcPct val="0"/>
              </a:spcAft>
              <a:buNone/>
              <a:defRPr sz="7200" b="1" kern="1200">
                <a:ln>
                  <a:noFill/>
                </a:ln>
                <a:solidFill>
                  <a:srgbClr val="003366"/>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n-US" sz="4050" dirty="0">
                <a:solidFill>
                  <a:schemeClr val="tx1"/>
                </a:solidFill>
                <a:latin typeface="Arial" panose="020B0604020202020204" pitchFamily="34" charset="0"/>
                <a:ea typeface="ＭＳ Ｐゴシック" charset="0"/>
                <a:cs typeface="Arial" panose="020B0604020202020204" pitchFamily="34" charset="0"/>
              </a:rPr>
              <a:t>(Commercial Situation Investigation)</a:t>
            </a:r>
            <a:endParaRPr lang="en-US" sz="2100" dirty="0">
              <a:solidFill>
                <a:schemeClr val="tx1"/>
              </a:solidFill>
              <a:latin typeface="Arial" panose="020B0604020202020204" pitchFamily="34" charset="0"/>
              <a:ea typeface="ＭＳ Ｐゴシック" charset="0"/>
              <a:cs typeface="Arial" panose="020B0604020202020204" pitchFamily="34" charset="0"/>
            </a:endParaRPr>
          </a:p>
        </p:txBody>
      </p:sp>
      <p:pic>
        <p:nvPicPr>
          <p:cNvPr id="3" name="Picture 2" descr="csi-feature-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352" y="1027441"/>
            <a:ext cx="4919960" cy="2765978"/>
          </a:xfrm>
          <a:prstGeom prst="rect">
            <a:avLst/>
          </a:prstGeom>
        </p:spPr>
      </p:pic>
    </p:spTree>
    <p:extLst>
      <p:ext uri="{BB962C8B-B14F-4D97-AF65-F5344CB8AC3E}">
        <p14:creationId xmlns:p14="http://schemas.microsoft.com/office/powerpoint/2010/main" val="1338835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470753" y="0"/>
            <a:ext cx="6416847" cy="682552"/>
          </a:xfrm>
        </p:spPr>
        <p:txBody>
          <a:bodyPr>
            <a:noAutofit/>
          </a:bodyPr>
          <a:lstStyle/>
          <a:p>
            <a:pPr fontAlgn="auto">
              <a:spcAft>
                <a:spcPts val="0"/>
              </a:spcAft>
              <a:defRPr/>
            </a:pPr>
            <a:r>
              <a:rPr lang="en-US" sz="4000" dirty="0">
                <a:latin typeface="+mn-lt"/>
                <a:cs typeface="Gotham Book"/>
              </a:rPr>
              <a:t>Gross Domestic Product</a:t>
            </a:r>
            <a:r>
              <a:rPr lang="en-US" sz="2400" dirty="0">
                <a:solidFill>
                  <a:srgbClr val="003366"/>
                </a:solidFill>
              </a:rPr>
              <a:t/>
            </a:r>
            <a:br>
              <a:rPr lang="en-US" sz="2400" dirty="0">
                <a:solidFill>
                  <a:srgbClr val="003366"/>
                </a:solidFill>
              </a:rPr>
            </a:br>
            <a:endParaRPr lang="en-US" sz="2000" i="1" dirty="0">
              <a:solidFill>
                <a:srgbClr val="003366"/>
              </a:solidFill>
            </a:endParaRPr>
          </a:p>
        </p:txBody>
      </p:sp>
      <p:sp>
        <p:nvSpPr>
          <p:cNvPr id="2" name="Text Placeholder 1"/>
          <p:cNvSpPr>
            <a:spLocks noGrp="1"/>
          </p:cNvSpPr>
          <p:nvPr>
            <p:ph type="body" sz="quarter" idx="10"/>
          </p:nvPr>
        </p:nvSpPr>
        <p:spPr>
          <a:xfrm>
            <a:off x="6509838" y="4963891"/>
            <a:ext cx="2643589" cy="160755"/>
          </a:xfrm>
        </p:spPr>
        <p:txBody>
          <a:bodyPr/>
          <a:lstStyle/>
          <a:p>
            <a:pPr algn="r"/>
            <a:r>
              <a:rPr lang="en-US" dirty="0">
                <a:solidFill>
                  <a:schemeClr val="bg1">
                    <a:lumMod val="50000"/>
                  </a:schemeClr>
                </a:solidFill>
                <a:latin typeface="Arial" pitchFamily="34" charset="0"/>
                <a:cs typeface="Arial" pitchFamily="34" charset="0"/>
              </a:rPr>
              <a:t>Source: Bureau of Economic </a:t>
            </a:r>
            <a:r>
              <a:rPr lang="en-US" dirty="0" smtClean="0">
                <a:solidFill>
                  <a:schemeClr val="bg1">
                    <a:lumMod val="50000"/>
                  </a:schemeClr>
                </a:solidFill>
                <a:latin typeface="Arial" pitchFamily="34" charset="0"/>
                <a:cs typeface="Arial" pitchFamily="34" charset="0"/>
              </a:rPr>
              <a:t>Analysis     *2</a:t>
            </a:r>
            <a:r>
              <a:rPr lang="en-US" baseline="30000" dirty="0" smtClean="0">
                <a:solidFill>
                  <a:schemeClr val="bg1">
                    <a:lumMod val="50000"/>
                  </a:schemeClr>
                </a:solidFill>
                <a:latin typeface="Arial" pitchFamily="34" charset="0"/>
                <a:cs typeface="Arial" pitchFamily="34" charset="0"/>
              </a:rPr>
              <a:t>nd</a:t>
            </a:r>
            <a:r>
              <a:rPr lang="en-US" dirty="0" smtClean="0">
                <a:solidFill>
                  <a:schemeClr val="bg1">
                    <a:lumMod val="50000"/>
                  </a:schemeClr>
                </a:solidFill>
                <a:latin typeface="Arial" pitchFamily="34" charset="0"/>
                <a:cs typeface="Arial" pitchFamily="34" charset="0"/>
              </a:rPr>
              <a:t> Estimate</a:t>
            </a:r>
            <a:endParaRPr lang="en-US" dirty="0">
              <a:solidFill>
                <a:schemeClr val="bg1">
                  <a:lumMod val="50000"/>
                </a:schemeClr>
              </a:solidFill>
              <a:latin typeface="Arial" pitchFamily="34" charset="0"/>
              <a:cs typeface="Arial" pitchFamily="34" charset="0"/>
            </a:endParaRPr>
          </a:p>
        </p:txBody>
      </p:sp>
      <p:graphicFrame>
        <p:nvGraphicFramePr>
          <p:cNvPr id="8" name="Chart Placeholder 8"/>
          <p:cNvGraphicFramePr>
            <a:graphicFrameLocks noGrp="1"/>
          </p:cNvGraphicFramePr>
          <p:nvPr>
            <p:ph type="chart" idx="4294967295"/>
            <p:extLst>
              <p:ext uri="{D42A27DB-BD31-4B8C-83A1-F6EECF244321}">
                <p14:modId xmlns:p14="http://schemas.microsoft.com/office/powerpoint/2010/main" val="1435620551"/>
              </p:ext>
            </p:extLst>
          </p:nvPr>
        </p:nvGraphicFramePr>
        <p:xfrm>
          <a:off x="37019" y="826294"/>
          <a:ext cx="905256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852761" y="540020"/>
            <a:ext cx="1939955" cy="276999"/>
          </a:xfrm>
          <a:prstGeom prst="rect">
            <a:avLst/>
          </a:prstGeom>
        </p:spPr>
        <p:txBody>
          <a:bodyPr wrap="none">
            <a:spAutoFit/>
          </a:bodyPr>
          <a:lstStyle/>
          <a:p>
            <a:r>
              <a:rPr lang="en-US" sz="1200" i="1" dirty="0" smtClean="0">
                <a:solidFill>
                  <a:schemeClr val="bg1">
                    <a:lumMod val="50000"/>
                  </a:schemeClr>
                </a:solidFill>
              </a:rPr>
              <a:t>1990Q3 </a:t>
            </a:r>
            <a:r>
              <a:rPr lang="en-US" sz="1200" i="1" dirty="0">
                <a:solidFill>
                  <a:schemeClr val="bg1">
                    <a:lumMod val="50000"/>
                  </a:schemeClr>
                </a:solidFill>
              </a:rPr>
              <a:t>through </a:t>
            </a:r>
            <a:r>
              <a:rPr lang="en-US" sz="1200" i="1" dirty="0" smtClean="0">
                <a:solidFill>
                  <a:schemeClr val="bg1">
                    <a:lumMod val="50000"/>
                  </a:schemeClr>
                </a:solidFill>
              </a:rPr>
              <a:t>2017Q3*</a:t>
            </a:r>
            <a:endParaRPr lang="en-US" sz="1200" dirty="0">
              <a:solidFill>
                <a:schemeClr val="bg1">
                  <a:lumMod val="50000"/>
                </a:schemeClr>
              </a:solidFill>
            </a:endParaRPr>
          </a:p>
        </p:txBody>
      </p:sp>
    </p:spTree>
    <p:extLst>
      <p:ext uri="{BB962C8B-B14F-4D97-AF65-F5344CB8AC3E}">
        <p14:creationId xmlns:p14="http://schemas.microsoft.com/office/powerpoint/2010/main" val="131444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553" y="49161"/>
            <a:ext cx="6416847" cy="541239"/>
          </a:xfrm>
        </p:spPr>
        <p:txBody>
          <a:bodyPr/>
          <a:lstStyle/>
          <a:p>
            <a:r>
              <a:rPr lang="en-US" sz="3200" dirty="0">
                <a:latin typeface="+mn-lt"/>
                <a:cs typeface="Gotham Book"/>
              </a:rPr>
              <a:t>Net Change in U.S. Jobs, BLS</a:t>
            </a:r>
            <a:br>
              <a:rPr lang="en-US" sz="3200" dirty="0">
                <a:latin typeface="+mn-lt"/>
                <a:cs typeface="Gotham Book"/>
              </a:rPr>
            </a:br>
            <a:endParaRPr lang="en-US" sz="2100" dirty="0"/>
          </a:p>
        </p:txBody>
      </p:sp>
      <p:sp>
        <p:nvSpPr>
          <p:cNvPr id="3" name="Text Placeholder 2"/>
          <p:cNvSpPr>
            <a:spLocks noGrp="1"/>
          </p:cNvSpPr>
          <p:nvPr>
            <p:ph type="body" sz="quarter" idx="10"/>
          </p:nvPr>
        </p:nvSpPr>
        <p:spPr>
          <a:xfrm>
            <a:off x="7124905" y="4954539"/>
            <a:ext cx="2019095" cy="180975"/>
          </a:xfrm>
        </p:spPr>
        <p:txBody>
          <a:bodyPr/>
          <a:lstStyle/>
          <a:p>
            <a:pPr algn="r"/>
            <a:r>
              <a:rPr lang="en-US" dirty="0">
                <a:solidFill>
                  <a:schemeClr val="tx1"/>
                </a:solidFill>
                <a:latin typeface="Arial" pitchFamily="34" charset="0"/>
                <a:cs typeface="Arial" pitchFamily="34" charset="0"/>
              </a:rPr>
              <a:t>Source: U.S. Bureau of Labor Statistics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472934685"/>
              </p:ext>
            </p:extLst>
          </p:nvPr>
        </p:nvGraphicFramePr>
        <p:xfrm>
          <a:off x="36238" y="665483"/>
          <a:ext cx="905256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9"/>
          <p:cNvSpPr txBox="1">
            <a:spLocks noChangeArrowheads="1"/>
          </p:cNvSpPr>
          <p:nvPr/>
        </p:nvSpPr>
        <p:spPr bwMode="auto">
          <a:xfrm>
            <a:off x="5772150" y="2276116"/>
            <a:ext cx="2057401" cy="530915"/>
          </a:xfrm>
          <a:prstGeom prst="rect">
            <a:avLst/>
          </a:prstGeom>
          <a:noFill/>
          <a:ln w="9525">
            <a:noFill/>
            <a:miter lim="800000"/>
            <a:headEnd/>
            <a:tailEnd/>
          </a:ln>
        </p:spPr>
        <p:txBody>
          <a:bodyPr wrap="square">
            <a:spAutoFit/>
          </a:bodyPr>
          <a:lstStyle/>
          <a:p>
            <a:pPr algn="ctr">
              <a:lnSpc>
                <a:spcPct val="70000"/>
              </a:lnSpc>
              <a:spcBef>
                <a:spcPct val="50000"/>
              </a:spcBef>
            </a:pPr>
            <a:r>
              <a:rPr lang="en-US" sz="1500" b="1" dirty="0">
                <a:solidFill>
                  <a:schemeClr val="accent1">
                    <a:lumMod val="75000"/>
                  </a:schemeClr>
                </a:solidFill>
                <a:cs typeface="Arial" pitchFamily="34" charset="0"/>
              </a:rPr>
              <a:t>   </a:t>
            </a:r>
            <a:r>
              <a:rPr lang="en-US" sz="1500" b="1" dirty="0" smtClean="0">
                <a:solidFill>
                  <a:schemeClr val="accent1">
                    <a:lumMod val="75000"/>
                  </a:schemeClr>
                </a:solidFill>
                <a:cs typeface="Arial" pitchFamily="34" charset="0"/>
              </a:rPr>
              <a:t>October 2017</a:t>
            </a:r>
            <a:r>
              <a:rPr lang="en-US" sz="1500" b="1" dirty="0">
                <a:solidFill>
                  <a:schemeClr val="accent1">
                    <a:lumMod val="75000"/>
                  </a:schemeClr>
                </a:solidFill>
                <a:cs typeface="Arial" pitchFamily="34" charset="0"/>
              </a:rPr>
              <a:t>: </a:t>
            </a:r>
          </a:p>
          <a:p>
            <a:pPr algn="ctr">
              <a:lnSpc>
                <a:spcPct val="70000"/>
              </a:lnSpc>
              <a:spcBef>
                <a:spcPct val="50000"/>
              </a:spcBef>
            </a:pPr>
            <a:r>
              <a:rPr lang="en-US" sz="1500" b="1" dirty="0" smtClean="0">
                <a:solidFill>
                  <a:schemeClr val="accent1">
                    <a:lumMod val="75000"/>
                  </a:schemeClr>
                </a:solidFill>
                <a:cs typeface="Arial" pitchFamily="34" charset="0"/>
              </a:rPr>
              <a:t>+261K</a:t>
            </a:r>
            <a:endParaRPr lang="en-US" sz="1500" b="1" dirty="0">
              <a:solidFill>
                <a:schemeClr val="accent1">
                  <a:lumMod val="75000"/>
                </a:schemeClr>
              </a:solidFill>
              <a:cs typeface="Arial" pitchFamily="34" charset="0"/>
            </a:endParaRPr>
          </a:p>
        </p:txBody>
      </p:sp>
      <p:sp>
        <p:nvSpPr>
          <p:cNvPr id="5" name="Rectangle 4"/>
          <p:cNvSpPr/>
          <p:nvPr/>
        </p:nvSpPr>
        <p:spPr>
          <a:xfrm>
            <a:off x="2280827" y="526985"/>
            <a:ext cx="2650084" cy="276999"/>
          </a:xfrm>
          <a:prstGeom prst="rect">
            <a:avLst/>
          </a:prstGeom>
        </p:spPr>
        <p:txBody>
          <a:bodyPr wrap="none">
            <a:spAutoFit/>
          </a:bodyPr>
          <a:lstStyle/>
          <a:p>
            <a:r>
              <a:rPr lang="en-US" sz="1200" i="1" dirty="0" smtClean="0">
                <a:solidFill>
                  <a:schemeClr val="accent1">
                    <a:lumMod val="75000"/>
                  </a:schemeClr>
                </a:solidFill>
                <a:cs typeface="Times New Roman" pitchFamily="18" charset="0"/>
              </a:rPr>
              <a:t>October 2002 </a:t>
            </a:r>
            <a:r>
              <a:rPr lang="en-US" sz="1200" i="1" dirty="0">
                <a:solidFill>
                  <a:schemeClr val="accent1">
                    <a:lumMod val="75000"/>
                  </a:schemeClr>
                </a:solidFill>
                <a:cs typeface="Times New Roman" pitchFamily="18" charset="0"/>
              </a:rPr>
              <a:t>through </a:t>
            </a:r>
            <a:r>
              <a:rPr lang="en-US" sz="1200" i="1" dirty="0" smtClean="0">
                <a:solidFill>
                  <a:schemeClr val="accent1">
                    <a:lumMod val="75000"/>
                  </a:schemeClr>
                </a:solidFill>
                <a:cs typeface="Times New Roman" pitchFamily="18" charset="0"/>
              </a:rPr>
              <a:t>October 2017</a:t>
            </a:r>
            <a:endParaRPr lang="en-US" sz="1200" dirty="0">
              <a:solidFill>
                <a:schemeClr val="accent1">
                  <a:lumMod val="75000"/>
                </a:schemeClr>
              </a:solidFill>
            </a:endParaRPr>
          </a:p>
        </p:txBody>
      </p:sp>
    </p:spTree>
    <p:extLst>
      <p:ext uri="{BB962C8B-B14F-4D97-AF65-F5344CB8AC3E}">
        <p14:creationId xmlns:p14="http://schemas.microsoft.com/office/powerpoint/2010/main" val="961267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1355553" y="109927"/>
            <a:ext cx="6416847" cy="512643"/>
          </a:xfrm>
        </p:spPr>
        <p:txBody>
          <a:bodyPr>
            <a:noAutofit/>
          </a:bodyPr>
          <a:lstStyle/>
          <a:p>
            <a:r>
              <a:rPr lang="en-US" sz="3200" dirty="0">
                <a:latin typeface="+mn-lt"/>
                <a:cs typeface="Gotham Book"/>
              </a:rPr>
              <a:t>National </a:t>
            </a:r>
            <a:r>
              <a:rPr lang="en-US" sz="3200">
                <a:latin typeface="+mn-lt"/>
                <a:cs typeface="Gotham Book"/>
              </a:rPr>
              <a:t>Nonfarm </a:t>
            </a:r>
            <a:r>
              <a:rPr lang="en-US" sz="3200" smtClean="0">
                <a:latin typeface="+mn-lt"/>
                <a:cs typeface="Gotham Book"/>
              </a:rPr>
              <a:t>Employment</a:t>
            </a:r>
            <a:endParaRPr lang="en-US" sz="1500" i="1" dirty="0">
              <a:solidFill>
                <a:srgbClr val="003366"/>
              </a:solidFill>
            </a:endParaRPr>
          </a:p>
        </p:txBody>
      </p:sp>
      <p:graphicFrame>
        <p:nvGraphicFramePr>
          <p:cNvPr id="7" name="Object 3"/>
          <p:cNvGraphicFramePr>
            <a:graphicFrameLocks noGrp="1"/>
          </p:cNvGraphicFramePr>
          <p:nvPr>
            <p:ph idx="4294967295"/>
            <p:extLst>
              <p:ext uri="{D42A27DB-BD31-4B8C-83A1-F6EECF244321}">
                <p14:modId xmlns:p14="http://schemas.microsoft.com/office/powerpoint/2010/main" val="890275366"/>
              </p:ext>
            </p:extLst>
          </p:nvPr>
        </p:nvGraphicFramePr>
        <p:xfrm>
          <a:off x="18854" y="1066698"/>
          <a:ext cx="9052560"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688505" y="3368904"/>
            <a:ext cx="2872800" cy="338554"/>
          </a:xfrm>
          <a:prstGeom prst="rect">
            <a:avLst/>
          </a:prstGeom>
          <a:noFill/>
        </p:spPr>
        <p:txBody>
          <a:bodyPr wrap="square" rtlCol="0">
            <a:spAutoFit/>
          </a:bodyPr>
          <a:lstStyle/>
          <a:p>
            <a:pPr>
              <a:defRPr lang="en-US" sz="1500" b="0" i="0" u="none" strike="noStrike" kern="1200" baseline="0">
                <a:solidFill>
                  <a:srgbClr val="706D68"/>
                </a:solidFill>
                <a:latin typeface="Arial"/>
                <a:ea typeface="Arial"/>
                <a:cs typeface="Arial"/>
              </a:defRPr>
            </a:pPr>
            <a:r>
              <a:rPr lang="en-US" sz="1600" b="1" dirty="0">
                <a:solidFill>
                  <a:srgbClr val="706D68"/>
                </a:solidFill>
                <a:latin typeface="Arial"/>
                <a:ea typeface="Arial"/>
                <a:cs typeface="Arial"/>
              </a:rPr>
              <a:t>All told </a:t>
            </a:r>
            <a:r>
              <a:rPr lang="en-US" sz="1600" b="1" dirty="0" smtClean="0">
                <a:solidFill>
                  <a:srgbClr val="706D68"/>
                </a:solidFill>
                <a:latin typeface="Arial"/>
                <a:ea typeface="Arial"/>
                <a:cs typeface="Arial"/>
              </a:rPr>
              <a:t>2,004K </a:t>
            </a:r>
            <a:r>
              <a:rPr lang="en-US" sz="1600" b="1" dirty="0">
                <a:solidFill>
                  <a:srgbClr val="706D68"/>
                </a:solidFill>
                <a:latin typeface="Arial"/>
                <a:ea typeface="Arial"/>
                <a:cs typeface="Arial"/>
              </a:rPr>
              <a:t>jobs gained</a:t>
            </a:r>
          </a:p>
        </p:txBody>
      </p:sp>
      <p:sp>
        <p:nvSpPr>
          <p:cNvPr id="3" name="Rectangle 2"/>
          <p:cNvSpPr/>
          <p:nvPr/>
        </p:nvSpPr>
        <p:spPr>
          <a:xfrm>
            <a:off x="2277976" y="550217"/>
            <a:ext cx="4988586" cy="338554"/>
          </a:xfrm>
          <a:prstGeom prst="rect">
            <a:avLst/>
          </a:prstGeom>
        </p:spPr>
        <p:txBody>
          <a:bodyPr wrap="square">
            <a:spAutoFit/>
          </a:bodyPr>
          <a:lstStyle/>
          <a:p>
            <a:r>
              <a:rPr lang="en-US" sz="1600" dirty="0">
                <a:solidFill>
                  <a:schemeClr val="accent1">
                    <a:lumMod val="75000"/>
                  </a:schemeClr>
                </a:solidFill>
              </a:rPr>
              <a:t>by Industry </a:t>
            </a:r>
            <a:r>
              <a:rPr lang="en-US" sz="1600" dirty="0" smtClean="0">
                <a:solidFill>
                  <a:schemeClr val="accent1">
                    <a:lumMod val="75000"/>
                  </a:schemeClr>
                </a:solidFill>
              </a:rPr>
              <a:t>Sector, </a:t>
            </a:r>
            <a:r>
              <a:rPr lang="en-US" sz="1600" i="1" dirty="0" smtClean="0">
                <a:solidFill>
                  <a:schemeClr val="accent1">
                    <a:lumMod val="75000"/>
                  </a:schemeClr>
                </a:solidFill>
              </a:rPr>
              <a:t>October 2016 </a:t>
            </a:r>
            <a:r>
              <a:rPr lang="en-US" sz="1600" i="1" dirty="0">
                <a:solidFill>
                  <a:schemeClr val="accent1">
                    <a:lumMod val="75000"/>
                  </a:schemeClr>
                </a:solidFill>
              </a:rPr>
              <a:t>v. </a:t>
            </a:r>
            <a:r>
              <a:rPr lang="en-US" sz="1600" i="1" dirty="0" smtClean="0">
                <a:solidFill>
                  <a:schemeClr val="accent1">
                    <a:lumMod val="75000"/>
                  </a:schemeClr>
                </a:solidFill>
              </a:rPr>
              <a:t>October 2017</a:t>
            </a:r>
            <a:endParaRPr lang="en-US" sz="1600" dirty="0">
              <a:solidFill>
                <a:schemeClr val="accent1">
                  <a:lumMod val="75000"/>
                </a:schemeClr>
              </a:solidFill>
            </a:endParaRPr>
          </a:p>
        </p:txBody>
      </p:sp>
      <p:sp>
        <p:nvSpPr>
          <p:cNvPr id="9" name="Text Placeholder 2"/>
          <p:cNvSpPr txBox="1">
            <a:spLocks/>
          </p:cNvSpPr>
          <p:nvPr/>
        </p:nvSpPr>
        <p:spPr>
          <a:xfrm>
            <a:off x="7124905" y="4954539"/>
            <a:ext cx="2019095" cy="180975"/>
          </a:xfrm>
          <a:prstGeom prst="rect">
            <a:avLst/>
          </a:prstGeom>
        </p:spPr>
        <p:txBody>
          <a:bodyPr/>
          <a:lstStyle>
            <a:lvl1pPr marL="0" indent="0" algn="l" defTabSz="457200" rtl="0" eaLnBrk="0" fontAlgn="base" hangingPunct="0">
              <a:spcBef>
                <a:spcPct val="20000"/>
              </a:spcBef>
              <a:spcAft>
                <a:spcPct val="0"/>
              </a:spcAft>
              <a:buFont typeface="Arial" charset="0"/>
              <a:buNone/>
              <a:defRPr sz="750" i="1" kern="1200">
                <a:solidFill>
                  <a:srgbClr val="FFFFFF"/>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75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75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75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75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mtClean="0">
                <a:solidFill>
                  <a:schemeClr val="tx1"/>
                </a:solidFill>
                <a:latin typeface="Arial" pitchFamily="34" charset="0"/>
                <a:cs typeface="Arial" pitchFamily="34" charset="0"/>
              </a:rPr>
              <a:t>Source: U.S. Bureau of Labor Statistics</a:t>
            </a:r>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4315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601" y="14069"/>
            <a:ext cx="7372800" cy="565392"/>
          </a:xfrm>
        </p:spPr>
        <p:txBody>
          <a:bodyPr/>
          <a:lstStyle/>
          <a:p>
            <a:r>
              <a:rPr lang="en-US" sz="3200" dirty="0">
                <a:latin typeface="+mn-lt"/>
                <a:cs typeface="Gotham Book"/>
              </a:rPr>
              <a:t>U.S. Employment to Population Ratio</a:t>
            </a:r>
            <a:r>
              <a:rPr lang="en-US" dirty="0"/>
              <a:t/>
            </a:r>
            <a:br>
              <a:rPr lang="en-US" dirty="0"/>
            </a:br>
            <a:endParaRPr lang="en-US" sz="2100" dirty="0"/>
          </a:p>
        </p:txBody>
      </p:sp>
      <p:sp>
        <p:nvSpPr>
          <p:cNvPr id="4" name="TextBox 3"/>
          <p:cNvSpPr txBox="1"/>
          <p:nvPr/>
        </p:nvSpPr>
        <p:spPr>
          <a:xfrm>
            <a:off x="6170845" y="4651196"/>
            <a:ext cx="2973155" cy="369332"/>
          </a:xfrm>
          <a:prstGeom prst="rect">
            <a:avLst/>
          </a:prstGeom>
          <a:noFill/>
        </p:spPr>
        <p:txBody>
          <a:bodyPr wrap="square" rtlCol="0">
            <a:spAutoFit/>
          </a:bodyPr>
          <a:lstStyle/>
          <a:p>
            <a:pPr algn="r"/>
            <a:r>
              <a:rPr lang="en-US" sz="900" i="1" dirty="0"/>
              <a:t>Note: Civilian employment-population ratio, population 16 years and over, seasonally adjusted (SA).</a:t>
            </a:r>
          </a:p>
        </p:txBody>
      </p:sp>
      <p:graphicFrame>
        <p:nvGraphicFramePr>
          <p:cNvPr id="5" name="Chart 4"/>
          <p:cNvGraphicFramePr/>
          <p:nvPr>
            <p:extLst>
              <p:ext uri="{D42A27DB-BD31-4B8C-83A1-F6EECF244321}">
                <p14:modId xmlns:p14="http://schemas.microsoft.com/office/powerpoint/2010/main" val="1671464062"/>
              </p:ext>
            </p:extLst>
          </p:nvPr>
        </p:nvGraphicFramePr>
        <p:xfrm>
          <a:off x="28281" y="755620"/>
          <a:ext cx="9008716" cy="38955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974043" y="478622"/>
            <a:ext cx="2215671" cy="276999"/>
          </a:xfrm>
          <a:prstGeom prst="rect">
            <a:avLst/>
          </a:prstGeom>
        </p:spPr>
        <p:txBody>
          <a:bodyPr wrap="none">
            <a:spAutoFit/>
          </a:bodyPr>
          <a:lstStyle/>
          <a:p>
            <a:r>
              <a:rPr lang="en-US" sz="1200" i="1" dirty="0" smtClean="0">
                <a:solidFill>
                  <a:schemeClr val="accent1">
                    <a:lumMod val="75000"/>
                  </a:schemeClr>
                </a:solidFill>
              </a:rPr>
              <a:t>October 2000 </a:t>
            </a:r>
            <a:r>
              <a:rPr lang="mr-IN" sz="1200" i="1" dirty="0">
                <a:solidFill>
                  <a:schemeClr val="accent1">
                    <a:lumMod val="75000"/>
                  </a:schemeClr>
                </a:solidFill>
              </a:rPr>
              <a:t>–</a:t>
            </a:r>
            <a:r>
              <a:rPr lang="en-US" sz="1200" i="1" dirty="0">
                <a:solidFill>
                  <a:schemeClr val="accent1">
                    <a:lumMod val="75000"/>
                  </a:schemeClr>
                </a:solidFill>
              </a:rPr>
              <a:t> </a:t>
            </a:r>
            <a:r>
              <a:rPr lang="en-US" sz="1200" i="1" dirty="0" smtClean="0">
                <a:solidFill>
                  <a:schemeClr val="accent1">
                    <a:lumMod val="75000"/>
                  </a:schemeClr>
                </a:solidFill>
              </a:rPr>
              <a:t>October 2017</a:t>
            </a:r>
            <a:endParaRPr lang="en-US" sz="1200" dirty="0">
              <a:solidFill>
                <a:schemeClr val="accent1">
                  <a:lumMod val="75000"/>
                </a:schemeClr>
              </a:solidFill>
            </a:endParaRPr>
          </a:p>
        </p:txBody>
      </p:sp>
      <p:sp>
        <p:nvSpPr>
          <p:cNvPr id="8" name="Text Placeholder 2"/>
          <p:cNvSpPr txBox="1">
            <a:spLocks/>
          </p:cNvSpPr>
          <p:nvPr/>
        </p:nvSpPr>
        <p:spPr>
          <a:xfrm>
            <a:off x="7124905" y="4954539"/>
            <a:ext cx="2019095" cy="180975"/>
          </a:xfrm>
          <a:prstGeom prst="rect">
            <a:avLst/>
          </a:prstGeom>
        </p:spPr>
        <p:txBody>
          <a:bodyPr/>
          <a:lstStyle>
            <a:lvl1pPr marL="0" indent="0" algn="l" defTabSz="457200" rtl="0" eaLnBrk="0" fontAlgn="base" hangingPunct="0">
              <a:spcBef>
                <a:spcPct val="20000"/>
              </a:spcBef>
              <a:spcAft>
                <a:spcPct val="0"/>
              </a:spcAft>
              <a:buFont typeface="Arial" charset="0"/>
              <a:buNone/>
              <a:defRPr sz="750" i="1" kern="1200">
                <a:solidFill>
                  <a:srgbClr val="FFFFFF"/>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75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75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75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75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mtClean="0">
                <a:solidFill>
                  <a:schemeClr val="tx1"/>
                </a:solidFill>
                <a:latin typeface="Arial" pitchFamily="34" charset="0"/>
                <a:cs typeface="Arial" pitchFamily="34" charset="0"/>
              </a:rPr>
              <a:t>Source: U.S. Bureau of Labor Statistics</a:t>
            </a:r>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9048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7"/>
          <p:cNvGraphicFramePr>
            <a:graphicFrameLocks/>
          </p:cNvGraphicFramePr>
          <p:nvPr>
            <p:extLst>
              <p:ext uri="{D42A27DB-BD31-4B8C-83A1-F6EECF244321}">
                <p14:modId xmlns:p14="http://schemas.microsoft.com/office/powerpoint/2010/main" val="225333299"/>
              </p:ext>
            </p:extLst>
          </p:nvPr>
        </p:nvGraphicFramePr>
        <p:xfrm>
          <a:off x="47134" y="897906"/>
          <a:ext cx="9052560" cy="384048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1" y="60155"/>
            <a:ext cx="9102057" cy="443014"/>
          </a:xfrm>
        </p:spPr>
        <p:txBody>
          <a:bodyPr/>
          <a:lstStyle/>
          <a:p>
            <a:r>
              <a:rPr lang="en-US" dirty="0" smtClean="0">
                <a:latin typeface="+mn-lt"/>
                <a:cs typeface="Gotham Book"/>
              </a:rPr>
              <a:t>National Construction Employment</a:t>
            </a:r>
            <a:endParaRPr lang="en-US" dirty="0">
              <a:latin typeface="+mn-lt"/>
              <a:cs typeface="Gotham Book"/>
            </a:endParaRPr>
          </a:p>
        </p:txBody>
      </p:sp>
      <p:sp>
        <p:nvSpPr>
          <p:cNvPr id="5" name="Subtitle 1"/>
          <p:cNvSpPr txBox="1">
            <a:spLocks/>
          </p:cNvSpPr>
          <p:nvPr/>
        </p:nvSpPr>
        <p:spPr>
          <a:xfrm>
            <a:off x="916922" y="737191"/>
            <a:ext cx="7324918" cy="367090"/>
          </a:xfrm>
          <a:prstGeom prst="rect">
            <a:avLst/>
          </a:prstGeom>
        </p:spPr>
        <p:txBody>
          <a:bodyPr vert="horz" lIns="91440" tIns="45720" rIns="91440" bIns="45720" rtlCol="0">
            <a:noAutofit/>
          </a:bodyPr>
          <a:lstStyle>
            <a:lvl1pPr marL="0" indent="0" algn="l" defTabSz="457200" rtl="0" eaLnBrk="1" latinLnBrk="0" hangingPunct="1">
              <a:spcBef>
                <a:spcPts val="0"/>
              </a:spcBef>
              <a:spcAft>
                <a:spcPts val="600"/>
              </a:spcAft>
              <a:buFont typeface="Arial"/>
              <a:buNone/>
              <a:defRPr sz="2400" b="0" i="0" kern="1200">
                <a:solidFill>
                  <a:srgbClr val="878787"/>
                </a:solidFill>
                <a:latin typeface="Arial"/>
                <a:ea typeface="+mn-ea"/>
                <a:cs typeface="Arial"/>
              </a:defRPr>
            </a:lvl1pPr>
            <a:lvl2pPr marL="742950" indent="-28575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2pPr>
            <a:lvl3pPr marL="1143000" indent="-228600" algn="l" defTabSz="457200" rtl="0" eaLnBrk="1" latinLnBrk="0" hangingPunct="1">
              <a:spcBef>
                <a:spcPts val="0"/>
              </a:spcBef>
              <a:spcAft>
                <a:spcPts val="600"/>
              </a:spcAft>
              <a:buSzPct val="80000"/>
              <a:buFont typeface="Lucida Grande"/>
              <a:buChar char="&gt;"/>
              <a:defRPr sz="2400" b="0" i="0" kern="1200">
                <a:solidFill>
                  <a:srgbClr val="878787"/>
                </a:solidFill>
                <a:latin typeface="Arial"/>
                <a:ea typeface="+mn-ea"/>
                <a:cs typeface="Arial"/>
              </a:defRPr>
            </a:lvl3pPr>
            <a:lvl4pPr marL="1600200" indent="-22860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4pPr>
            <a:lvl5pPr marL="2057400" indent="-228600" algn="l" defTabSz="457200" rtl="0" eaLnBrk="1" latinLnBrk="0" hangingPunct="1">
              <a:spcBef>
                <a:spcPct val="20000"/>
              </a:spcBef>
              <a:buFont typeface="Arial"/>
              <a:buChar char="»"/>
              <a:defRPr sz="2400" b="0" i="0" kern="1200">
                <a:solidFill>
                  <a:srgbClr val="87878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4"/>
              </a:buClr>
            </a:pPr>
            <a:r>
              <a:rPr lang="en-US" sz="1200" i="1" dirty="0" smtClean="0">
                <a:latin typeface="+mn-lt"/>
                <a:cs typeface="Gotham Book"/>
              </a:rPr>
              <a:t>Monthly Net Change | October 2000 through October 2017</a:t>
            </a:r>
            <a:endParaRPr lang="en-US" sz="1200" i="1" dirty="0">
              <a:latin typeface="+mn-lt"/>
              <a:cs typeface="Gotham Book"/>
            </a:endParaRPr>
          </a:p>
        </p:txBody>
      </p:sp>
      <p:graphicFrame>
        <p:nvGraphicFramePr>
          <p:cNvPr id="7" name="Table 6"/>
          <p:cNvGraphicFramePr>
            <a:graphicFrameLocks noGrp="1"/>
          </p:cNvGraphicFramePr>
          <p:nvPr>
            <p:extLst>
              <p:ext uri="{D42A27DB-BD31-4B8C-83A1-F6EECF244321}">
                <p14:modId xmlns:p14="http://schemas.microsoft.com/office/powerpoint/2010/main" val="1769493264"/>
              </p:ext>
            </p:extLst>
          </p:nvPr>
        </p:nvGraphicFramePr>
        <p:xfrm>
          <a:off x="790260" y="3066702"/>
          <a:ext cx="3893448" cy="990939"/>
        </p:xfrm>
        <a:graphic>
          <a:graphicData uri="http://schemas.openxmlformats.org/drawingml/2006/table">
            <a:tbl>
              <a:tblPr/>
              <a:tblGrid>
                <a:gridCol w="1506864"/>
                <a:gridCol w="415343"/>
                <a:gridCol w="415343"/>
                <a:gridCol w="415343"/>
                <a:gridCol w="354171"/>
                <a:gridCol w="393192"/>
                <a:gridCol w="393192"/>
              </a:tblGrid>
              <a:tr h="192904">
                <a:tc>
                  <a:txBody>
                    <a:bodyPr/>
                    <a:lstStyle/>
                    <a:p>
                      <a:pPr algn="ctr" fontAlgn="b"/>
                      <a:r>
                        <a:rPr lang="en-US" sz="900" b="1" i="0" u="none" strike="noStrike" dirty="0">
                          <a:solidFill>
                            <a:schemeClr val="tx1"/>
                          </a:solidFill>
                          <a:effectLst/>
                          <a:latin typeface="Arial" charset="0"/>
                          <a:ea typeface="Arial" charset="0"/>
                          <a:cs typeface="Arial" charset="0"/>
                        </a:rPr>
                        <a:t>Industry Sector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900" b="1" i="0" u="none" strike="noStrike" dirty="0" smtClean="0">
                          <a:solidFill>
                            <a:schemeClr val="tx1"/>
                          </a:solidFill>
                          <a:effectLst/>
                          <a:latin typeface="Arial" charset="0"/>
                          <a:ea typeface="Arial" charset="0"/>
                          <a:cs typeface="Arial" charset="0"/>
                        </a:rPr>
                        <a:t>Oct-17</a:t>
                      </a:r>
                      <a:endParaRPr lang="fi-FI" sz="900" b="1" i="0" u="none" strike="noStrike" dirty="0">
                        <a:solidFill>
                          <a:schemeClr val="tx1"/>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chemeClr val="tx1"/>
                          </a:solidFill>
                          <a:effectLst/>
                          <a:latin typeface="Arial" charset="0"/>
                          <a:ea typeface="Arial" charset="0"/>
                          <a:cs typeface="Arial" charset="0"/>
                        </a:rPr>
                        <a:t>Sep-17</a:t>
                      </a:r>
                      <a:endParaRPr lang="en-US" sz="900" b="1" i="0" u="none" strike="noStrike" dirty="0">
                        <a:solidFill>
                          <a:schemeClr val="tx1"/>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900" b="1" i="0" u="none" strike="noStrike" dirty="0" smtClean="0">
                          <a:solidFill>
                            <a:schemeClr val="tx1"/>
                          </a:solidFill>
                          <a:effectLst/>
                          <a:latin typeface="Arial" charset="0"/>
                          <a:ea typeface="Arial" charset="0"/>
                          <a:cs typeface="Arial" charset="0"/>
                        </a:rPr>
                        <a:t>Oct-16</a:t>
                      </a:r>
                      <a:endParaRPr lang="fi-FI" sz="900" b="1" i="0" u="none" strike="noStrike" dirty="0">
                        <a:solidFill>
                          <a:schemeClr val="tx1"/>
                        </a:solidFill>
                        <a:effectLst/>
                        <a:latin typeface="Arial" charset="0"/>
                        <a:ea typeface="Arial" charset="0"/>
                        <a:cs typeface="Arial" charset="0"/>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Arial" charset="0"/>
                          <a:ea typeface="Arial" charset="0"/>
                          <a:cs typeface="Arial" charset="0"/>
                        </a:rPr>
                        <a:t>1-net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Arial" charset="0"/>
                          <a:ea typeface="Arial" charset="0"/>
                          <a:cs typeface="Arial" charset="0"/>
                        </a:rPr>
                        <a:t>12-net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Arial" charset="0"/>
                          <a:ea typeface="Arial" charset="0"/>
                          <a:cs typeface="Arial" charset="0"/>
                        </a:rPr>
                        <a:t>12-%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607">
                <a:tc>
                  <a:txBody>
                    <a:bodyPr/>
                    <a:lstStyle/>
                    <a:p>
                      <a:pPr algn="l" fontAlgn="b"/>
                      <a:r>
                        <a:rPr lang="en-US" sz="900" b="0" i="0" u="none" strike="noStrike" dirty="0">
                          <a:solidFill>
                            <a:schemeClr val="tx1"/>
                          </a:solidFill>
                          <a:latin typeface="Arial" charset="0"/>
                          <a:ea typeface="Arial" charset="0"/>
                          <a:cs typeface="Arial" charset="0"/>
                        </a:rPr>
                        <a:t>Construction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kern="1200" dirty="0">
                          <a:solidFill>
                            <a:schemeClr val="tx1"/>
                          </a:solidFill>
                          <a:latin typeface="Arial" charset="0"/>
                          <a:ea typeface="Arial" charset="0"/>
                          <a:cs typeface="Arial" charset="0"/>
                        </a:rPr>
                        <a:t>6,930.0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kern="1200" dirty="0">
                          <a:solidFill>
                            <a:schemeClr val="tx1"/>
                          </a:solidFill>
                          <a:latin typeface="Arial" charset="0"/>
                          <a:ea typeface="Arial" charset="0"/>
                          <a:cs typeface="Arial" charset="0"/>
                        </a:rPr>
                        <a:t>6,919.0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kern="1200">
                          <a:solidFill>
                            <a:schemeClr val="tx1"/>
                          </a:solidFill>
                          <a:latin typeface="Arial" charset="0"/>
                          <a:ea typeface="Arial" charset="0"/>
                          <a:cs typeface="Arial" charset="0"/>
                        </a:rPr>
                        <a:t>6,743.0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kern="1200">
                          <a:solidFill>
                            <a:schemeClr val="tx1"/>
                          </a:solidFill>
                          <a:latin typeface="Arial" charset="0"/>
                          <a:ea typeface="Arial" charset="0"/>
                          <a:cs typeface="Arial" charset="0"/>
                        </a:rPr>
                        <a:t>11.0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900" b="0" i="0" u="none" strike="noStrike" kern="1200">
                          <a:solidFill>
                            <a:schemeClr val="tx1"/>
                          </a:solidFill>
                          <a:latin typeface="Arial" charset="0"/>
                          <a:ea typeface="Arial" charset="0"/>
                          <a:cs typeface="Arial" charset="0"/>
                        </a:rPr>
                        <a:t>187.0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kern="1200">
                          <a:solidFill>
                            <a:schemeClr val="tx1"/>
                          </a:solidFill>
                          <a:latin typeface="Arial" charset="0"/>
                          <a:ea typeface="Arial" charset="0"/>
                          <a:cs typeface="Arial" charset="0"/>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607">
                <a:tc>
                  <a:txBody>
                    <a:bodyPr/>
                    <a:lstStyle/>
                    <a:p>
                      <a:pPr algn="l" fontAlgn="b"/>
                      <a:r>
                        <a:rPr lang="en-US" sz="900" b="0" i="1" u="none" strike="noStrike" dirty="0" smtClean="0">
                          <a:solidFill>
                            <a:schemeClr val="tx1"/>
                          </a:solidFill>
                          <a:latin typeface="Arial" charset="0"/>
                          <a:ea typeface="Arial" charset="0"/>
                          <a:cs typeface="Arial" charset="0"/>
                        </a:rPr>
                        <a:t>Residential </a:t>
                      </a:r>
                      <a:r>
                        <a:rPr lang="en-US" sz="900" b="0" i="1" u="none" strike="noStrike" dirty="0">
                          <a:solidFill>
                            <a:schemeClr val="tx1"/>
                          </a:solidFill>
                          <a:latin typeface="Arial" charset="0"/>
                          <a:ea typeface="Arial" charset="0"/>
                          <a:cs typeface="Arial" charset="0"/>
                        </a:rPr>
                        <a:t>Building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kern="1200">
                          <a:solidFill>
                            <a:schemeClr val="tx1"/>
                          </a:solidFill>
                          <a:latin typeface="Arial" charset="0"/>
                          <a:ea typeface="Arial" charset="0"/>
                          <a:cs typeface="Arial" charset="0"/>
                        </a:rPr>
                        <a:t>766.6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kern="1200" dirty="0">
                          <a:solidFill>
                            <a:schemeClr val="tx1"/>
                          </a:solidFill>
                          <a:latin typeface="Arial" charset="0"/>
                          <a:ea typeface="Arial" charset="0"/>
                          <a:cs typeface="Arial" charset="0"/>
                        </a:rPr>
                        <a:t>759.4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kern="1200" dirty="0">
                          <a:solidFill>
                            <a:schemeClr val="tx1"/>
                          </a:solidFill>
                          <a:latin typeface="Arial" charset="0"/>
                          <a:ea typeface="Arial" charset="0"/>
                          <a:cs typeface="Arial" charset="0"/>
                        </a:rPr>
                        <a:t>749.4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kern="1200" dirty="0">
                          <a:solidFill>
                            <a:schemeClr val="tx1"/>
                          </a:solidFill>
                          <a:latin typeface="Arial" charset="0"/>
                          <a:ea typeface="Arial" charset="0"/>
                          <a:cs typeface="Arial" charset="0"/>
                        </a:rPr>
                        <a:t>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kern="1200">
                          <a:solidFill>
                            <a:schemeClr val="tx1"/>
                          </a:solidFill>
                          <a:latin typeface="Arial" charset="0"/>
                          <a:ea typeface="Arial" charset="0"/>
                          <a:cs typeface="Arial" charset="0"/>
                        </a:rPr>
                        <a:t>17.2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kern="1200">
                          <a:solidFill>
                            <a:schemeClr val="tx1"/>
                          </a:solidFill>
                          <a:latin typeface="Arial" charset="0"/>
                          <a:ea typeface="Arial" charset="0"/>
                          <a:cs typeface="Arial"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607">
                <a:tc>
                  <a:txBody>
                    <a:bodyPr/>
                    <a:lstStyle/>
                    <a:p>
                      <a:pPr algn="l" fontAlgn="b"/>
                      <a:r>
                        <a:rPr lang="en-US" sz="900" b="0" i="1" u="none" strike="noStrike" dirty="0" smtClean="0">
                          <a:solidFill>
                            <a:schemeClr val="tx1"/>
                          </a:solidFill>
                          <a:latin typeface="Arial" charset="0"/>
                          <a:ea typeface="Arial" charset="0"/>
                          <a:cs typeface="Arial" charset="0"/>
                        </a:rPr>
                        <a:t>Nonresidential </a:t>
                      </a:r>
                      <a:r>
                        <a:rPr lang="en-US" sz="900" b="0" i="1" u="none" strike="noStrike" dirty="0">
                          <a:solidFill>
                            <a:schemeClr val="tx1"/>
                          </a:solidFill>
                          <a:latin typeface="Arial" charset="0"/>
                          <a:ea typeface="Arial" charset="0"/>
                          <a:cs typeface="Arial" charset="0"/>
                        </a:rPr>
                        <a:t>Building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kern="1200">
                          <a:solidFill>
                            <a:schemeClr val="tx1"/>
                          </a:solidFill>
                          <a:latin typeface="Arial" charset="0"/>
                          <a:ea typeface="Arial" charset="0"/>
                          <a:cs typeface="Arial" charset="0"/>
                        </a:rPr>
                        <a:t>764.3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kern="1200">
                          <a:solidFill>
                            <a:schemeClr val="tx1"/>
                          </a:solidFill>
                          <a:latin typeface="Arial" charset="0"/>
                          <a:ea typeface="Arial" charset="0"/>
                          <a:cs typeface="Arial" charset="0"/>
                        </a:rPr>
                        <a:t>767.6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kern="1200">
                          <a:solidFill>
                            <a:schemeClr val="tx1"/>
                          </a:solidFill>
                          <a:latin typeface="Arial" charset="0"/>
                          <a:ea typeface="Arial" charset="0"/>
                          <a:cs typeface="Arial" charset="0"/>
                        </a:rPr>
                        <a:t>751.3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kern="1200" dirty="0">
                          <a:solidFill>
                            <a:schemeClr val="tx1"/>
                          </a:solidFill>
                          <a:latin typeface="Arial" charset="0"/>
                          <a:ea typeface="Arial" charset="0"/>
                          <a:cs typeface="Arial" charset="0"/>
                        </a:rPr>
                        <a:t>-3.3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kern="1200" dirty="0">
                          <a:solidFill>
                            <a:schemeClr val="tx1"/>
                          </a:solidFill>
                          <a:latin typeface="Arial" charset="0"/>
                          <a:ea typeface="Arial" charset="0"/>
                          <a:cs typeface="Arial" charset="0"/>
                        </a:rPr>
                        <a:t>13.0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kern="1200" dirty="0">
                          <a:solidFill>
                            <a:schemeClr val="tx1"/>
                          </a:solidFill>
                          <a:latin typeface="Arial" charset="0"/>
                          <a:ea typeface="Arial" charset="0"/>
                          <a:cs typeface="Arial" charset="0"/>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607">
                <a:tc>
                  <a:txBody>
                    <a:bodyPr/>
                    <a:lstStyle/>
                    <a:p>
                      <a:pPr algn="l" fontAlgn="b"/>
                      <a:r>
                        <a:rPr lang="en-US" sz="900" b="0" i="1" u="none" strike="noStrike" dirty="0" smtClean="0">
                          <a:solidFill>
                            <a:schemeClr val="tx1"/>
                          </a:solidFill>
                          <a:latin typeface="Arial" charset="0"/>
                          <a:ea typeface="Arial" charset="0"/>
                          <a:cs typeface="Arial" charset="0"/>
                        </a:rPr>
                        <a:t>Heavy &amp; Civil Engineering</a:t>
                      </a:r>
                      <a:endParaRPr lang="en-US" sz="900" b="0" i="1" u="none" strike="noStrike" dirty="0">
                        <a:solidFill>
                          <a:schemeClr val="tx1"/>
                        </a:solidFill>
                        <a:latin typeface="Arial" charset="0"/>
                        <a:ea typeface="Arial" charset="0"/>
                        <a:cs typeface="Arial"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kern="1200">
                          <a:solidFill>
                            <a:schemeClr val="tx1"/>
                          </a:solidFill>
                          <a:latin typeface="Arial" charset="0"/>
                          <a:ea typeface="Arial" charset="0"/>
                          <a:cs typeface="Arial" charset="0"/>
                        </a:rPr>
                        <a:t>970.0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kern="1200">
                          <a:solidFill>
                            <a:schemeClr val="tx1"/>
                          </a:solidFill>
                          <a:latin typeface="Arial" charset="0"/>
                          <a:ea typeface="Arial" charset="0"/>
                          <a:cs typeface="Arial" charset="0"/>
                        </a:rPr>
                        <a:t>973.0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kern="1200">
                          <a:solidFill>
                            <a:schemeClr val="tx1"/>
                          </a:solidFill>
                          <a:latin typeface="Arial" charset="0"/>
                          <a:ea typeface="Arial" charset="0"/>
                          <a:cs typeface="Arial" charset="0"/>
                        </a:rPr>
                        <a:t>946.4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kern="1200" dirty="0">
                          <a:solidFill>
                            <a:schemeClr val="tx1"/>
                          </a:solidFill>
                          <a:latin typeface="Arial" charset="0"/>
                          <a:ea typeface="Arial" charset="0"/>
                          <a:cs typeface="Arial"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kern="1200" dirty="0">
                          <a:solidFill>
                            <a:schemeClr val="tx1"/>
                          </a:solidFill>
                          <a:latin typeface="Arial" charset="0"/>
                          <a:ea typeface="Arial" charset="0"/>
                          <a:cs typeface="Arial" charset="0"/>
                        </a:rPr>
                        <a:t>23.6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kern="1200" dirty="0">
                          <a:solidFill>
                            <a:schemeClr val="tx1"/>
                          </a:solidFill>
                          <a:latin typeface="Arial" charset="0"/>
                          <a:ea typeface="Arial" charset="0"/>
                          <a:cs typeface="Arial"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607">
                <a:tc>
                  <a:txBody>
                    <a:bodyPr/>
                    <a:lstStyle/>
                    <a:p>
                      <a:pPr algn="l" fontAlgn="b"/>
                      <a:r>
                        <a:rPr lang="en-US" sz="900" b="0" i="1" u="none" strike="noStrike" dirty="0" smtClean="0">
                          <a:solidFill>
                            <a:schemeClr val="tx1"/>
                          </a:solidFill>
                          <a:latin typeface="Arial" charset="0"/>
                          <a:ea typeface="Arial" charset="0"/>
                          <a:cs typeface="Arial" charset="0"/>
                        </a:rPr>
                        <a:t>Specialty </a:t>
                      </a:r>
                      <a:r>
                        <a:rPr lang="en-US" sz="900" b="0" i="1" u="none" strike="noStrike" dirty="0">
                          <a:solidFill>
                            <a:schemeClr val="tx1"/>
                          </a:solidFill>
                          <a:latin typeface="Arial" charset="0"/>
                          <a:ea typeface="Arial" charset="0"/>
                          <a:cs typeface="Arial" charset="0"/>
                        </a:rPr>
                        <a:t>Trade Contractors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kern="1200">
                          <a:solidFill>
                            <a:schemeClr val="tx1"/>
                          </a:solidFill>
                          <a:latin typeface="Arial" charset="0"/>
                          <a:ea typeface="Arial" charset="0"/>
                          <a:cs typeface="Arial" charset="0"/>
                        </a:rPr>
                        <a:t>4,429.3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kern="1200">
                          <a:solidFill>
                            <a:schemeClr val="tx1"/>
                          </a:solidFill>
                          <a:latin typeface="Arial" charset="0"/>
                          <a:ea typeface="Arial" charset="0"/>
                          <a:cs typeface="Arial" charset="0"/>
                        </a:rPr>
                        <a:t>4,418.9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kern="1200">
                          <a:solidFill>
                            <a:schemeClr val="tx1"/>
                          </a:solidFill>
                          <a:latin typeface="Arial" charset="0"/>
                          <a:ea typeface="Arial" charset="0"/>
                          <a:cs typeface="Arial" charset="0"/>
                        </a:rPr>
                        <a:t>4,295.5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kern="1200">
                          <a:solidFill>
                            <a:schemeClr val="tx1"/>
                          </a:solidFill>
                          <a:latin typeface="Arial" charset="0"/>
                          <a:ea typeface="Arial" charset="0"/>
                          <a:cs typeface="Arial" charset="0"/>
                        </a:rPr>
                        <a:t>10.4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kern="1200" dirty="0">
                          <a:solidFill>
                            <a:schemeClr val="tx1"/>
                          </a:solidFill>
                          <a:latin typeface="Arial" charset="0"/>
                          <a:ea typeface="Arial" charset="0"/>
                          <a:cs typeface="Arial" charset="0"/>
                        </a:rPr>
                        <a:t>133.8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kern="1200" dirty="0">
                          <a:solidFill>
                            <a:schemeClr val="tx1"/>
                          </a:solidFill>
                          <a:latin typeface="Arial" charset="0"/>
                          <a:ea typeface="Arial" charset="0"/>
                          <a:cs typeface="Arial" charset="0"/>
                        </a:rPr>
                        <a:t>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 Placeholder 2"/>
          <p:cNvSpPr txBox="1">
            <a:spLocks/>
          </p:cNvSpPr>
          <p:nvPr/>
        </p:nvSpPr>
        <p:spPr>
          <a:xfrm>
            <a:off x="7124905" y="4954539"/>
            <a:ext cx="2019095" cy="180975"/>
          </a:xfrm>
          <a:prstGeom prst="rect">
            <a:avLst/>
          </a:prstGeom>
        </p:spPr>
        <p:txBody>
          <a:bodyPr/>
          <a:lstStyle>
            <a:lvl1pPr marL="0" indent="0" algn="l" defTabSz="457200" rtl="0" eaLnBrk="0" fontAlgn="base" hangingPunct="0">
              <a:spcBef>
                <a:spcPct val="20000"/>
              </a:spcBef>
              <a:spcAft>
                <a:spcPct val="0"/>
              </a:spcAft>
              <a:buFont typeface="Arial" charset="0"/>
              <a:buNone/>
              <a:defRPr sz="750" i="1" kern="1200">
                <a:solidFill>
                  <a:srgbClr val="FFFFFF"/>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75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75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75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75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dirty="0" smtClean="0">
                <a:solidFill>
                  <a:schemeClr val="tx1"/>
                </a:solidFill>
                <a:latin typeface="Arial" pitchFamily="34" charset="0"/>
                <a:cs typeface="Arial" pitchFamily="34" charset="0"/>
              </a:rPr>
              <a:t>Source: U.S. Bureau of Labor Statistics</a:t>
            </a:r>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01654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359300"/>
            <a:ext cx="9144000" cy="4430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b="1" i="0" kern="1200" spc="-150">
                <a:solidFill>
                  <a:schemeClr val="accent2"/>
                </a:solidFill>
                <a:latin typeface="Arial"/>
                <a:ea typeface="+mj-ea"/>
                <a:cs typeface="Arial"/>
              </a:defRPr>
            </a:lvl1pPr>
          </a:lstStyle>
          <a:p>
            <a:r>
              <a:rPr lang="en-US" dirty="0" smtClean="0">
                <a:latin typeface="+mn-lt"/>
                <a:cs typeface="Gotham Book"/>
              </a:rPr>
              <a:t>Wait, There’s More</a:t>
            </a:r>
            <a:endParaRPr lang="en-US" dirty="0">
              <a:latin typeface="+mn-lt"/>
              <a:cs typeface="Gotham Book"/>
            </a:endParaRPr>
          </a:p>
        </p:txBody>
      </p:sp>
      <p:sp>
        <p:nvSpPr>
          <p:cNvPr id="7" name="Content Placeholder 4"/>
          <p:cNvSpPr>
            <a:spLocks noGrp="1"/>
          </p:cNvSpPr>
          <p:nvPr>
            <p:ph sz="quarter" idx="4294967295"/>
          </p:nvPr>
        </p:nvSpPr>
        <p:spPr>
          <a:xfrm>
            <a:off x="188259" y="965641"/>
            <a:ext cx="4456767" cy="3845720"/>
          </a:xfrm>
          <a:prstGeom prst="rect">
            <a:avLst/>
          </a:prstGeom>
        </p:spPr>
        <p:txBody>
          <a:bodyPr/>
          <a:lstStyle/>
          <a:p>
            <a:r>
              <a:rPr lang="en-US" sz="2000" b="1" dirty="0" smtClean="0">
                <a:solidFill>
                  <a:schemeClr val="accent4"/>
                </a:solidFill>
                <a:latin typeface="+mn-lt"/>
                <a:ea typeface="ＭＳ Ｐゴシック" charset="0"/>
                <a:cs typeface="Gotham Medium"/>
              </a:rPr>
              <a:t>Hurricane Harvey</a:t>
            </a:r>
            <a:endParaRPr lang="en-US" sz="2000" b="1" dirty="0">
              <a:solidFill>
                <a:schemeClr val="accent4"/>
              </a:solidFill>
              <a:latin typeface="+mn-lt"/>
              <a:ea typeface="ＭＳ Ｐゴシック" charset="0"/>
              <a:cs typeface="Gotham Medium"/>
            </a:endParaRPr>
          </a:p>
          <a:p>
            <a:pPr marL="285750" indent="-285750">
              <a:buClr>
                <a:schemeClr val="accent4"/>
              </a:buClr>
              <a:buFont typeface="Lucida Grande"/>
              <a:buChar char="+"/>
            </a:pPr>
            <a:r>
              <a:rPr lang="en-US" sz="1800" dirty="0" smtClean="0">
                <a:latin typeface="+mn-lt"/>
                <a:cs typeface="Gotham Book"/>
              </a:rPr>
              <a:t>Damages estimated </a:t>
            </a:r>
            <a:r>
              <a:rPr lang="en-US" sz="1800" dirty="0" smtClean="0">
                <a:cs typeface="Gotham Book"/>
              </a:rPr>
              <a:t>in excess of</a:t>
            </a:r>
            <a:r>
              <a:rPr lang="en-US" sz="1800" dirty="0" smtClean="0">
                <a:latin typeface="+mn-lt"/>
                <a:cs typeface="Gotham Book"/>
              </a:rPr>
              <a:t> $100 billion</a:t>
            </a:r>
          </a:p>
          <a:p>
            <a:pPr marL="285750" indent="-285750">
              <a:buClr>
                <a:schemeClr val="accent4"/>
              </a:buClr>
              <a:buFont typeface="Lucida Grande"/>
              <a:buChar char="+"/>
            </a:pPr>
            <a:r>
              <a:rPr lang="en-US" sz="1800" dirty="0" smtClean="0">
                <a:latin typeface="+mn-lt"/>
                <a:cs typeface="Gotham Book"/>
              </a:rPr>
              <a:t>$40-55 billion in damage to homes and vehicles</a:t>
            </a:r>
          </a:p>
          <a:p>
            <a:pPr marL="285750" indent="-285750">
              <a:buClr>
                <a:schemeClr val="accent4"/>
              </a:buClr>
              <a:buFont typeface="Lucida Grande"/>
              <a:buChar char="+"/>
            </a:pPr>
            <a:r>
              <a:rPr lang="en-US" sz="1800" dirty="0" smtClean="0">
                <a:latin typeface="+mn-lt"/>
                <a:cs typeface="Gotham Book"/>
              </a:rPr>
              <a:t>$10-20 billion in damage to businesses</a:t>
            </a:r>
          </a:p>
          <a:p>
            <a:pPr marL="285750" indent="-285750">
              <a:buClr>
                <a:schemeClr val="accent4"/>
              </a:buClr>
              <a:buFont typeface="Lucida Grande"/>
              <a:buChar char="+"/>
            </a:pPr>
            <a:r>
              <a:rPr lang="en-US" sz="1800" dirty="0" smtClean="0">
                <a:latin typeface="+mn-lt"/>
                <a:cs typeface="Gotham Book"/>
              </a:rPr>
              <a:t>$5-15 billion in damage to infrastructure</a:t>
            </a:r>
          </a:p>
          <a:p>
            <a:pPr marL="285750" indent="-285750">
              <a:buClr>
                <a:schemeClr val="accent4"/>
              </a:buClr>
              <a:buFont typeface="Lucida Grande"/>
              <a:buChar char="+"/>
            </a:pPr>
            <a:r>
              <a:rPr lang="en-US" sz="1800" dirty="0" smtClean="0">
                <a:cs typeface="Gotham Book"/>
              </a:rPr>
              <a:t>70% of damage occurred in areas where flood insurance is not required – so the degree of rebuilding is unclear.</a:t>
            </a:r>
            <a:endParaRPr lang="en-US" sz="1800" dirty="0" smtClean="0">
              <a:latin typeface="+mn-lt"/>
              <a:cs typeface="Gotham Book"/>
            </a:endParaRPr>
          </a:p>
          <a:p>
            <a:pPr marL="285750" indent="-285750">
              <a:buClr>
                <a:schemeClr val="accent4"/>
              </a:buClr>
              <a:buFont typeface="Lucida Grande"/>
              <a:buChar char="+"/>
            </a:pPr>
            <a:endParaRPr lang="en-US" sz="1400" dirty="0" smtClean="0">
              <a:latin typeface="+mn-lt"/>
              <a:cs typeface="Gotham Book"/>
            </a:endParaRPr>
          </a:p>
        </p:txBody>
      </p:sp>
      <p:sp>
        <p:nvSpPr>
          <p:cNvPr id="8" name="Content Placeholder 5"/>
          <p:cNvSpPr>
            <a:spLocks noGrp="1"/>
          </p:cNvSpPr>
          <p:nvPr>
            <p:ph sz="quarter" idx="4294967295"/>
          </p:nvPr>
        </p:nvSpPr>
        <p:spPr>
          <a:xfrm>
            <a:off x="4645026" y="965641"/>
            <a:ext cx="4162904" cy="3845720"/>
          </a:xfrm>
          <a:prstGeom prst="rect">
            <a:avLst/>
          </a:prstGeom>
        </p:spPr>
        <p:txBody>
          <a:bodyPr/>
          <a:lstStyle/>
          <a:p>
            <a:r>
              <a:rPr lang="en-US" sz="2000" b="1" dirty="0" smtClean="0">
                <a:solidFill>
                  <a:srgbClr val="F58025"/>
                </a:solidFill>
                <a:latin typeface="+mn-lt"/>
                <a:ea typeface="ＭＳ Ｐゴシック" charset="0"/>
                <a:cs typeface="Gotham Medium"/>
              </a:rPr>
              <a:t>Hurricane Irma</a:t>
            </a:r>
          </a:p>
          <a:p>
            <a:pPr marL="285750" indent="-285750">
              <a:buClr>
                <a:schemeClr val="accent4"/>
              </a:buClr>
              <a:buFont typeface="Lucida Grande"/>
              <a:buChar char="+"/>
            </a:pPr>
            <a:r>
              <a:rPr lang="en-US" sz="1800" dirty="0" smtClean="0">
                <a:latin typeface="+mn-lt"/>
                <a:cs typeface="Gotham Book"/>
              </a:rPr>
              <a:t>Turn west significantly limited damages</a:t>
            </a:r>
          </a:p>
          <a:p>
            <a:pPr marL="285750" indent="-285750">
              <a:buClr>
                <a:schemeClr val="accent4"/>
              </a:buClr>
              <a:buFont typeface="Lucida Grande"/>
              <a:buChar char="+"/>
            </a:pPr>
            <a:r>
              <a:rPr lang="en-US" sz="1800" dirty="0" smtClean="0">
                <a:cs typeface="Gotham Book"/>
              </a:rPr>
              <a:t>Estimates place the total cost between $60-90 billion</a:t>
            </a:r>
          </a:p>
          <a:p>
            <a:pPr marL="285750" indent="-285750">
              <a:buClr>
                <a:schemeClr val="accent4"/>
              </a:buClr>
              <a:buFont typeface="Lucida Grande"/>
              <a:buChar char="+"/>
            </a:pPr>
            <a:r>
              <a:rPr lang="en-US" sz="1800" dirty="0" smtClean="0">
                <a:latin typeface="+mn-lt"/>
                <a:cs typeface="Gotham Book"/>
              </a:rPr>
              <a:t>FL’s Nonresidential building starts expanded 32% year-over year through first seven months of 2017</a:t>
            </a:r>
          </a:p>
          <a:p>
            <a:pPr marL="285750" indent="-285750">
              <a:buClr>
                <a:schemeClr val="accent4"/>
              </a:buClr>
              <a:buFont typeface="Lucida Grande"/>
              <a:buChar char="+"/>
            </a:pPr>
            <a:r>
              <a:rPr lang="en-US" sz="1800" dirty="0" smtClean="0">
                <a:cs typeface="Gotham Book"/>
              </a:rPr>
              <a:t>Storm damage and ensuing reconstruction will likely shift starts to categories like water and sewer, infrastructure, and healthcare.</a:t>
            </a:r>
            <a:endParaRPr lang="en-US" sz="1800" dirty="0" smtClean="0">
              <a:latin typeface="+mn-lt"/>
              <a:cs typeface="Gotham Book"/>
            </a:endParaRPr>
          </a:p>
        </p:txBody>
      </p:sp>
      <p:sp>
        <p:nvSpPr>
          <p:cNvPr id="9" name="TextBox 8"/>
          <p:cNvSpPr txBox="1"/>
          <p:nvPr/>
        </p:nvSpPr>
        <p:spPr>
          <a:xfrm>
            <a:off x="285135" y="137652"/>
            <a:ext cx="184731" cy="369332"/>
          </a:xfrm>
          <a:prstGeom prst="rect">
            <a:avLst/>
          </a:prstGeom>
          <a:noFill/>
        </p:spPr>
        <p:txBody>
          <a:bodyPr wrap="none" rtlCol="0">
            <a:spAutoFit/>
          </a:bodyPr>
          <a:lstStyle/>
          <a:p>
            <a:endParaRPr lang="en-US" dirty="0"/>
          </a:p>
        </p:txBody>
      </p:sp>
      <p:sp>
        <p:nvSpPr>
          <p:cNvPr id="10" name="Text Placeholder 2"/>
          <p:cNvSpPr txBox="1">
            <a:spLocks/>
          </p:cNvSpPr>
          <p:nvPr/>
        </p:nvSpPr>
        <p:spPr>
          <a:xfrm>
            <a:off x="6768353" y="4954539"/>
            <a:ext cx="2375647" cy="188961"/>
          </a:xfrm>
          <a:prstGeom prst="rect">
            <a:avLst/>
          </a:prstGeom>
        </p:spPr>
        <p:txBody>
          <a:bodyPr/>
          <a:lstStyle>
            <a:lvl1pPr marL="0" indent="0" algn="l" defTabSz="457200" rtl="0" eaLnBrk="0" fontAlgn="base" hangingPunct="0">
              <a:spcBef>
                <a:spcPct val="20000"/>
              </a:spcBef>
              <a:spcAft>
                <a:spcPct val="0"/>
              </a:spcAft>
              <a:buFont typeface="Arial" charset="0"/>
              <a:buNone/>
              <a:defRPr sz="750" i="1" kern="1200">
                <a:solidFill>
                  <a:srgbClr val="FFFFFF"/>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75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75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75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75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dirty="0" smtClean="0">
                <a:solidFill>
                  <a:schemeClr val="tx1"/>
                </a:solidFill>
                <a:latin typeface="Arial" pitchFamily="34" charset="0"/>
                <a:cs typeface="Arial" pitchFamily="34" charset="0"/>
              </a:rPr>
              <a:t>Source: </a:t>
            </a:r>
            <a:r>
              <a:rPr lang="en-US" dirty="0" smtClean="0">
                <a:solidFill>
                  <a:schemeClr val="tx1"/>
                </a:solidFill>
                <a:latin typeface="Arial" pitchFamily="34" charset="0"/>
                <a:cs typeface="Arial" pitchFamily="34" charset="0"/>
              </a:rPr>
              <a:t>Dodge Construction Analytics, Moody’s</a:t>
            </a:r>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8401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p:nvPr/>
        </p:nvSpPr>
        <p:spPr>
          <a:xfrm>
            <a:off x="0" y="3563520"/>
            <a:ext cx="9144000" cy="102279"/>
          </a:xfrm>
          <a:prstGeom prst="rect">
            <a:avLst/>
          </a:prstGeom>
          <a:solidFill>
            <a:srgbClr val="008CBD"/>
          </a:solidFill>
          <a:ln>
            <a:noFill/>
          </a:ln>
        </p:spPr>
        <p:txBody>
          <a:bodyPr wrap="square" lIns="91425" tIns="45700" rIns="91425" bIns="4570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8" name="Shape 98"/>
          <p:cNvSpPr/>
          <p:nvPr/>
        </p:nvSpPr>
        <p:spPr>
          <a:xfrm>
            <a:off x="0" y="2241755"/>
            <a:ext cx="9144000" cy="1318851"/>
          </a:xfrm>
          <a:prstGeom prst="rect">
            <a:avLst/>
          </a:prstGeom>
          <a:solidFill>
            <a:srgbClr val="D2D3D5"/>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9" name="Shape 99"/>
          <p:cNvSpPr/>
          <p:nvPr/>
        </p:nvSpPr>
        <p:spPr>
          <a:xfrm>
            <a:off x="0" y="3665799"/>
            <a:ext cx="9144000" cy="1477701"/>
          </a:xfrm>
          <a:prstGeom prst="rect">
            <a:avLst/>
          </a:prstGeom>
          <a:solidFill>
            <a:srgbClr val="262626"/>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0" name="Shape 100"/>
          <p:cNvSpPr txBox="1"/>
          <p:nvPr/>
        </p:nvSpPr>
        <p:spPr>
          <a:xfrm>
            <a:off x="111650" y="3885268"/>
            <a:ext cx="8932039" cy="972574"/>
          </a:xfrm>
          <a:prstGeom prst="rect">
            <a:avLst/>
          </a:prstGeom>
          <a:noFill/>
          <a:ln>
            <a:noFill/>
          </a:ln>
        </p:spPr>
        <p:txBody>
          <a:bodyPr wrap="square" lIns="91425" tIns="45700" rIns="91425" bIns="45700" anchor="t" anchorCtr="0">
            <a:noAutofit/>
          </a:bodyPr>
          <a:lstStyle/>
          <a:p>
            <a:pPr marL="0" marR="0" lvl="0" indent="0" algn="ctr" rtl="0">
              <a:lnSpc>
                <a:spcPct val="120000"/>
              </a:lnSpc>
              <a:spcBef>
                <a:spcPts val="0"/>
              </a:spcBef>
              <a:buNone/>
            </a:pPr>
            <a:r>
              <a:rPr lang="en-US" sz="1200" i="1">
                <a:solidFill>
                  <a:srgbClr val="FFFFFF"/>
                </a:solidFill>
                <a:latin typeface="Open Sans"/>
                <a:ea typeface="Open Sans"/>
                <a:cs typeface="Open Sans"/>
                <a:sym typeface="Open Sans"/>
              </a:rPr>
              <a:t>Construction Executive</a:t>
            </a:r>
            <a:r>
              <a:rPr lang="en-US" sz="1200">
                <a:solidFill>
                  <a:srgbClr val="FFFFFF"/>
                </a:solidFill>
                <a:latin typeface="Open Sans"/>
                <a:ea typeface="Open Sans"/>
                <a:cs typeface="Open Sans"/>
                <a:sym typeface="Open Sans"/>
              </a:rPr>
              <a:t>, a publication of Associated Builders and Contractors, reaches more than 50,000 contractors and construction-related business owners and has won more than 15 editorial awards. The magazine serves as a leading source for news, market developments and business issues impacting the construction industry. Each issue includes articles designed to help owners and top managers run a more profitable and productive construction business.</a:t>
            </a:r>
          </a:p>
        </p:txBody>
      </p:sp>
      <p:pic>
        <p:nvPicPr>
          <p:cNvPr id="101" name="Shape 101" descr="webinar_computer.png"/>
          <p:cNvPicPr preferRelativeResize="0"/>
          <p:nvPr/>
        </p:nvPicPr>
        <p:blipFill rotWithShape="1">
          <a:blip r:embed="rId3">
            <a:alphaModFix/>
          </a:blip>
          <a:srcRect/>
          <a:stretch/>
        </p:blipFill>
        <p:spPr>
          <a:xfrm>
            <a:off x="2623786" y="-5422"/>
            <a:ext cx="3913506" cy="3913506"/>
          </a:xfrm>
          <a:prstGeom prst="rect">
            <a:avLst/>
          </a:prstGeom>
          <a:noFill/>
          <a:ln>
            <a:noFill/>
          </a:ln>
        </p:spPr>
      </p:pic>
    </p:spTree>
    <p:extLst>
      <p:ext uri="{BB962C8B-B14F-4D97-AF65-F5344CB8AC3E}">
        <p14:creationId xmlns:p14="http://schemas.microsoft.com/office/powerpoint/2010/main" val="1028085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90150615"/>
              </p:ext>
            </p:extLst>
          </p:nvPr>
        </p:nvGraphicFramePr>
        <p:xfrm>
          <a:off x="254473" y="863124"/>
          <a:ext cx="8641080" cy="3663615"/>
        </p:xfrm>
        <a:graphic>
          <a:graphicData uri="http://schemas.openxmlformats.org/drawingml/2006/table">
            <a:tbl>
              <a:tblPr>
                <a:tableStyleId>{BDBED569-4797-4DF1-A0F4-6AAB3CD982D8}</a:tableStyleId>
              </a:tblPr>
              <a:tblGrid>
                <a:gridCol w="1965960"/>
                <a:gridCol w="914400"/>
                <a:gridCol w="1965960"/>
                <a:gridCol w="839263"/>
                <a:gridCol w="2041097"/>
                <a:gridCol w="914400"/>
              </a:tblGrid>
              <a:tr h="392730">
                <a:tc>
                  <a:txBody>
                    <a:bodyPr/>
                    <a:lstStyle/>
                    <a:p>
                      <a:pPr algn="ctr" fontAlgn="t"/>
                      <a:r>
                        <a:rPr lang="en-US" sz="1200" b="1" u="none" strike="noStrike" dirty="0" smtClean="0">
                          <a:solidFill>
                            <a:schemeClr val="bg1"/>
                          </a:solidFill>
                          <a:effectLst/>
                          <a:latin typeface="Arial" charset="0"/>
                          <a:ea typeface="Arial" charset="0"/>
                          <a:cs typeface="Arial" charset="0"/>
                        </a:rPr>
                        <a:t>STATE</a:t>
                      </a:r>
                      <a:endParaRPr lang="en-US" sz="1200" b="1" i="0" u="none" strike="noStrike" dirty="0">
                        <a:solidFill>
                          <a:schemeClr val="bg1"/>
                        </a:solidFill>
                        <a:effectLst/>
                        <a:latin typeface="Arial" charset="0"/>
                        <a:ea typeface="Arial" charset="0"/>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025"/>
                    </a:solidFill>
                  </a:tcPr>
                </a:tc>
                <a:tc>
                  <a:txBody>
                    <a:bodyPr/>
                    <a:lstStyle/>
                    <a:p>
                      <a:pPr algn="ctr" fontAlgn="b"/>
                      <a:r>
                        <a:rPr lang="en-US" sz="1200" b="1" u="none" strike="noStrike" dirty="0" smtClean="0">
                          <a:solidFill>
                            <a:schemeClr val="bg1"/>
                          </a:solidFill>
                          <a:effectLst/>
                          <a:latin typeface="Arial" charset="0"/>
                          <a:ea typeface="Arial" charset="0"/>
                          <a:cs typeface="Arial" charset="0"/>
                        </a:rPr>
                        <a:t>YoY Ch.</a:t>
                      </a:r>
                    </a:p>
                    <a:p>
                      <a:pPr algn="ctr" fontAlgn="b"/>
                      <a:r>
                        <a:rPr lang="en-US" sz="1200" b="1" u="none" strike="noStrike" dirty="0" smtClean="0">
                          <a:solidFill>
                            <a:schemeClr val="bg1"/>
                          </a:solidFill>
                          <a:effectLst/>
                          <a:latin typeface="Arial" charset="0"/>
                          <a:ea typeface="Arial" charset="0"/>
                          <a:cs typeface="Arial" charset="0"/>
                        </a:rPr>
                        <a:t>(‘000)</a:t>
                      </a:r>
                      <a:endParaRPr lang="en-US" sz="1200" b="1" i="0" u="none" strike="noStrike" dirty="0">
                        <a:solidFill>
                          <a:schemeClr val="bg1"/>
                        </a:solidFill>
                        <a:effectLst/>
                        <a:latin typeface="Arial" charset="0"/>
                        <a:ea typeface="Arial" charset="0"/>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025"/>
                    </a:solidFill>
                  </a:tcPr>
                </a:tc>
                <a:tc>
                  <a:txBody>
                    <a:bodyPr/>
                    <a:lstStyle/>
                    <a:p>
                      <a:pPr algn="ctr" fontAlgn="t"/>
                      <a:r>
                        <a:rPr lang="en-US" sz="1200" b="1" u="none" strike="noStrike" dirty="0" smtClean="0">
                          <a:solidFill>
                            <a:schemeClr val="bg1"/>
                          </a:solidFill>
                          <a:effectLst/>
                          <a:latin typeface="Arial" charset="0"/>
                          <a:ea typeface="Arial" charset="0"/>
                          <a:cs typeface="Arial" charset="0"/>
                        </a:rPr>
                        <a:t>STATE</a:t>
                      </a:r>
                      <a:endParaRPr lang="en-US" sz="1200" b="1" i="0" u="none" strike="noStrike" dirty="0">
                        <a:solidFill>
                          <a:schemeClr val="bg1"/>
                        </a:solidFill>
                        <a:effectLst/>
                        <a:latin typeface="Arial" charset="0"/>
                        <a:ea typeface="Arial" charset="0"/>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025"/>
                    </a:solidFill>
                  </a:tcPr>
                </a:tc>
                <a:tc>
                  <a:txBody>
                    <a:bodyPr/>
                    <a:lstStyle/>
                    <a:p>
                      <a:pPr algn="ctr" fontAlgn="b"/>
                      <a:r>
                        <a:rPr lang="en-US" sz="1200" b="1" u="none" strike="noStrike" dirty="0" smtClean="0">
                          <a:solidFill>
                            <a:schemeClr val="bg1"/>
                          </a:solidFill>
                          <a:effectLst/>
                          <a:latin typeface="Arial" charset="0"/>
                          <a:ea typeface="Arial" charset="0"/>
                          <a:cs typeface="Arial" charset="0"/>
                        </a:rPr>
                        <a:t>YoY Ch.</a:t>
                      </a:r>
                    </a:p>
                    <a:p>
                      <a:pPr algn="ctr" fontAlgn="b"/>
                      <a:r>
                        <a:rPr lang="en-US" sz="1200" b="1" u="none" strike="noStrike" dirty="0" smtClean="0">
                          <a:solidFill>
                            <a:schemeClr val="bg1"/>
                          </a:solidFill>
                          <a:effectLst/>
                          <a:latin typeface="Arial" charset="0"/>
                          <a:ea typeface="Arial" charset="0"/>
                          <a:cs typeface="Arial" charset="0"/>
                        </a:rPr>
                        <a:t>(‘000)</a:t>
                      </a:r>
                      <a:endParaRPr lang="en-US" sz="1200" b="1" i="0" u="none" strike="noStrike" dirty="0">
                        <a:solidFill>
                          <a:schemeClr val="bg1"/>
                        </a:solidFill>
                        <a:effectLst/>
                        <a:latin typeface="Arial" charset="0"/>
                        <a:ea typeface="Arial" charset="0"/>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025"/>
                    </a:solidFill>
                  </a:tcPr>
                </a:tc>
                <a:tc>
                  <a:txBody>
                    <a:bodyPr/>
                    <a:lstStyle/>
                    <a:p>
                      <a:pPr algn="ctr" fontAlgn="t"/>
                      <a:r>
                        <a:rPr lang="en-US" sz="1200" b="1" u="none" strike="noStrike" dirty="0" smtClean="0">
                          <a:solidFill>
                            <a:schemeClr val="bg1"/>
                          </a:solidFill>
                          <a:effectLst/>
                          <a:latin typeface="Arial" charset="0"/>
                          <a:ea typeface="Arial" charset="0"/>
                          <a:cs typeface="Arial" charset="0"/>
                        </a:rPr>
                        <a:t>STATE</a:t>
                      </a:r>
                      <a:endParaRPr lang="en-US" sz="1200" b="1" i="0" u="none" strike="noStrike" dirty="0">
                        <a:solidFill>
                          <a:schemeClr val="bg1"/>
                        </a:solidFill>
                        <a:effectLst/>
                        <a:latin typeface="Arial" charset="0"/>
                        <a:ea typeface="Arial" charset="0"/>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025"/>
                    </a:solidFill>
                  </a:tcPr>
                </a:tc>
                <a:tc>
                  <a:txBody>
                    <a:bodyPr/>
                    <a:lstStyle/>
                    <a:p>
                      <a:pPr algn="ctr" fontAlgn="b"/>
                      <a:r>
                        <a:rPr lang="en-US" sz="1200" b="1" u="none" strike="noStrike" dirty="0" smtClean="0">
                          <a:solidFill>
                            <a:schemeClr val="bg1"/>
                          </a:solidFill>
                          <a:effectLst/>
                          <a:latin typeface="Arial" charset="0"/>
                          <a:ea typeface="Arial" charset="0"/>
                          <a:cs typeface="Arial" charset="0"/>
                        </a:rPr>
                        <a:t>YoY Ch.</a:t>
                      </a:r>
                    </a:p>
                    <a:p>
                      <a:pPr algn="ctr" fontAlgn="b"/>
                      <a:r>
                        <a:rPr lang="en-US" sz="1200" b="1" u="none" strike="noStrike" dirty="0" smtClean="0">
                          <a:solidFill>
                            <a:schemeClr val="bg1"/>
                          </a:solidFill>
                          <a:effectLst/>
                          <a:latin typeface="Arial" charset="0"/>
                          <a:ea typeface="Arial" charset="0"/>
                          <a:cs typeface="Arial" charset="0"/>
                        </a:rPr>
                        <a:t>(‘000)</a:t>
                      </a:r>
                      <a:endParaRPr lang="en-US" sz="1200" b="1" i="0" u="none" strike="noStrike" dirty="0">
                        <a:solidFill>
                          <a:schemeClr val="bg1"/>
                        </a:solidFill>
                        <a:effectLst/>
                        <a:latin typeface="Arial" charset="0"/>
                        <a:ea typeface="Arial" charset="0"/>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025"/>
                    </a:solidFill>
                  </a:tcPr>
                </a:tc>
              </a:tr>
              <a:tr h="189362">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CALIFORNIA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44.4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ALABAMA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GEORGIA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362">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FLORIDA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35.6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UTAH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HAWAII*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362">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TEXAS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17.2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COLORADO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VERMONT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362">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OREGON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10.7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MICHIGAN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WYOMING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362">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NEVADA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10.6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ARIZONA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DELAWARE*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362">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WASHINGTON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10.5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INDIANA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CONNECTICUT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362">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OHIO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NEW HAMPSHIRE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MISSISSIPPI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362">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MARYLAND*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WEST VIRGINIA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ALASKA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362">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PENNSYLVANIA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VIRGINIA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DISTRICT OF COLUMBIA*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362">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NEW YORK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RHODE ISLAND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SOUTH CAROLINA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362">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LOUISIANA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KANSAS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SOUTH DAKOTA*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362">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MASSACHUSETTS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NEW MEXICO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NEBRASKA*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362">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OKLAHOMA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ARKANSAS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NORTH DAKOTA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362">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NEW JERSEY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IDAHO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NORTH CAROLINA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362">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KENTUCKY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WISCONSIN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ILLINOIS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362">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MINNESOTA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MONTANA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IOWA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362">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TENNESSEE*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a:solidFill>
                            <a:schemeClr val="tx1"/>
                          </a:solidFill>
                          <a:effectLst/>
                          <a:latin typeface="Verdana" charset="0"/>
                          <a:ea typeface="Verdana" charset="0"/>
                          <a:cs typeface="Verdana" charset="0"/>
                        </a:rPr>
                        <a:t>MAINE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MISSOURI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en-US" sz="1200" b="0" i="0" u="none" strike="noStrike" kern="1200" dirty="0">
                          <a:solidFill>
                            <a:schemeClr val="tx1"/>
                          </a:solidFill>
                          <a:effectLst/>
                          <a:latin typeface="Verdana" charset="0"/>
                          <a:ea typeface="Verdana" charset="0"/>
                          <a:cs typeface="Verdana" charset="0"/>
                        </a:rPr>
                        <a:t>-5.8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itle 3"/>
          <p:cNvSpPr>
            <a:spLocks noGrp="1"/>
          </p:cNvSpPr>
          <p:nvPr>
            <p:ph type="title"/>
          </p:nvPr>
        </p:nvSpPr>
        <p:spPr>
          <a:xfrm>
            <a:off x="0" y="125813"/>
            <a:ext cx="9144000" cy="443014"/>
          </a:xfrm>
        </p:spPr>
        <p:txBody>
          <a:bodyPr/>
          <a:lstStyle/>
          <a:p>
            <a:r>
              <a:rPr lang="en-US" sz="3600" dirty="0" smtClean="0">
                <a:latin typeface="+mn-lt"/>
                <a:cs typeface="Gotham Book"/>
              </a:rPr>
              <a:t>State-by-State Growth in Construction Jobs</a:t>
            </a:r>
            <a:endParaRPr lang="en-US" sz="3600" dirty="0">
              <a:latin typeface="+mn-lt"/>
              <a:cs typeface="Gotham Book"/>
            </a:endParaRPr>
          </a:p>
        </p:txBody>
      </p:sp>
      <p:sp>
        <p:nvSpPr>
          <p:cNvPr id="6" name="Subtitle 1"/>
          <p:cNvSpPr txBox="1">
            <a:spLocks/>
          </p:cNvSpPr>
          <p:nvPr/>
        </p:nvSpPr>
        <p:spPr>
          <a:xfrm>
            <a:off x="688975" y="588685"/>
            <a:ext cx="7324918" cy="367090"/>
          </a:xfrm>
          <a:prstGeom prst="rect">
            <a:avLst/>
          </a:prstGeom>
        </p:spPr>
        <p:txBody>
          <a:bodyPr vert="horz" lIns="91440" tIns="45720" rIns="91440" bIns="45720" rtlCol="0">
            <a:noAutofit/>
          </a:bodyPr>
          <a:lstStyle>
            <a:lvl1pPr marL="0" indent="0" algn="l" defTabSz="457200" rtl="0" eaLnBrk="1" latinLnBrk="0" hangingPunct="1">
              <a:spcBef>
                <a:spcPts val="0"/>
              </a:spcBef>
              <a:spcAft>
                <a:spcPts val="600"/>
              </a:spcAft>
              <a:buFont typeface="Arial"/>
              <a:buNone/>
              <a:defRPr sz="2400" b="0" i="0" kern="1200">
                <a:solidFill>
                  <a:srgbClr val="878787"/>
                </a:solidFill>
                <a:latin typeface="Arial"/>
                <a:ea typeface="+mn-ea"/>
                <a:cs typeface="Arial"/>
              </a:defRPr>
            </a:lvl1pPr>
            <a:lvl2pPr marL="742950" indent="-28575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2pPr>
            <a:lvl3pPr marL="1143000" indent="-228600" algn="l" defTabSz="457200" rtl="0" eaLnBrk="1" latinLnBrk="0" hangingPunct="1">
              <a:spcBef>
                <a:spcPts val="0"/>
              </a:spcBef>
              <a:spcAft>
                <a:spcPts val="600"/>
              </a:spcAft>
              <a:buSzPct val="80000"/>
              <a:buFont typeface="Lucida Grande"/>
              <a:buChar char="&gt;"/>
              <a:defRPr sz="2400" b="0" i="0" kern="1200">
                <a:solidFill>
                  <a:srgbClr val="878787"/>
                </a:solidFill>
                <a:latin typeface="Arial"/>
                <a:ea typeface="+mn-ea"/>
                <a:cs typeface="Arial"/>
              </a:defRPr>
            </a:lvl3pPr>
            <a:lvl4pPr marL="1600200" indent="-22860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4pPr>
            <a:lvl5pPr marL="2057400" indent="-228600" algn="l" defTabSz="457200" rtl="0" eaLnBrk="1" latinLnBrk="0" hangingPunct="1">
              <a:spcBef>
                <a:spcPct val="20000"/>
              </a:spcBef>
              <a:buFont typeface="Arial"/>
              <a:buChar char="»"/>
              <a:defRPr sz="2400" b="0" i="0" kern="1200">
                <a:solidFill>
                  <a:srgbClr val="87878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4"/>
              </a:buClr>
            </a:pPr>
            <a:r>
              <a:rPr lang="en-US" sz="1200" i="1" dirty="0" smtClean="0">
                <a:latin typeface="+mn-lt"/>
                <a:cs typeface="Gotham Book"/>
              </a:rPr>
              <a:t>October 2016 v. October 2017</a:t>
            </a:r>
            <a:endParaRPr lang="en-US" sz="1200" i="1" dirty="0">
              <a:latin typeface="+mn-lt"/>
              <a:cs typeface="Gotham Book"/>
            </a:endParaRPr>
          </a:p>
        </p:txBody>
      </p:sp>
      <p:sp>
        <p:nvSpPr>
          <p:cNvPr id="10" name="Text Box 6"/>
          <p:cNvSpPr txBox="1">
            <a:spLocks noChangeArrowheads="1"/>
          </p:cNvSpPr>
          <p:nvPr/>
        </p:nvSpPr>
        <p:spPr bwMode="auto">
          <a:xfrm>
            <a:off x="5872899" y="4846043"/>
            <a:ext cx="3294651" cy="338554"/>
          </a:xfrm>
          <a:prstGeom prst="rect">
            <a:avLst/>
          </a:prstGeom>
          <a:noFill/>
          <a:ln w="0" algn="ctr">
            <a:noFill/>
            <a:miter lim="800000"/>
            <a:headEnd/>
            <a:tailEnd/>
          </a:ln>
        </p:spPr>
        <p:txBody>
          <a:bodyPr wrap="square">
            <a:spAutoFit/>
          </a:bodyPr>
          <a:lstStyle/>
          <a:p>
            <a:pPr algn="r" defTabSz="914400" fontAlgn="base">
              <a:spcBef>
                <a:spcPct val="0"/>
              </a:spcBef>
              <a:spcAft>
                <a:spcPct val="0"/>
              </a:spcAft>
            </a:pPr>
            <a:r>
              <a:rPr lang="en-US" sz="800" i="1" dirty="0" smtClean="0">
                <a:solidFill>
                  <a:schemeClr val="accent1"/>
                </a:solidFill>
                <a:cs typeface="Arial" pitchFamily="34" charset="0"/>
              </a:rPr>
              <a:t>Source: U.S</a:t>
            </a:r>
            <a:r>
              <a:rPr lang="en-US" sz="800" i="1" dirty="0">
                <a:solidFill>
                  <a:schemeClr val="accent1"/>
                </a:solidFill>
                <a:cs typeface="Arial" pitchFamily="34" charset="0"/>
              </a:rPr>
              <a:t>. Bureau of Labor </a:t>
            </a:r>
            <a:r>
              <a:rPr lang="en-US" sz="800" i="1" dirty="0" smtClean="0">
                <a:solidFill>
                  <a:schemeClr val="accent1"/>
                </a:solidFill>
                <a:cs typeface="Arial" pitchFamily="34" charset="0"/>
              </a:rPr>
              <a:t>Statistics </a:t>
            </a:r>
          </a:p>
          <a:p>
            <a:pPr algn="r" defTabSz="914400" fontAlgn="base">
              <a:spcBef>
                <a:spcPct val="0"/>
              </a:spcBef>
              <a:spcAft>
                <a:spcPct val="0"/>
              </a:spcAft>
            </a:pPr>
            <a:r>
              <a:rPr lang="en-US" sz="800" i="1" dirty="0" smtClean="0">
                <a:solidFill>
                  <a:schemeClr val="accent1"/>
                </a:solidFill>
                <a:cs typeface="Arial" pitchFamily="34" charset="0"/>
              </a:rPr>
              <a:t>*Construction</a:t>
            </a:r>
            <a:r>
              <a:rPr lang="en-US" sz="800" i="1" dirty="0">
                <a:solidFill>
                  <a:schemeClr val="accent1"/>
                </a:solidFill>
                <a:cs typeface="Arial" pitchFamily="34" charset="0"/>
              </a:rPr>
              <a:t>, Mining, and Logging are included in one industry</a:t>
            </a:r>
            <a:r>
              <a:rPr lang="en-US" sz="800" i="1" dirty="0" smtClean="0">
                <a:solidFill>
                  <a:schemeClr val="accent1"/>
                </a:solidFill>
                <a:cs typeface="Arial" pitchFamily="34" charset="0"/>
              </a:rPr>
              <a:t>.</a:t>
            </a:r>
            <a:endParaRPr lang="en-US" sz="800" i="1" dirty="0">
              <a:solidFill>
                <a:schemeClr val="accent1"/>
              </a:solidFill>
              <a:cs typeface="Arial" pitchFamily="34" charset="0"/>
            </a:endParaRPr>
          </a:p>
        </p:txBody>
      </p:sp>
      <p:sp>
        <p:nvSpPr>
          <p:cNvPr id="9" name="Text Box 241"/>
          <p:cNvSpPr txBox="1">
            <a:spLocks noChangeArrowheads="1"/>
          </p:cNvSpPr>
          <p:nvPr/>
        </p:nvSpPr>
        <p:spPr bwMode="auto">
          <a:xfrm>
            <a:off x="2747974" y="4513618"/>
            <a:ext cx="2875519" cy="553998"/>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1500" b="1" dirty="0">
                <a:solidFill>
                  <a:srgbClr val="878787"/>
                </a:solidFill>
                <a:latin typeface="Arial"/>
                <a:cs typeface="Arial"/>
              </a:rPr>
              <a:t>U.S. </a:t>
            </a:r>
            <a:r>
              <a:rPr lang="en-US" sz="1500" b="1" dirty="0" smtClean="0">
                <a:solidFill>
                  <a:srgbClr val="878787"/>
                </a:solidFill>
                <a:latin typeface="Arial"/>
                <a:cs typeface="Arial"/>
              </a:rPr>
              <a:t>Year-over-year Net Change: +187K</a:t>
            </a:r>
            <a:endParaRPr lang="en-US" sz="1500" b="1" dirty="0">
              <a:solidFill>
                <a:srgbClr val="878787"/>
              </a:solidFill>
              <a:latin typeface="Arial"/>
              <a:cs typeface="Arial"/>
            </a:endParaRPr>
          </a:p>
        </p:txBody>
      </p:sp>
    </p:spTree>
    <p:extLst>
      <p:ext uri="{BB962C8B-B14F-4D97-AF65-F5344CB8AC3E}">
        <p14:creationId xmlns:p14="http://schemas.microsoft.com/office/powerpoint/2010/main" val="2850476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9030284"/>
              </p:ext>
            </p:extLst>
          </p:nvPr>
        </p:nvGraphicFramePr>
        <p:xfrm>
          <a:off x="163034" y="885359"/>
          <a:ext cx="8778153" cy="3742571"/>
        </p:xfrm>
        <a:graphic>
          <a:graphicData uri="http://schemas.openxmlformats.org/drawingml/2006/table">
            <a:tbl>
              <a:tblPr>
                <a:tableStyleId>{BDBED569-4797-4DF1-A0F4-6AAB3CD982D8}</a:tableStyleId>
              </a:tblPr>
              <a:tblGrid>
                <a:gridCol w="2011593"/>
                <a:gridCol w="914400"/>
                <a:gridCol w="2011680"/>
                <a:gridCol w="914400"/>
                <a:gridCol w="2011680"/>
                <a:gridCol w="914400"/>
              </a:tblGrid>
              <a:tr h="266785">
                <a:tc>
                  <a:txBody>
                    <a:bodyPr/>
                    <a:lstStyle/>
                    <a:p>
                      <a:pPr algn="ctr" fontAlgn="t"/>
                      <a:r>
                        <a:rPr lang="en-US" sz="1300" b="1" u="none" strike="noStrike" dirty="0" smtClean="0">
                          <a:solidFill>
                            <a:schemeClr val="bg1"/>
                          </a:solidFill>
                          <a:effectLst/>
                          <a:latin typeface="Arial" charset="0"/>
                          <a:ea typeface="Arial" charset="0"/>
                          <a:cs typeface="Arial" charset="0"/>
                        </a:rPr>
                        <a:t>STATE</a:t>
                      </a:r>
                      <a:endParaRPr lang="en-US" sz="1300" b="1" i="0" u="none" strike="noStrike" dirty="0">
                        <a:solidFill>
                          <a:schemeClr val="bg1"/>
                        </a:solidFill>
                        <a:effectLst/>
                        <a:latin typeface="Arial" charset="0"/>
                        <a:ea typeface="Arial" charset="0"/>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025"/>
                    </a:solidFill>
                  </a:tcPr>
                </a:tc>
                <a:tc>
                  <a:txBody>
                    <a:bodyPr/>
                    <a:lstStyle/>
                    <a:p>
                      <a:pPr algn="ctr" fontAlgn="b"/>
                      <a:r>
                        <a:rPr lang="en-US" sz="1300" b="1" u="none" strike="noStrike" dirty="0" smtClean="0">
                          <a:solidFill>
                            <a:schemeClr val="bg1"/>
                          </a:solidFill>
                          <a:effectLst/>
                          <a:latin typeface="Arial" charset="0"/>
                          <a:ea typeface="Arial" charset="0"/>
                          <a:cs typeface="Arial" charset="0"/>
                        </a:rPr>
                        <a:t>%</a:t>
                      </a:r>
                      <a:endParaRPr lang="en-US" sz="1300" b="1" i="0" u="none" strike="noStrike" dirty="0">
                        <a:solidFill>
                          <a:schemeClr val="bg1"/>
                        </a:solidFill>
                        <a:effectLst/>
                        <a:latin typeface="Arial" charset="0"/>
                        <a:ea typeface="Arial" charset="0"/>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025"/>
                    </a:solidFill>
                  </a:tcPr>
                </a:tc>
                <a:tc>
                  <a:txBody>
                    <a:bodyPr/>
                    <a:lstStyle/>
                    <a:p>
                      <a:pPr algn="ctr" fontAlgn="t"/>
                      <a:r>
                        <a:rPr lang="en-US" sz="1300" b="1" u="none" strike="noStrike" dirty="0" smtClean="0">
                          <a:solidFill>
                            <a:schemeClr val="bg1"/>
                          </a:solidFill>
                          <a:effectLst/>
                          <a:latin typeface="Arial" charset="0"/>
                          <a:ea typeface="Arial" charset="0"/>
                          <a:cs typeface="Arial" charset="0"/>
                        </a:rPr>
                        <a:t>STATE</a:t>
                      </a:r>
                      <a:endParaRPr lang="en-US" sz="1300" b="1" i="0" u="none" strike="noStrike" dirty="0">
                        <a:solidFill>
                          <a:schemeClr val="bg1"/>
                        </a:solidFill>
                        <a:effectLst/>
                        <a:latin typeface="Arial" charset="0"/>
                        <a:ea typeface="Arial" charset="0"/>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025"/>
                    </a:solidFill>
                  </a:tcPr>
                </a:tc>
                <a:tc>
                  <a:txBody>
                    <a:bodyPr/>
                    <a:lstStyle/>
                    <a:p>
                      <a:pPr algn="ctr" fontAlgn="b"/>
                      <a:r>
                        <a:rPr lang="en-US" sz="1300" b="1" u="none" strike="noStrike" dirty="0" smtClean="0">
                          <a:solidFill>
                            <a:schemeClr val="bg1"/>
                          </a:solidFill>
                          <a:effectLst/>
                          <a:latin typeface="Arial" charset="0"/>
                          <a:ea typeface="Arial" charset="0"/>
                          <a:cs typeface="Arial" charset="0"/>
                        </a:rPr>
                        <a:t>%</a:t>
                      </a:r>
                      <a:endParaRPr lang="en-US" sz="1300" b="1" i="0" u="none" strike="noStrike" dirty="0">
                        <a:solidFill>
                          <a:schemeClr val="bg1"/>
                        </a:solidFill>
                        <a:effectLst/>
                        <a:latin typeface="Arial" charset="0"/>
                        <a:ea typeface="Arial" charset="0"/>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025"/>
                    </a:solidFill>
                  </a:tcPr>
                </a:tc>
                <a:tc>
                  <a:txBody>
                    <a:bodyPr/>
                    <a:lstStyle/>
                    <a:p>
                      <a:pPr algn="ctr" fontAlgn="t"/>
                      <a:r>
                        <a:rPr lang="en-US" sz="1300" b="1" u="none" strike="noStrike" dirty="0" smtClean="0">
                          <a:solidFill>
                            <a:schemeClr val="bg1"/>
                          </a:solidFill>
                          <a:effectLst/>
                          <a:latin typeface="Arial" charset="0"/>
                          <a:ea typeface="Arial" charset="0"/>
                          <a:cs typeface="Arial" charset="0"/>
                        </a:rPr>
                        <a:t>STATE</a:t>
                      </a:r>
                      <a:endParaRPr lang="en-US" sz="1300" b="1" i="0" u="none" strike="noStrike" dirty="0">
                        <a:solidFill>
                          <a:schemeClr val="bg1"/>
                        </a:solidFill>
                        <a:effectLst/>
                        <a:latin typeface="Arial" charset="0"/>
                        <a:ea typeface="Arial" charset="0"/>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025"/>
                    </a:solidFill>
                  </a:tcPr>
                </a:tc>
                <a:tc>
                  <a:txBody>
                    <a:bodyPr/>
                    <a:lstStyle/>
                    <a:p>
                      <a:pPr algn="ctr" fontAlgn="b"/>
                      <a:r>
                        <a:rPr lang="en-US" sz="1300" b="1" u="none" strike="noStrike" dirty="0" smtClean="0">
                          <a:solidFill>
                            <a:schemeClr val="bg1"/>
                          </a:solidFill>
                          <a:effectLst/>
                          <a:latin typeface="Arial" charset="0"/>
                          <a:ea typeface="Arial" charset="0"/>
                          <a:cs typeface="Arial" charset="0"/>
                        </a:rPr>
                        <a:t>%</a:t>
                      </a:r>
                      <a:endParaRPr lang="en-US" sz="1300" b="1" i="0" u="none" strike="noStrike" dirty="0">
                        <a:solidFill>
                          <a:schemeClr val="bg1"/>
                        </a:solidFill>
                        <a:effectLst/>
                        <a:latin typeface="Arial" charset="0"/>
                        <a:ea typeface="Arial" charset="0"/>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8025"/>
                    </a:solidFill>
                  </a:tcPr>
                </a:tc>
              </a:tr>
              <a:tr h="204458">
                <a:tc>
                  <a:txBody>
                    <a:bodyPr/>
                    <a:lstStyle/>
                    <a:p>
                      <a:pPr algn="l" fontAlgn="b"/>
                      <a:r>
                        <a:rPr lang="en-US" sz="1200" b="0" i="0" u="none" strike="noStrike" kern="1200" dirty="0">
                          <a:solidFill>
                            <a:schemeClr val="tx1"/>
                          </a:solidFill>
                          <a:effectLst/>
                          <a:latin typeface="Verdana" charset="0"/>
                          <a:ea typeface="Verdana" charset="0"/>
                          <a:cs typeface="Verdana" charset="0"/>
                        </a:rPr>
                        <a:t>NEVADA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b" latinLnBrk="0" hangingPunct="1"/>
                      <a:r>
                        <a:rPr lang="en-US" sz="1200" b="0" i="0" u="none" strike="noStrike" kern="1200" dirty="0">
                          <a:solidFill>
                            <a:schemeClr val="tx1"/>
                          </a:solidFill>
                          <a:effectLst/>
                          <a:latin typeface="Verdana" charset="0"/>
                          <a:ea typeface="Verdana" charset="0"/>
                          <a:cs typeface="Verdana" charset="0"/>
                        </a:rPr>
                        <a:t>MINNESOTA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a:solidFill>
                            <a:schemeClr val="tx1"/>
                          </a:solidFill>
                          <a:effectLst/>
                          <a:latin typeface="Verdana" charset="0"/>
                          <a:ea typeface="Verdana" charset="0"/>
                          <a:cs typeface="Verdana" charset="0"/>
                        </a:rPr>
                        <a:t>IOWA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lang="en-US" sz="1200" b="0" i="0" u="none" strike="noStrike" kern="1200" dirty="0">
                          <a:solidFill>
                            <a:schemeClr val="tx1"/>
                          </a:solidFill>
                          <a:effectLst/>
                          <a:latin typeface="Verdana" charset="0"/>
                          <a:ea typeface="Verdana" charset="0"/>
                          <a:cs typeface="Verdana" charset="0"/>
                        </a:rPr>
                        <a:t>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4458">
                <a:tc>
                  <a:txBody>
                    <a:bodyPr/>
                    <a:lstStyle/>
                    <a:p>
                      <a:pPr algn="l" fontAlgn="b"/>
                      <a:r>
                        <a:rPr lang="en-US" sz="1200" b="0" i="0" u="none" strike="noStrike" kern="1200" dirty="0">
                          <a:solidFill>
                            <a:schemeClr val="tx1"/>
                          </a:solidFill>
                          <a:effectLst/>
                          <a:latin typeface="Verdana" charset="0"/>
                          <a:ea typeface="Verdana" charset="0"/>
                          <a:cs typeface="Verdana" charset="0"/>
                        </a:rPr>
                        <a:t>UTAH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b" latinLnBrk="0" hangingPunct="1"/>
                      <a:r>
                        <a:rPr lang="en-US" sz="1200" b="0" i="0" u="none" strike="noStrike" kern="1200" dirty="0">
                          <a:solidFill>
                            <a:schemeClr val="tx1"/>
                          </a:solidFill>
                          <a:effectLst/>
                          <a:latin typeface="Verdana" charset="0"/>
                          <a:ea typeface="Verdana" charset="0"/>
                          <a:cs typeface="Verdana" charset="0"/>
                        </a:rPr>
                        <a:t>COLORADO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a:solidFill>
                            <a:schemeClr val="tx1"/>
                          </a:solidFill>
                          <a:effectLst/>
                          <a:latin typeface="Verdana" charset="0"/>
                          <a:ea typeface="Verdana" charset="0"/>
                          <a:cs typeface="Verdana" charset="0"/>
                        </a:rPr>
                        <a:t>NEW HAMPSHIRE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lang="en-US" sz="1200" b="0" i="0" u="none" strike="noStrike" kern="1200" dirty="0">
                          <a:solidFill>
                            <a:schemeClr val="tx1"/>
                          </a:solidFill>
                          <a:effectLst/>
                          <a:latin typeface="Verdana" charset="0"/>
                          <a:ea typeface="Verdana" charset="0"/>
                          <a:cs typeface="Verdana" charset="0"/>
                        </a:rPr>
                        <a:t>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4458">
                <a:tc>
                  <a:txBody>
                    <a:bodyPr/>
                    <a:lstStyle/>
                    <a:p>
                      <a:pPr algn="l" fontAlgn="b"/>
                      <a:r>
                        <a:rPr lang="en-US" sz="1200" b="0" i="0" u="none" strike="noStrike" kern="1200" dirty="0">
                          <a:solidFill>
                            <a:schemeClr val="tx1"/>
                          </a:solidFill>
                          <a:effectLst/>
                          <a:latin typeface="Verdana" charset="0"/>
                          <a:ea typeface="Verdana" charset="0"/>
                          <a:cs typeface="Verdana" charset="0"/>
                        </a:rPr>
                        <a:t>TEXAS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b" latinLnBrk="0" hangingPunct="1"/>
                      <a:r>
                        <a:rPr lang="en-US" sz="1200" b="0" i="0" u="none" strike="noStrike" kern="1200" dirty="0">
                          <a:solidFill>
                            <a:schemeClr val="tx1"/>
                          </a:solidFill>
                          <a:effectLst/>
                          <a:latin typeface="Verdana" charset="0"/>
                          <a:ea typeface="Verdana" charset="0"/>
                          <a:cs typeface="Verdana" charset="0"/>
                        </a:rPr>
                        <a:t>WISCONSIN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a:solidFill>
                            <a:schemeClr val="tx1"/>
                          </a:solidFill>
                          <a:effectLst/>
                          <a:latin typeface="Verdana" charset="0"/>
                          <a:ea typeface="Verdana" charset="0"/>
                          <a:cs typeface="Verdana" charset="0"/>
                        </a:rPr>
                        <a:t>RHODE ISLAND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lang="en-US" sz="1200" b="0" i="0" u="none" strike="noStrike" kern="1200" dirty="0">
                          <a:solidFill>
                            <a:schemeClr val="tx1"/>
                          </a:solidFill>
                          <a:effectLst/>
                          <a:latin typeface="Verdana" charset="0"/>
                          <a:ea typeface="Verdana" charset="0"/>
                          <a:cs typeface="Verdana" charset="0"/>
                        </a:rPr>
                        <a:t>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4458">
                <a:tc>
                  <a:txBody>
                    <a:bodyPr/>
                    <a:lstStyle/>
                    <a:p>
                      <a:pPr algn="l" fontAlgn="b"/>
                      <a:r>
                        <a:rPr lang="en-US" sz="1200" b="0" i="0" u="none" strike="noStrike" kern="1200" dirty="0">
                          <a:solidFill>
                            <a:schemeClr val="tx1"/>
                          </a:solidFill>
                          <a:effectLst/>
                          <a:latin typeface="Verdana" charset="0"/>
                          <a:ea typeface="Verdana" charset="0"/>
                          <a:cs typeface="Verdana" charset="0"/>
                        </a:rPr>
                        <a:t>OREGON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b" latinLnBrk="0" hangingPunct="1"/>
                      <a:r>
                        <a:rPr lang="en-US" sz="1200" b="0" i="0" u="none" strike="noStrike" kern="1200" dirty="0">
                          <a:solidFill>
                            <a:schemeClr val="tx1"/>
                          </a:solidFill>
                          <a:effectLst/>
                          <a:latin typeface="Verdana" charset="0"/>
                          <a:ea typeface="Verdana" charset="0"/>
                          <a:cs typeface="Verdana" charset="0"/>
                        </a:rPr>
                        <a:t>ARIZONA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a:solidFill>
                            <a:schemeClr val="tx1"/>
                          </a:solidFill>
                          <a:effectLst/>
                          <a:latin typeface="Verdana" charset="0"/>
                          <a:ea typeface="Verdana" charset="0"/>
                          <a:cs typeface="Verdana" charset="0"/>
                        </a:rPr>
                        <a:t>VIRGINIA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lang="en-US" sz="1200" b="0" i="0" u="none" strike="noStrike" kern="1200" dirty="0">
                          <a:solidFill>
                            <a:schemeClr val="tx1"/>
                          </a:solidFill>
                          <a:effectLst/>
                          <a:latin typeface="Verdana" charset="0"/>
                          <a:ea typeface="Verdana" charset="0"/>
                          <a:cs typeface="Verdana" charset="0"/>
                        </a:rPr>
                        <a:t>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4458">
                <a:tc>
                  <a:txBody>
                    <a:bodyPr/>
                    <a:lstStyle/>
                    <a:p>
                      <a:pPr algn="l" fontAlgn="b"/>
                      <a:r>
                        <a:rPr lang="en-US" sz="1200" b="0" i="0" u="none" strike="noStrike" kern="1200" dirty="0">
                          <a:solidFill>
                            <a:schemeClr val="tx1"/>
                          </a:solidFill>
                          <a:effectLst/>
                          <a:latin typeface="Verdana" charset="0"/>
                          <a:ea typeface="Verdana" charset="0"/>
                          <a:cs typeface="Verdana" charset="0"/>
                        </a:rPr>
                        <a:t>IDAHO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b" latinLnBrk="0" hangingPunct="1"/>
                      <a:r>
                        <a:rPr lang="en-US" sz="1200" b="0" i="0" u="none" strike="noStrike" kern="1200" dirty="0">
                          <a:solidFill>
                            <a:schemeClr val="tx1"/>
                          </a:solidFill>
                          <a:effectLst/>
                          <a:latin typeface="Verdana" charset="0"/>
                          <a:ea typeface="Verdana" charset="0"/>
                          <a:cs typeface="Verdana" charset="0"/>
                        </a:rPr>
                        <a:t>MONTANA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a:solidFill>
                            <a:schemeClr val="tx1"/>
                          </a:solidFill>
                          <a:effectLst/>
                          <a:latin typeface="Verdana" charset="0"/>
                          <a:ea typeface="Verdana" charset="0"/>
                          <a:cs typeface="Verdana" charset="0"/>
                        </a:rPr>
                        <a:t>MAINE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lang="en-US" sz="1200" b="0" i="0" u="none" strike="noStrike" kern="1200" dirty="0">
                          <a:solidFill>
                            <a:schemeClr val="tx1"/>
                          </a:solidFill>
                          <a:effectLst/>
                          <a:latin typeface="Verdana" charset="0"/>
                          <a:ea typeface="Verdana" charset="0"/>
                          <a:cs typeface="Verdana" charset="0"/>
                        </a:rPr>
                        <a:t>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4458">
                <a:tc>
                  <a:txBody>
                    <a:bodyPr/>
                    <a:lstStyle/>
                    <a:p>
                      <a:pPr algn="l" fontAlgn="b"/>
                      <a:r>
                        <a:rPr lang="en-US" sz="1200" b="0" i="0" u="none" strike="noStrike" kern="1200" dirty="0">
                          <a:solidFill>
                            <a:schemeClr val="tx1"/>
                          </a:solidFill>
                          <a:effectLst/>
                          <a:latin typeface="Verdana" charset="0"/>
                          <a:ea typeface="Verdana" charset="0"/>
                          <a:cs typeface="Verdana" charset="0"/>
                        </a:rPr>
                        <a:t>FLORIDA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b" latinLnBrk="0" hangingPunct="1"/>
                      <a:r>
                        <a:rPr lang="en-US" sz="1200" b="0" i="0" u="none" strike="noStrike" kern="1200" dirty="0">
                          <a:solidFill>
                            <a:schemeClr val="tx1"/>
                          </a:solidFill>
                          <a:effectLst/>
                          <a:latin typeface="Verdana" charset="0"/>
                          <a:ea typeface="Verdana" charset="0"/>
                          <a:cs typeface="Verdana" charset="0"/>
                        </a:rPr>
                        <a:t>OKLAHOMA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a:solidFill>
                            <a:schemeClr val="tx1"/>
                          </a:solidFill>
                          <a:effectLst/>
                          <a:latin typeface="Verdana" charset="0"/>
                          <a:ea typeface="Verdana" charset="0"/>
                          <a:cs typeface="Verdana" charset="0"/>
                        </a:rPr>
                        <a:t>DELAWARE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lang="en-US" sz="1200" b="0" i="0" u="none" strike="noStrike" kern="1200" dirty="0">
                          <a:solidFill>
                            <a:schemeClr val="tx1"/>
                          </a:solidFill>
                          <a:effectLst/>
                          <a:latin typeface="Verdana" charset="0"/>
                          <a:ea typeface="Verdana" charset="0"/>
                          <a:cs typeface="Verdana" charset="0"/>
                        </a:rPr>
                        <a:t>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4458">
                <a:tc>
                  <a:txBody>
                    <a:bodyPr/>
                    <a:lstStyle/>
                    <a:p>
                      <a:pPr algn="l" fontAlgn="b"/>
                      <a:r>
                        <a:rPr lang="en-US" sz="1200" b="0" i="0" u="none" strike="noStrike" kern="1200">
                          <a:solidFill>
                            <a:schemeClr val="tx1"/>
                          </a:solidFill>
                          <a:effectLst/>
                          <a:latin typeface="Verdana" charset="0"/>
                          <a:ea typeface="Verdana" charset="0"/>
                          <a:cs typeface="Verdana" charset="0"/>
                        </a:rPr>
                        <a:t>SOUTH CAROLINA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b" latinLnBrk="0" hangingPunct="1"/>
                      <a:r>
                        <a:rPr lang="en-US" sz="1200" b="0" i="0" u="none" strike="noStrike" kern="1200" dirty="0">
                          <a:solidFill>
                            <a:schemeClr val="tx1"/>
                          </a:solidFill>
                          <a:effectLst/>
                          <a:latin typeface="Verdana" charset="0"/>
                          <a:ea typeface="Verdana" charset="0"/>
                          <a:cs typeface="Verdana" charset="0"/>
                        </a:rPr>
                        <a:t>TENNESSEE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a:solidFill>
                            <a:schemeClr val="tx1"/>
                          </a:solidFill>
                          <a:effectLst/>
                          <a:latin typeface="Verdana" charset="0"/>
                          <a:ea typeface="Verdana" charset="0"/>
                          <a:cs typeface="Verdana" charset="0"/>
                        </a:rPr>
                        <a:t>NEW JERSEY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lang="en-US" sz="1200" b="0" i="0" u="none" strike="noStrike" kern="1200" dirty="0">
                          <a:solidFill>
                            <a:schemeClr val="tx1"/>
                          </a:solidFill>
                          <a:effectLst/>
                          <a:latin typeface="Verdana" charset="0"/>
                          <a:ea typeface="Verdana" charset="0"/>
                          <a:cs typeface="Verdana" charset="0"/>
                        </a:rPr>
                        <a:t>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4458">
                <a:tc>
                  <a:txBody>
                    <a:bodyPr/>
                    <a:lstStyle/>
                    <a:p>
                      <a:pPr algn="l" fontAlgn="b"/>
                      <a:r>
                        <a:rPr lang="en-US" sz="1200" b="0" i="0" u="none" strike="noStrike" kern="1200" dirty="0">
                          <a:solidFill>
                            <a:schemeClr val="tx1"/>
                          </a:solidFill>
                          <a:effectLst/>
                          <a:latin typeface="Verdana" charset="0"/>
                          <a:ea typeface="Verdana" charset="0"/>
                          <a:cs typeface="Verdana" charset="0"/>
                        </a:rPr>
                        <a:t>WASHINGTON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b" latinLnBrk="0" hangingPunct="1"/>
                      <a:r>
                        <a:rPr lang="en-US" sz="1200" b="0" i="0" u="none" strike="noStrike" kern="1200">
                          <a:solidFill>
                            <a:schemeClr val="tx1"/>
                          </a:solidFill>
                          <a:effectLst/>
                          <a:latin typeface="Verdana" charset="0"/>
                          <a:ea typeface="Verdana" charset="0"/>
                          <a:cs typeface="Verdana" charset="0"/>
                        </a:rPr>
                        <a:t>HAWAII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a:solidFill>
                            <a:schemeClr val="tx1"/>
                          </a:solidFill>
                          <a:effectLst/>
                          <a:latin typeface="Verdana" charset="0"/>
                          <a:ea typeface="Verdana" charset="0"/>
                          <a:cs typeface="Verdana" charset="0"/>
                        </a:rPr>
                        <a:t>MISSISSIPPI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lang="en-US" sz="1200" b="0" i="0" u="none" strike="noStrike" kern="1200" dirty="0">
                          <a:solidFill>
                            <a:schemeClr val="tx1"/>
                          </a:solidFill>
                          <a:effectLst/>
                          <a:latin typeface="Verdana" charset="0"/>
                          <a:ea typeface="Verdana" charset="0"/>
                          <a:cs typeface="Verdana" charset="0"/>
                        </a:rPr>
                        <a:t>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445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Verdana" charset="0"/>
                          <a:ea typeface="Verdana" charset="0"/>
                          <a:cs typeface="Verdana" charset="0"/>
                        </a:rPr>
                        <a:t>MARYLAND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b" latinLnBrk="0" hangingPunct="1"/>
                      <a:r>
                        <a:rPr lang="en-US" sz="1200" b="0" i="0" u="none" strike="noStrike" kern="1200" dirty="0">
                          <a:solidFill>
                            <a:schemeClr val="tx1"/>
                          </a:solidFill>
                          <a:effectLst/>
                          <a:latin typeface="Verdana" charset="0"/>
                          <a:ea typeface="Verdana" charset="0"/>
                          <a:cs typeface="Verdana" charset="0"/>
                        </a:rPr>
                        <a:t>MISSOURI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a:solidFill>
                            <a:schemeClr val="tx1"/>
                          </a:solidFill>
                          <a:effectLst/>
                          <a:latin typeface="Verdana" charset="0"/>
                          <a:ea typeface="Verdana" charset="0"/>
                          <a:cs typeface="Verdana" charset="0"/>
                        </a:rPr>
                        <a:t>NORTH DAKOTA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lang="en-US" sz="1200" b="0" i="0" u="none" strike="noStrike" kern="1200" dirty="0">
                          <a:solidFill>
                            <a:schemeClr val="tx1"/>
                          </a:solidFill>
                          <a:effectLst/>
                          <a:latin typeface="Verdana" charset="0"/>
                          <a:ea typeface="Verdana" charset="0"/>
                          <a:cs typeface="Verdana" charset="0"/>
                        </a:rPr>
                        <a:t>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4458">
                <a:tc>
                  <a:txBody>
                    <a:bodyPr/>
                    <a:lstStyle/>
                    <a:p>
                      <a:pPr algn="l" fontAlgn="b"/>
                      <a:r>
                        <a:rPr lang="en-US" sz="1200" b="0" i="0" u="none" strike="noStrike" kern="1200" dirty="0" smtClean="0">
                          <a:solidFill>
                            <a:schemeClr val="tx1"/>
                          </a:solidFill>
                          <a:effectLst/>
                          <a:latin typeface="Verdana" charset="0"/>
                          <a:ea typeface="Verdana" charset="0"/>
                          <a:cs typeface="Verdana" charset="0"/>
                        </a:rPr>
                        <a:t>GEORGIA</a:t>
                      </a:r>
                      <a:endParaRPr lang="en-US" sz="1200" b="0" i="0" u="none" strike="noStrike" kern="1200" dirty="0">
                        <a:solidFill>
                          <a:schemeClr val="tx1"/>
                        </a:solidFill>
                        <a:effectLst/>
                        <a:latin typeface="Verdana" charset="0"/>
                        <a:ea typeface="Verdana" charset="0"/>
                        <a:cs typeface="Verdana"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b" latinLnBrk="0" hangingPunct="1"/>
                      <a:r>
                        <a:rPr lang="en-US" sz="1200" b="0" i="0" u="none" strike="noStrike" kern="1200" dirty="0">
                          <a:solidFill>
                            <a:schemeClr val="tx1"/>
                          </a:solidFill>
                          <a:effectLst/>
                          <a:latin typeface="Verdana" charset="0"/>
                          <a:ea typeface="Verdana" charset="0"/>
                          <a:cs typeface="Verdana" charset="0"/>
                        </a:rPr>
                        <a:t>NEW YORK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a:solidFill>
                            <a:schemeClr val="tx1"/>
                          </a:solidFill>
                          <a:effectLst/>
                          <a:latin typeface="Verdana" charset="0"/>
                          <a:ea typeface="Verdana" charset="0"/>
                          <a:cs typeface="Verdana" charset="0"/>
                        </a:rPr>
                        <a:t>LOUISIANA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lang="en-US" sz="1200" b="0" i="0" u="none" strike="noStrike" kern="1200" dirty="0">
                          <a:solidFill>
                            <a:schemeClr val="tx1"/>
                          </a:solidFill>
                          <a:effectLst/>
                          <a:latin typeface="Verdana" charset="0"/>
                          <a:ea typeface="Verdana" charset="0"/>
                          <a:cs typeface="Verdana" charset="0"/>
                        </a:rPr>
                        <a:t>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4458">
                <a:tc>
                  <a:txBody>
                    <a:bodyPr/>
                    <a:lstStyle/>
                    <a:p>
                      <a:pPr algn="l" fontAlgn="b"/>
                      <a:r>
                        <a:rPr lang="en-US" sz="1200" b="0" i="0" u="none" strike="noStrike" kern="1200">
                          <a:solidFill>
                            <a:schemeClr val="tx1"/>
                          </a:solidFill>
                          <a:effectLst/>
                          <a:latin typeface="Verdana" charset="0"/>
                          <a:ea typeface="Verdana" charset="0"/>
                          <a:cs typeface="Verdana" charset="0"/>
                        </a:rPr>
                        <a:t>ARKANSAS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b" latinLnBrk="0" hangingPunct="1"/>
                      <a:r>
                        <a:rPr lang="en-US" sz="1200" b="0" i="0" u="none" strike="noStrike" kern="1200">
                          <a:solidFill>
                            <a:schemeClr val="tx1"/>
                          </a:solidFill>
                          <a:effectLst/>
                          <a:latin typeface="Verdana" charset="0"/>
                          <a:ea typeface="Verdana" charset="0"/>
                          <a:cs typeface="Verdana" charset="0"/>
                        </a:rPr>
                        <a:t>OHIO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a:solidFill>
                            <a:schemeClr val="tx1"/>
                          </a:solidFill>
                          <a:effectLst/>
                          <a:latin typeface="Verdana" charset="0"/>
                          <a:ea typeface="Verdana" charset="0"/>
                          <a:cs typeface="Verdana" charset="0"/>
                        </a:rPr>
                        <a:t>WEST VIRGINIA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lang="en-US" sz="1200" b="0" i="0" u="none" strike="noStrike" kern="1200" dirty="0">
                          <a:solidFill>
                            <a:schemeClr val="tx1"/>
                          </a:solidFill>
                          <a:effectLst/>
                          <a:latin typeface="Verdana" charset="0"/>
                          <a:ea typeface="Verdana" charset="0"/>
                          <a:cs typeface="Verdana" charset="0"/>
                        </a:rPr>
                        <a:t>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4458">
                <a:tc>
                  <a:txBody>
                    <a:bodyPr/>
                    <a:lstStyle/>
                    <a:p>
                      <a:pPr algn="l" fontAlgn="b"/>
                      <a:r>
                        <a:rPr lang="en-US" sz="1200" b="0" i="0" u="none" strike="noStrike" kern="1200" dirty="0">
                          <a:solidFill>
                            <a:schemeClr val="tx1"/>
                          </a:solidFill>
                          <a:effectLst/>
                          <a:latin typeface="Verdana" charset="0"/>
                          <a:ea typeface="Verdana" charset="0"/>
                          <a:cs typeface="Verdana" charset="0"/>
                        </a:rPr>
                        <a:t>MASSACHUSETTS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b" latinLnBrk="0" hangingPunct="1"/>
                      <a:r>
                        <a:rPr lang="en-US" sz="1200" b="0" i="0" u="none" strike="noStrike" kern="1200" dirty="0">
                          <a:solidFill>
                            <a:schemeClr val="tx1"/>
                          </a:solidFill>
                          <a:effectLst/>
                          <a:latin typeface="Verdana" charset="0"/>
                          <a:ea typeface="Verdana" charset="0"/>
                          <a:cs typeface="Verdana" charset="0"/>
                        </a:rPr>
                        <a:t>PENNSYLVANIA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a:solidFill>
                            <a:schemeClr val="tx1"/>
                          </a:solidFill>
                          <a:effectLst/>
                          <a:latin typeface="Verdana" charset="0"/>
                          <a:ea typeface="Verdana" charset="0"/>
                          <a:cs typeface="Verdana" charset="0"/>
                        </a:rPr>
                        <a:t>ILLINOIS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lang="en-US" sz="1200" b="0" i="0" u="none" strike="noStrike" kern="1200" dirty="0">
                          <a:solidFill>
                            <a:schemeClr val="tx1"/>
                          </a:solidFill>
                          <a:effectLst/>
                          <a:latin typeface="Verdana" charset="0"/>
                          <a:ea typeface="Verdana" charset="0"/>
                          <a:cs typeface="Verdana" charset="0"/>
                        </a:rPr>
                        <a:t>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4458">
                <a:tc>
                  <a:txBody>
                    <a:bodyPr/>
                    <a:lstStyle/>
                    <a:p>
                      <a:pPr algn="l" fontAlgn="b"/>
                      <a:r>
                        <a:rPr lang="en-US" sz="1200" b="0" i="0" u="none" strike="noStrike" kern="1200" dirty="0">
                          <a:solidFill>
                            <a:schemeClr val="tx1"/>
                          </a:solidFill>
                          <a:effectLst/>
                          <a:latin typeface="Verdana" charset="0"/>
                          <a:ea typeface="Verdana" charset="0"/>
                          <a:cs typeface="Verdana" charset="0"/>
                        </a:rPr>
                        <a:t>NORTH CAROLINA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b" latinLnBrk="0" hangingPunct="1"/>
                      <a:r>
                        <a:rPr lang="en-US" sz="1200" b="0" i="0" u="none" strike="noStrike" kern="1200" dirty="0">
                          <a:solidFill>
                            <a:schemeClr val="tx1"/>
                          </a:solidFill>
                          <a:effectLst/>
                          <a:latin typeface="Verdana" charset="0"/>
                          <a:ea typeface="Verdana" charset="0"/>
                          <a:cs typeface="Verdana" charset="0"/>
                        </a:rPr>
                        <a:t>MICHIGAN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a:solidFill>
                            <a:schemeClr val="tx1"/>
                          </a:solidFill>
                          <a:effectLst/>
                          <a:latin typeface="Verdana" charset="0"/>
                          <a:ea typeface="Verdana" charset="0"/>
                          <a:cs typeface="Verdana" charset="0"/>
                        </a:rPr>
                        <a:t>ALASKA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lang="en-US" sz="1200" b="0" i="0" u="none" strike="noStrike" kern="1200" dirty="0">
                          <a:solidFill>
                            <a:schemeClr val="tx1"/>
                          </a:solidFill>
                          <a:effectLst/>
                          <a:latin typeface="Verdana" charset="0"/>
                          <a:ea typeface="Verdana" charset="0"/>
                          <a:cs typeface="Verdana"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4458">
                <a:tc>
                  <a:txBody>
                    <a:bodyPr/>
                    <a:lstStyle/>
                    <a:p>
                      <a:pPr algn="l" fontAlgn="b"/>
                      <a:r>
                        <a:rPr lang="en-US" sz="1200" b="0" i="0" u="none" strike="noStrike" kern="1200" dirty="0">
                          <a:solidFill>
                            <a:schemeClr val="tx1"/>
                          </a:solidFill>
                          <a:effectLst/>
                          <a:latin typeface="Verdana" charset="0"/>
                          <a:ea typeface="Verdana" charset="0"/>
                          <a:cs typeface="Verdana" charset="0"/>
                        </a:rPr>
                        <a:t>NEW MEXICO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b" latinLnBrk="0" hangingPunct="1"/>
                      <a:r>
                        <a:rPr lang="en-US" sz="1200" b="0" i="0" u="none" strike="noStrike" kern="1200" dirty="0">
                          <a:solidFill>
                            <a:schemeClr val="tx1"/>
                          </a:solidFill>
                          <a:effectLst/>
                          <a:latin typeface="Verdana" charset="0"/>
                          <a:ea typeface="Verdana" charset="0"/>
                          <a:cs typeface="Verdana" charset="0"/>
                        </a:rPr>
                        <a:t>NEBRASKA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a:solidFill>
                            <a:schemeClr val="tx1"/>
                          </a:solidFill>
                          <a:effectLst/>
                          <a:latin typeface="Verdana" charset="0"/>
                          <a:ea typeface="Verdana" charset="0"/>
                          <a:cs typeface="Verdana" charset="0"/>
                        </a:rPr>
                        <a:t>CONNECTICUT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lang="en-US" sz="1200" b="0" i="0" u="none" strike="noStrike" kern="1200" dirty="0">
                          <a:solidFill>
                            <a:schemeClr val="tx1"/>
                          </a:solidFill>
                          <a:effectLst/>
                          <a:latin typeface="Verdana" charset="0"/>
                          <a:ea typeface="Verdana" charset="0"/>
                          <a:cs typeface="Verdana"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4458">
                <a:tc>
                  <a:txBody>
                    <a:bodyPr/>
                    <a:lstStyle/>
                    <a:p>
                      <a:pPr algn="l" fontAlgn="b"/>
                      <a:r>
                        <a:rPr lang="en-US" sz="1200" b="0" i="0" u="none" strike="noStrike" kern="1200">
                          <a:solidFill>
                            <a:schemeClr val="tx1"/>
                          </a:solidFill>
                          <a:effectLst/>
                          <a:latin typeface="Verdana" charset="0"/>
                          <a:ea typeface="Verdana" charset="0"/>
                          <a:cs typeface="Verdana" charset="0"/>
                        </a:rPr>
                        <a:t>ALABAMA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b" latinLnBrk="0" hangingPunct="1"/>
                      <a:r>
                        <a:rPr lang="en-US" sz="1200" b="0" i="0" u="none" strike="noStrike" kern="1200" dirty="0">
                          <a:solidFill>
                            <a:schemeClr val="tx1"/>
                          </a:solidFill>
                          <a:effectLst/>
                          <a:latin typeface="Verdana" charset="0"/>
                          <a:ea typeface="Verdana" charset="0"/>
                          <a:cs typeface="Verdana" charset="0"/>
                        </a:rPr>
                        <a:t>VERMONT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a:solidFill>
                            <a:schemeClr val="tx1"/>
                          </a:solidFill>
                          <a:effectLst/>
                          <a:latin typeface="Verdana" charset="0"/>
                          <a:ea typeface="Verdana" charset="0"/>
                          <a:cs typeface="Verdana" charset="0"/>
                        </a:rPr>
                        <a:t>SOUTH DAKOTA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lang="en-US" sz="1200" b="0" i="0" u="none" strike="noStrike" kern="1200" dirty="0">
                          <a:solidFill>
                            <a:schemeClr val="tx1"/>
                          </a:solidFill>
                          <a:effectLst/>
                          <a:latin typeface="Verdana" charset="0"/>
                          <a:ea typeface="Verdana" charset="0"/>
                          <a:cs typeface="Verdana" charset="0"/>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4458">
                <a:tc>
                  <a:txBody>
                    <a:bodyPr/>
                    <a:lstStyle/>
                    <a:p>
                      <a:pPr algn="l" fontAlgn="b"/>
                      <a:r>
                        <a:rPr lang="en-US" sz="1200" b="0" i="0" u="none" strike="noStrike" kern="1200" dirty="0">
                          <a:solidFill>
                            <a:schemeClr val="tx1"/>
                          </a:solidFill>
                          <a:effectLst/>
                          <a:latin typeface="Verdana" charset="0"/>
                          <a:ea typeface="Verdana" charset="0"/>
                          <a:cs typeface="Verdana" charset="0"/>
                        </a:rPr>
                        <a:t>CALIFORNIA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b" latinLnBrk="0" hangingPunct="1"/>
                      <a:r>
                        <a:rPr lang="en-US" sz="1200" b="0" i="0" u="none" strike="noStrike" kern="1200" dirty="0">
                          <a:solidFill>
                            <a:schemeClr val="tx1"/>
                          </a:solidFill>
                          <a:effectLst/>
                          <a:latin typeface="Verdana" charset="0"/>
                          <a:ea typeface="Verdana" charset="0"/>
                          <a:cs typeface="Verdana" charset="0"/>
                        </a:rPr>
                        <a:t>DISTRICT OF COLUMBIA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a:solidFill>
                            <a:schemeClr val="tx1"/>
                          </a:solidFill>
                          <a:effectLst/>
                          <a:latin typeface="Verdana" charset="0"/>
                          <a:ea typeface="Verdana" charset="0"/>
                          <a:cs typeface="Verdana" charset="0"/>
                        </a:rPr>
                        <a:t>KANSAS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lang="en-US" sz="1200" b="0" i="0" u="none" strike="noStrike" kern="1200" dirty="0">
                          <a:solidFill>
                            <a:schemeClr val="tx1"/>
                          </a:solidFill>
                          <a:effectLst/>
                          <a:latin typeface="Verdana" charset="0"/>
                          <a:ea typeface="Verdana" charset="0"/>
                          <a:cs typeface="Verdana" charset="0"/>
                        </a:rPr>
                        <a:t>-0.4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4458">
                <a:tc>
                  <a:txBody>
                    <a:bodyPr/>
                    <a:lstStyle/>
                    <a:p>
                      <a:pPr algn="l" fontAlgn="b"/>
                      <a:r>
                        <a:rPr lang="en-US" sz="1200" b="0" i="0" u="none" strike="noStrike" kern="1200" dirty="0">
                          <a:solidFill>
                            <a:schemeClr val="tx1"/>
                          </a:solidFill>
                          <a:effectLst/>
                          <a:latin typeface="Verdana" charset="0"/>
                          <a:ea typeface="Verdana" charset="0"/>
                          <a:cs typeface="Verdana" charset="0"/>
                        </a:rPr>
                        <a:t>KENTUCKY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b" latinLnBrk="0" hangingPunct="1"/>
                      <a:r>
                        <a:rPr lang="en-US" sz="1200" b="0" i="0" u="none" strike="noStrike" kern="1200" dirty="0">
                          <a:solidFill>
                            <a:schemeClr val="tx1"/>
                          </a:solidFill>
                          <a:effectLst/>
                          <a:latin typeface="Verdana" charset="0"/>
                          <a:ea typeface="Verdana" charset="0"/>
                          <a:cs typeface="Verdana" charset="0"/>
                        </a:rPr>
                        <a:t>INDIANA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kern="1200" dirty="0">
                          <a:solidFill>
                            <a:schemeClr val="tx1"/>
                          </a:solidFill>
                          <a:effectLst/>
                          <a:latin typeface="Verdana" charset="0"/>
                          <a:ea typeface="Verdana" charset="0"/>
                          <a:cs typeface="Verdana" charset="0"/>
                        </a:rPr>
                        <a:t>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kern="1200" dirty="0">
                          <a:solidFill>
                            <a:schemeClr val="tx1"/>
                          </a:solidFill>
                          <a:effectLst/>
                          <a:latin typeface="Verdana" charset="0"/>
                          <a:ea typeface="Verdana" charset="0"/>
                          <a:cs typeface="Verdana" charset="0"/>
                        </a:rPr>
                        <a:t>WYOMING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lang="en-US" sz="1200" b="0" i="0" u="none" strike="noStrike" kern="1200" dirty="0">
                          <a:solidFill>
                            <a:schemeClr val="tx1"/>
                          </a:solidFill>
                          <a:effectLst/>
                          <a:latin typeface="Verdana" charset="0"/>
                          <a:ea typeface="Verdana" charset="0"/>
                          <a:cs typeface="Verdana" charset="0"/>
                        </a:rPr>
                        <a:t>-0.5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Text Box 6"/>
          <p:cNvSpPr txBox="1">
            <a:spLocks noChangeArrowheads="1"/>
          </p:cNvSpPr>
          <p:nvPr/>
        </p:nvSpPr>
        <p:spPr bwMode="auto">
          <a:xfrm>
            <a:off x="6585599" y="4946910"/>
            <a:ext cx="2558401" cy="215444"/>
          </a:xfrm>
          <a:prstGeom prst="rect">
            <a:avLst/>
          </a:prstGeom>
          <a:noFill/>
          <a:ln w="0" algn="ctr">
            <a:noFill/>
            <a:miter lim="800000"/>
            <a:headEnd/>
            <a:tailEnd/>
          </a:ln>
        </p:spPr>
        <p:txBody>
          <a:bodyPr wrap="square">
            <a:spAutoFit/>
          </a:bodyPr>
          <a:lstStyle/>
          <a:p>
            <a:pPr algn="r" defTabSz="914400" fontAlgn="base">
              <a:spcBef>
                <a:spcPct val="0"/>
              </a:spcBef>
              <a:spcAft>
                <a:spcPct val="0"/>
              </a:spcAft>
            </a:pPr>
            <a:r>
              <a:rPr lang="en-US" sz="800" i="1" dirty="0" smtClean="0">
                <a:solidFill>
                  <a:schemeClr val="accent2">
                    <a:lumMod val="60000"/>
                    <a:lumOff val="40000"/>
                  </a:schemeClr>
                </a:solidFill>
                <a:cs typeface="Arial" pitchFamily="34" charset="0"/>
              </a:rPr>
              <a:t>Source: U.S</a:t>
            </a:r>
            <a:r>
              <a:rPr lang="en-US" sz="800" i="1" dirty="0">
                <a:solidFill>
                  <a:schemeClr val="accent2">
                    <a:lumMod val="60000"/>
                    <a:lumOff val="40000"/>
                  </a:schemeClr>
                </a:solidFill>
                <a:cs typeface="Arial" pitchFamily="34" charset="0"/>
              </a:rPr>
              <a:t>. Bureau of Labor Statistics</a:t>
            </a:r>
          </a:p>
        </p:txBody>
      </p:sp>
      <p:sp>
        <p:nvSpPr>
          <p:cNvPr id="5" name="Title 4"/>
          <p:cNvSpPr>
            <a:spLocks noGrp="1"/>
          </p:cNvSpPr>
          <p:nvPr>
            <p:ph type="title"/>
          </p:nvPr>
        </p:nvSpPr>
        <p:spPr>
          <a:xfrm>
            <a:off x="52791" y="137793"/>
            <a:ext cx="9144000" cy="443014"/>
          </a:xfrm>
        </p:spPr>
        <p:txBody>
          <a:bodyPr/>
          <a:lstStyle/>
          <a:p>
            <a:r>
              <a:rPr lang="en-US" dirty="0">
                <a:cs typeface="Gotham Book"/>
              </a:rPr>
              <a:t>State-by-State Employment Growth</a:t>
            </a:r>
            <a:endParaRPr lang="en-US" dirty="0"/>
          </a:p>
        </p:txBody>
      </p:sp>
      <p:sp>
        <p:nvSpPr>
          <p:cNvPr id="11" name="Subtitle 1"/>
          <p:cNvSpPr txBox="1">
            <a:spLocks/>
          </p:cNvSpPr>
          <p:nvPr/>
        </p:nvSpPr>
        <p:spPr>
          <a:xfrm>
            <a:off x="688975" y="646285"/>
            <a:ext cx="7324918" cy="367090"/>
          </a:xfrm>
          <a:prstGeom prst="rect">
            <a:avLst/>
          </a:prstGeom>
        </p:spPr>
        <p:txBody>
          <a:bodyPr vert="horz" lIns="91440" tIns="45720" rIns="91440" bIns="45720" rtlCol="0">
            <a:noAutofit/>
          </a:bodyPr>
          <a:lstStyle>
            <a:lvl1pPr marL="0" indent="0" algn="l" defTabSz="457200" rtl="0" eaLnBrk="1" latinLnBrk="0" hangingPunct="1">
              <a:spcBef>
                <a:spcPts val="0"/>
              </a:spcBef>
              <a:spcAft>
                <a:spcPts val="600"/>
              </a:spcAft>
              <a:buFont typeface="Arial"/>
              <a:buNone/>
              <a:defRPr sz="2400" b="0" i="0" kern="1200">
                <a:solidFill>
                  <a:srgbClr val="878787"/>
                </a:solidFill>
                <a:latin typeface="Arial"/>
                <a:ea typeface="+mn-ea"/>
                <a:cs typeface="Arial"/>
              </a:defRPr>
            </a:lvl1pPr>
            <a:lvl2pPr marL="742950" indent="-28575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2pPr>
            <a:lvl3pPr marL="1143000" indent="-228600" algn="l" defTabSz="457200" rtl="0" eaLnBrk="1" latinLnBrk="0" hangingPunct="1">
              <a:spcBef>
                <a:spcPts val="0"/>
              </a:spcBef>
              <a:spcAft>
                <a:spcPts val="600"/>
              </a:spcAft>
              <a:buSzPct val="80000"/>
              <a:buFont typeface="Lucida Grande"/>
              <a:buChar char="&gt;"/>
              <a:defRPr sz="2400" b="0" i="0" kern="1200">
                <a:solidFill>
                  <a:srgbClr val="878787"/>
                </a:solidFill>
                <a:latin typeface="Arial"/>
                <a:ea typeface="+mn-ea"/>
                <a:cs typeface="Arial"/>
              </a:defRPr>
            </a:lvl3pPr>
            <a:lvl4pPr marL="1600200" indent="-22860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4pPr>
            <a:lvl5pPr marL="2057400" indent="-228600" algn="l" defTabSz="457200" rtl="0" eaLnBrk="1" latinLnBrk="0" hangingPunct="1">
              <a:spcBef>
                <a:spcPct val="20000"/>
              </a:spcBef>
              <a:buFont typeface="Arial"/>
              <a:buChar char="»"/>
              <a:defRPr sz="2400" b="0" i="0" kern="1200">
                <a:solidFill>
                  <a:srgbClr val="87878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4"/>
              </a:buClr>
            </a:pPr>
            <a:r>
              <a:rPr lang="en-US" sz="1200" i="1" dirty="0" smtClean="0">
                <a:solidFill>
                  <a:schemeClr val="tx2"/>
                </a:solidFill>
                <a:latin typeface="+mn-lt"/>
                <a:cs typeface="Gotham Book"/>
              </a:rPr>
              <a:t>October 2016 v. October 2017 Percent Change</a:t>
            </a:r>
            <a:endParaRPr lang="en-US" sz="1200" i="1" dirty="0">
              <a:solidFill>
                <a:schemeClr val="tx2"/>
              </a:solidFill>
              <a:latin typeface="+mn-lt"/>
              <a:cs typeface="Gotham Book"/>
            </a:endParaRPr>
          </a:p>
        </p:txBody>
      </p:sp>
      <p:sp>
        <p:nvSpPr>
          <p:cNvPr id="12" name="Text Box 241"/>
          <p:cNvSpPr txBox="1">
            <a:spLocks noChangeArrowheads="1"/>
          </p:cNvSpPr>
          <p:nvPr/>
        </p:nvSpPr>
        <p:spPr bwMode="auto">
          <a:xfrm>
            <a:off x="3187032" y="4629229"/>
            <a:ext cx="2875519" cy="553998"/>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1500" b="1" dirty="0">
                <a:solidFill>
                  <a:srgbClr val="878787"/>
                </a:solidFill>
                <a:latin typeface="Arial"/>
                <a:cs typeface="Arial"/>
              </a:rPr>
              <a:t>U.S. Year-over-year Percent Change: +</a:t>
            </a:r>
            <a:r>
              <a:rPr lang="en-US" sz="1500" b="1" dirty="0" smtClean="0">
                <a:solidFill>
                  <a:srgbClr val="878787"/>
                </a:solidFill>
                <a:latin typeface="Arial"/>
                <a:cs typeface="Arial"/>
              </a:rPr>
              <a:t>1.4%</a:t>
            </a:r>
            <a:endParaRPr lang="en-US" sz="1500" b="1" dirty="0">
              <a:solidFill>
                <a:srgbClr val="878787"/>
              </a:solidFill>
              <a:latin typeface="Arial"/>
              <a:cs typeface="Arial"/>
            </a:endParaRPr>
          </a:p>
        </p:txBody>
      </p:sp>
    </p:spTree>
    <p:extLst>
      <p:ext uri="{BB962C8B-B14F-4D97-AF65-F5344CB8AC3E}">
        <p14:creationId xmlns:p14="http://schemas.microsoft.com/office/powerpoint/2010/main" val="1038782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extLst>
              <p:ext uri="{D42A27DB-BD31-4B8C-83A1-F6EECF244321}">
                <p14:modId xmlns:p14="http://schemas.microsoft.com/office/powerpoint/2010/main" val="1105356340"/>
              </p:ext>
            </p:extLst>
          </p:nvPr>
        </p:nvGraphicFramePr>
        <p:xfrm>
          <a:off x="136801" y="818540"/>
          <a:ext cx="8812798" cy="3706771"/>
        </p:xfrm>
        <a:graphic>
          <a:graphicData uri="http://schemas.openxmlformats.org/drawingml/2006/table">
            <a:tbl>
              <a:tblPr/>
              <a:tblGrid>
                <a:gridCol w="446530"/>
                <a:gridCol w="3532551"/>
                <a:gridCol w="376760"/>
                <a:gridCol w="55817"/>
                <a:gridCol w="460484"/>
                <a:gridCol w="3614103"/>
                <a:gridCol w="326553"/>
              </a:tblGrid>
              <a:tr h="177247">
                <a:tc>
                  <a:txBody>
                    <a:bodyPr/>
                    <a:lstStyle/>
                    <a:p>
                      <a:pPr algn="ctr" rtl="0" fontAlgn="b"/>
                      <a:r>
                        <a:rPr lang="en-US" sz="1200" b="0" i="0" u="none" strike="noStrike" dirty="0">
                          <a:solidFill>
                            <a:schemeClr val="tx1"/>
                          </a:solidFill>
                          <a:effectLst/>
                          <a:latin typeface="Verdana"/>
                          <a:cs typeface="Verdana"/>
                        </a:rPr>
                        <a:t>Rank</a:t>
                      </a: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chemeClr val="tx1"/>
                          </a:solidFill>
                          <a:effectLst/>
                          <a:latin typeface="Verdana"/>
                          <a:cs typeface="Verdana"/>
                        </a:rPr>
                        <a:t>MSA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chemeClr val="tx1"/>
                          </a:solidFill>
                          <a:effectLst/>
                          <a:latin typeface="Verdana"/>
                          <a:cs typeface="Verdana"/>
                        </a:rPr>
                        <a:t>UR</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Verdana"/>
                          <a:cs typeface="Verdana"/>
                        </a:rPr>
                        <a:t>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chemeClr val="tx1"/>
                          </a:solidFill>
                          <a:effectLst/>
                          <a:latin typeface="Verdana"/>
                          <a:cs typeface="Verdana"/>
                        </a:rPr>
                        <a:t>Rank</a:t>
                      </a: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chemeClr val="tx1"/>
                          </a:solidFill>
                          <a:effectLst/>
                          <a:latin typeface="Verdana"/>
                          <a:cs typeface="Verdana"/>
                        </a:rPr>
                        <a:t>MSA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chemeClr val="tx1"/>
                          </a:solidFill>
                          <a:effectLst/>
                          <a:latin typeface="Verdana"/>
                          <a:cs typeface="Verdana"/>
                        </a:rPr>
                        <a:t>UR</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1">
                <a:tc>
                  <a:txBody>
                    <a:bodyPr/>
                    <a:lstStyle/>
                    <a:p>
                      <a:pPr algn="ctr" rtl="0" fontAlgn="b"/>
                      <a:r>
                        <a:rPr lang="en-US" sz="1100" b="0" i="0" u="none" strike="noStrike" kern="1200" dirty="0">
                          <a:solidFill>
                            <a:schemeClr val="tx1"/>
                          </a:solidFill>
                          <a:effectLst/>
                          <a:latin typeface="Verdana"/>
                          <a:ea typeface="+mn-ea"/>
                          <a:cs typeface="Verdana"/>
                        </a:rPr>
                        <a:t>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Minneapolis-St. Paul-Bloomington, MN-WI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a:solidFill>
                            <a:schemeClr val="tx1"/>
                          </a:solidFill>
                          <a:effectLst/>
                          <a:latin typeface="Verdana"/>
                          <a:ea typeface="+mn-ea"/>
                          <a:cs typeface="Verdana"/>
                        </a:rPr>
                        <a:t>2.3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100" b="0" i="0" u="none" strike="noStrike" kern="1200">
                          <a:solidFill>
                            <a:schemeClr val="tx1"/>
                          </a:solidFill>
                          <a:effectLst/>
                          <a:latin typeface="Verdana"/>
                          <a:ea typeface="+mn-ea"/>
                          <a:cs typeface="Verdana"/>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100" b="0" i="0" u="none" strike="noStrike" kern="1200">
                          <a:solidFill>
                            <a:schemeClr val="tx1"/>
                          </a:solidFill>
                          <a:effectLst/>
                          <a:latin typeface="Verdana"/>
                          <a:ea typeface="+mn-ea"/>
                          <a:cs typeface="Verdana"/>
                        </a:rPr>
                        <a:t>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a:solidFill>
                            <a:schemeClr val="tx1"/>
                          </a:solidFill>
                          <a:effectLst/>
                          <a:latin typeface="Verdana"/>
                          <a:ea typeface="+mn-ea"/>
                          <a:cs typeface="Verdana"/>
                        </a:rPr>
                        <a:t>Charlotte-Concord-Gastonia, NC-SC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a:solidFill>
                            <a:schemeClr val="tx1"/>
                          </a:solidFill>
                          <a:effectLst/>
                          <a:latin typeface="Verdana"/>
                          <a:ea typeface="+mn-ea"/>
                          <a:cs typeface="Verdana"/>
                        </a:rPr>
                        <a:t>3.9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1">
                <a:tc>
                  <a:txBody>
                    <a:bodyPr/>
                    <a:lstStyle/>
                    <a:p>
                      <a:pPr algn="ctr" rtl="0" fontAlgn="b"/>
                      <a:r>
                        <a:rPr lang="is-IS" sz="1100" b="0" i="0" u="none" strike="noStrike" kern="1200">
                          <a:solidFill>
                            <a:schemeClr val="tx1"/>
                          </a:solidFill>
                          <a:effectLst/>
                          <a:latin typeface="Verdana"/>
                          <a:ea typeface="+mn-ea"/>
                          <a:cs typeface="Verdana"/>
                        </a:rPr>
                        <a:t>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Denver-Aurora-Lakewood, CO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a:solidFill>
                            <a:schemeClr val="tx1"/>
                          </a:solidFill>
                          <a:effectLst/>
                          <a:latin typeface="Verdana"/>
                          <a:ea typeface="+mn-ea"/>
                          <a:cs typeface="Verdana"/>
                        </a:rPr>
                        <a:t>2.6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100" b="0" i="0" u="none" strike="noStrike" kern="1200">
                          <a:solidFill>
                            <a:schemeClr val="tx1"/>
                          </a:solidFill>
                          <a:effectLst/>
                          <a:latin typeface="Verdana"/>
                          <a:ea typeface="+mn-ea"/>
                          <a:cs typeface="Verdana"/>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100" b="0" i="0" u="none" strike="noStrike" kern="1200">
                          <a:solidFill>
                            <a:schemeClr val="tx1"/>
                          </a:solidFill>
                          <a:effectLst/>
                          <a:latin typeface="Verdana"/>
                          <a:ea typeface="+mn-ea"/>
                          <a:cs typeface="Verdana"/>
                        </a:rPr>
                        <a:t>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a:solidFill>
                            <a:schemeClr val="tx1"/>
                          </a:solidFill>
                          <a:effectLst/>
                          <a:latin typeface="Verdana"/>
                          <a:ea typeface="+mn-ea"/>
                          <a:cs typeface="Verdana"/>
                        </a:rPr>
                        <a:t>Miami-Fort Lauderdale-West Palm Beach,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a:solidFill>
                            <a:schemeClr val="tx1"/>
                          </a:solidFill>
                          <a:effectLst/>
                          <a:latin typeface="Verdana"/>
                          <a:ea typeface="+mn-ea"/>
                          <a:cs typeface="Verdana"/>
                        </a:rPr>
                        <a:t>3.9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1">
                <a:tc>
                  <a:txBody>
                    <a:bodyPr/>
                    <a:lstStyle/>
                    <a:p>
                      <a:pPr algn="ctr" rtl="0" fontAlgn="b"/>
                      <a:r>
                        <a:rPr lang="en-US" sz="1100" b="0" i="0" u="none" strike="noStrike" kern="1200">
                          <a:solidFill>
                            <a:schemeClr val="tx1"/>
                          </a:solidFill>
                          <a:effectLst/>
                          <a:latin typeface="Verdana"/>
                          <a:ea typeface="+mn-ea"/>
                          <a:cs typeface="Verdana"/>
                        </a:rPr>
                        <a:t>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St. Louis, MO-IL MSA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dirty="0">
                          <a:solidFill>
                            <a:schemeClr val="tx1"/>
                          </a:solidFill>
                          <a:effectLst/>
                          <a:latin typeface="Verdana"/>
                          <a:ea typeface="+mn-ea"/>
                          <a:cs typeface="Verdana"/>
                        </a:rPr>
                        <a:t>2.7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100" b="0" i="0" u="none" strike="noStrike" kern="1200">
                          <a:solidFill>
                            <a:schemeClr val="tx1"/>
                          </a:solidFill>
                          <a:effectLst/>
                          <a:latin typeface="Verdana"/>
                          <a:ea typeface="+mn-ea"/>
                          <a:cs typeface="Verdana"/>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100" b="0" i="0" u="none" strike="noStrike" kern="1200">
                          <a:solidFill>
                            <a:schemeClr val="tx1"/>
                          </a:solidFill>
                          <a:effectLst/>
                          <a:latin typeface="Verdana"/>
                          <a:ea typeface="+mn-ea"/>
                          <a:cs typeface="Verdana"/>
                        </a:rPr>
                        <a:t>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a:solidFill>
                            <a:schemeClr val="tx1"/>
                          </a:solidFill>
                          <a:effectLst/>
                          <a:latin typeface="Verdana"/>
                          <a:ea typeface="+mn-ea"/>
                          <a:cs typeface="Verdana"/>
                        </a:rPr>
                        <a:t>Portland-Vancouver-Hillsboro, OR-WA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a:solidFill>
                            <a:schemeClr val="tx1"/>
                          </a:solidFill>
                          <a:effectLst/>
                          <a:latin typeface="Verdana"/>
                          <a:ea typeface="+mn-ea"/>
                          <a:cs typeface="Verdana"/>
                        </a:rPr>
                        <a:t>3.9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1">
                <a:tc>
                  <a:txBody>
                    <a:bodyPr/>
                    <a:lstStyle/>
                    <a:p>
                      <a:pPr algn="ctr" rtl="0" fontAlgn="b"/>
                      <a:r>
                        <a:rPr lang="en-US" sz="1100" b="0" i="0" u="none" strike="noStrike" kern="1200">
                          <a:solidFill>
                            <a:schemeClr val="tx1"/>
                          </a:solidFill>
                          <a:effectLst/>
                          <a:latin typeface="Verdana"/>
                          <a:ea typeface="+mn-ea"/>
                          <a:cs typeface="Verdana"/>
                        </a:rPr>
                        <a:t>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Dallas-Fort Worth-Arlington,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dirty="0">
                          <a:solidFill>
                            <a:schemeClr val="tx1"/>
                          </a:solidFill>
                          <a:effectLst/>
                          <a:latin typeface="Verdana"/>
                          <a:ea typeface="+mn-ea"/>
                          <a:cs typeface="Verdana"/>
                        </a:rPr>
                        <a:t>3.0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100" b="0" i="0" u="none" strike="noStrike" kern="1200">
                          <a:solidFill>
                            <a:schemeClr val="tx1"/>
                          </a:solidFill>
                          <a:effectLst/>
                          <a:latin typeface="Verdana"/>
                          <a:ea typeface="+mn-ea"/>
                          <a:cs typeface="Verdana"/>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0" i="0" u="none" strike="noStrike" kern="1200" dirty="0">
                          <a:solidFill>
                            <a:schemeClr val="tx1"/>
                          </a:solidFill>
                          <a:effectLst/>
                          <a:latin typeface="Verdana"/>
                          <a:ea typeface="+mn-ea"/>
                          <a:cs typeface="Verdana"/>
                        </a:rPr>
                        <a:t>16</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Seattle-Tacoma-Bellevue, 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a:solidFill>
                            <a:schemeClr val="tx1"/>
                          </a:solidFill>
                          <a:effectLst/>
                          <a:latin typeface="Verdana"/>
                          <a:ea typeface="+mn-ea"/>
                          <a:cs typeface="Verdana"/>
                        </a:rPr>
                        <a:t>4.0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1">
                <a:tc>
                  <a:txBody>
                    <a:bodyPr/>
                    <a:lstStyle/>
                    <a:p>
                      <a:pPr algn="ctr" rtl="0" fontAlgn="b"/>
                      <a:r>
                        <a:rPr lang="en-US" sz="1100" b="0" i="0" u="none" strike="noStrike" kern="1200">
                          <a:solidFill>
                            <a:schemeClr val="tx1"/>
                          </a:solidFill>
                          <a:effectLst/>
                          <a:latin typeface="Verdana"/>
                          <a:ea typeface="+mn-ea"/>
                          <a:cs typeface="Verdana"/>
                        </a:rPr>
                        <a:t>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San Francisco-Oakland-Hayward,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dirty="0">
                          <a:solidFill>
                            <a:schemeClr val="tx1"/>
                          </a:solidFill>
                          <a:effectLst/>
                          <a:latin typeface="Verdana"/>
                          <a:ea typeface="+mn-ea"/>
                          <a:cs typeface="Verdana"/>
                        </a:rPr>
                        <a:t>3.0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100" b="0" i="0" u="none" strike="noStrike" kern="1200" dirty="0">
                          <a:solidFill>
                            <a:schemeClr val="tx1"/>
                          </a:solidFill>
                          <a:effectLst/>
                          <a:latin typeface="Verdana"/>
                          <a:ea typeface="+mn-ea"/>
                          <a:cs typeface="Verdana"/>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0" i="0" u="none" strike="noStrike" kern="1200" dirty="0">
                          <a:solidFill>
                            <a:schemeClr val="tx1"/>
                          </a:solidFill>
                          <a:effectLst/>
                          <a:latin typeface="Verdana"/>
                          <a:ea typeface="+mn-ea"/>
                          <a:cs typeface="Verdana"/>
                        </a:rPr>
                        <a:t>17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Atlanta-Sandy Springs-Roswell, GA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a:solidFill>
                            <a:schemeClr val="tx1"/>
                          </a:solidFill>
                          <a:effectLst/>
                          <a:latin typeface="Verdana"/>
                          <a:ea typeface="+mn-ea"/>
                          <a:cs typeface="Verdana"/>
                        </a:rPr>
                        <a:t>4.1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1">
                <a:tc>
                  <a:txBody>
                    <a:bodyPr/>
                    <a:lstStyle/>
                    <a:p>
                      <a:pPr algn="ctr" rtl="0" fontAlgn="b"/>
                      <a:r>
                        <a:rPr lang="en-US" sz="1100" b="0" i="0" u="none" strike="noStrike" kern="1200">
                          <a:solidFill>
                            <a:schemeClr val="tx1"/>
                          </a:solidFill>
                          <a:effectLst/>
                          <a:latin typeface="Verdana"/>
                          <a:ea typeface="+mn-ea"/>
                          <a:cs typeface="Verdana"/>
                        </a:rPr>
                        <a:t>6</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a:solidFill>
                            <a:schemeClr val="tx1"/>
                          </a:solidFill>
                          <a:effectLst/>
                          <a:latin typeface="Verdana"/>
                          <a:ea typeface="+mn-ea"/>
                          <a:cs typeface="Verdana"/>
                        </a:rPr>
                        <a:t>Boston-Cambridge-Nashua, MA-NH Metro NECTA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a:solidFill>
                            <a:schemeClr val="tx1"/>
                          </a:solidFill>
                          <a:effectLst/>
                          <a:latin typeface="Verdana"/>
                          <a:ea typeface="+mn-ea"/>
                          <a:cs typeface="Verdana"/>
                        </a:rPr>
                        <a:t>3.1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100" b="0" i="0" u="none" strike="noStrike" kern="1200">
                          <a:solidFill>
                            <a:schemeClr val="tx1"/>
                          </a:solidFill>
                          <a:effectLst/>
                          <a:latin typeface="Verdana"/>
                          <a:ea typeface="+mn-ea"/>
                          <a:cs typeface="Verdana"/>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0" i="0" u="none" strike="noStrike" kern="1200" dirty="0">
                          <a:solidFill>
                            <a:schemeClr val="tx1"/>
                          </a:solidFill>
                          <a:effectLst/>
                          <a:latin typeface="Verdana"/>
                          <a:ea typeface="+mn-ea"/>
                          <a:cs typeface="Verdana"/>
                        </a:rPr>
                        <a:t>17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Houston-The Woodlands-Sugar Land,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a:solidFill>
                            <a:schemeClr val="tx1"/>
                          </a:solidFill>
                          <a:effectLst/>
                          <a:latin typeface="Verdana"/>
                          <a:ea typeface="+mn-ea"/>
                          <a:cs typeface="Verdana"/>
                        </a:rPr>
                        <a:t>4.1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1">
                <a:tc>
                  <a:txBody>
                    <a:bodyPr/>
                    <a:lstStyle/>
                    <a:p>
                      <a:pPr algn="ctr" rtl="0" fontAlgn="b"/>
                      <a:r>
                        <a:rPr lang="en-US" sz="1100" b="0" i="0" u="none" strike="noStrike" kern="1200">
                          <a:solidFill>
                            <a:schemeClr val="tx1"/>
                          </a:solidFill>
                          <a:effectLst/>
                          <a:latin typeface="Verdana"/>
                          <a:ea typeface="+mn-ea"/>
                          <a:cs typeface="Verdana"/>
                        </a:rPr>
                        <a:t>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Orlando-Kissimmee-Sanford,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a:solidFill>
                            <a:schemeClr val="tx1"/>
                          </a:solidFill>
                          <a:effectLst/>
                          <a:latin typeface="Verdana"/>
                          <a:ea typeface="+mn-ea"/>
                          <a:cs typeface="Verdana"/>
                        </a:rPr>
                        <a:t>3.2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100" b="0" i="0" u="none" strike="noStrike" kern="1200">
                          <a:solidFill>
                            <a:schemeClr val="tx1"/>
                          </a:solidFill>
                          <a:effectLst/>
                          <a:latin typeface="Verdana"/>
                          <a:ea typeface="+mn-ea"/>
                          <a:cs typeface="Verdana"/>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0" i="0" u="none" strike="noStrike" kern="1200">
                          <a:solidFill>
                            <a:schemeClr val="tx1"/>
                          </a:solidFill>
                          <a:effectLst/>
                          <a:latin typeface="Verdana"/>
                          <a:ea typeface="+mn-ea"/>
                          <a:cs typeface="Verdana"/>
                        </a:rPr>
                        <a:t>17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Los Angeles-Long Beach-Anaheim,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a:solidFill>
                            <a:schemeClr val="tx1"/>
                          </a:solidFill>
                          <a:effectLst/>
                          <a:latin typeface="Verdana"/>
                          <a:ea typeface="+mn-ea"/>
                          <a:cs typeface="Verdana"/>
                        </a:rPr>
                        <a:t>4.1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1">
                <a:tc>
                  <a:txBody>
                    <a:bodyPr/>
                    <a:lstStyle/>
                    <a:p>
                      <a:pPr algn="ctr" rtl="0" fontAlgn="b"/>
                      <a:r>
                        <a:rPr lang="en-US" sz="1100" b="0" i="0" u="none" strike="noStrike" kern="1200">
                          <a:solidFill>
                            <a:schemeClr val="tx1"/>
                          </a:solidFill>
                          <a:effectLst/>
                          <a:latin typeface="Verdana"/>
                          <a:ea typeface="+mn-ea"/>
                          <a:cs typeface="Verdana"/>
                        </a:rPr>
                        <a:t>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Tampa-St. Petersburg-Clearwater,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a:solidFill>
                            <a:schemeClr val="tx1"/>
                          </a:solidFill>
                          <a:effectLst/>
                          <a:latin typeface="Verdana"/>
                          <a:ea typeface="+mn-ea"/>
                          <a:cs typeface="Verdana"/>
                        </a:rPr>
                        <a:t>3.3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100" b="0" i="0" u="none" strike="noStrike" kern="1200">
                          <a:solidFill>
                            <a:schemeClr val="tx1"/>
                          </a:solidFill>
                          <a:effectLst/>
                          <a:latin typeface="Verdana"/>
                          <a:ea typeface="+mn-ea"/>
                          <a:cs typeface="Verdana"/>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100" b="0" i="0" u="none" strike="noStrike" kern="1200">
                          <a:solidFill>
                            <a:schemeClr val="tx1"/>
                          </a:solidFill>
                          <a:effectLst/>
                          <a:latin typeface="Verdana"/>
                          <a:ea typeface="+mn-ea"/>
                          <a:cs typeface="Verdana"/>
                        </a:rPr>
                        <a:t>20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Detroit-Warren-Dearborn, MI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dirty="0">
                          <a:solidFill>
                            <a:schemeClr val="tx1"/>
                          </a:solidFill>
                          <a:effectLst/>
                          <a:latin typeface="Verdana"/>
                          <a:ea typeface="+mn-ea"/>
                          <a:cs typeface="Verdana"/>
                        </a:rPr>
                        <a:t>4.2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162">
                <a:tc>
                  <a:txBody>
                    <a:bodyPr/>
                    <a:lstStyle/>
                    <a:p>
                      <a:pPr algn="ctr" rtl="0" fontAlgn="b"/>
                      <a:r>
                        <a:rPr lang="en-US" sz="1100" b="0" i="0" u="none" strike="noStrike" kern="1200">
                          <a:solidFill>
                            <a:schemeClr val="tx1"/>
                          </a:solidFill>
                          <a:effectLst/>
                          <a:latin typeface="Verdana"/>
                          <a:ea typeface="+mn-ea"/>
                          <a:cs typeface="Verdana"/>
                        </a:rPr>
                        <a:t>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Washington-Arlington-Alexandria, DC-VA-MD-WV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a:solidFill>
                            <a:schemeClr val="tx1"/>
                          </a:solidFill>
                          <a:effectLst/>
                          <a:latin typeface="Verdana"/>
                          <a:ea typeface="+mn-ea"/>
                          <a:cs typeface="Verdana"/>
                        </a:rPr>
                        <a:t>3.6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100" b="0" i="0" u="none" strike="noStrike" kern="1200">
                          <a:solidFill>
                            <a:schemeClr val="tx1"/>
                          </a:solidFill>
                          <a:effectLst/>
                          <a:latin typeface="Verdana"/>
                          <a:ea typeface="+mn-ea"/>
                          <a:cs typeface="Verdana"/>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cs-CZ" sz="1100" b="0" i="0" u="none" strike="noStrike" kern="1200">
                          <a:solidFill>
                            <a:schemeClr val="tx1"/>
                          </a:solidFill>
                          <a:effectLst/>
                          <a:latin typeface="Verdana"/>
                          <a:ea typeface="+mn-ea"/>
                          <a:cs typeface="Verdana"/>
                        </a:rPr>
                        <a:t>21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Philadelphia-Camden-Wilmington, PA-NJ-DE-MD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a:solidFill>
                            <a:schemeClr val="tx1"/>
                          </a:solidFill>
                          <a:effectLst/>
                          <a:latin typeface="Verdana"/>
                          <a:ea typeface="+mn-ea"/>
                          <a:cs typeface="Verdana"/>
                        </a:rPr>
                        <a:t>4.4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903">
                <a:tc>
                  <a:txBody>
                    <a:bodyPr/>
                    <a:lstStyle/>
                    <a:p>
                      <a:pPr algn="ctr" rtl="0" fontAlgn="b"/>
                      <a:r>
                        <a:rPr lang="en-US" sz="1100" b="0" i="0" u="none" strike="noStrike" kern="1200" dirty="0">
                          <a:solidFill>
                            <a:schemeClr val="tx1"/>
                          </a:solidFill>
                          <a:effectLst/>
                          <a:latin typeface="Verdana"/>
                          <a:ea typeface="+mn-ea"/>
                          <a:cs typeface="Verdana"/>
                        </a:rPr>
                        <a:t>10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Phoenix-Mesa-Scottsdale, AZ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a:solidFill>
                            <a:schemeClr val="tx1"/>
                          </a:solidFill>
                          <a:effectLst/>
                          <a:latin typeface="Verdana"/>
                          <a:ea typeface="+mn-ea"/>
                          <a:cs typeface="Verdana"/>
                        </a:rPr>
                        <a:t>3.7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100" b="0" i="0" u="none" strike="noStrike" kern="1200">
                          <a:solidFill>
                            <a:schemeClr val="tx1"/>
                          </a:solidFill>
                          <a:effectLst/>
                          <a:latin typeface="Verdana"/>
                          <a:ea typeface="+mn-ea"/>
                          <a:cs typeface="Verdana"/>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100" b="0" i="0" u="none" strike="noStrike" kern="1200">
                          <a:solidFill>
                            <a:schemeClr val="tx1"/>
                          </a:solidFill>
                          <a:effectLst/>
                          <a:latin typeface="Verdana"/>
                          <a:ea typeface="+mn-ea"/>
                          <a:cs typeface="Verdana"/>
                        </a:rPr>
                        <a:t>22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New York-Newark-Jersey City, NY-NJ-PA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a:solidFill>
                            <a:schemeClr val="tx1"/>
                          </a:solidFill>
                          <a:effectLst/>
                          <a:latin typeface="Verdana"/>
                          <a:ea typeface="+mn-ea"/>
                          <a:cs typeface="Verdana"/>
                        </a:rPr>
                        <a:t>4.6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903">
                <a:tc>
                  <a:txBody>
                    <a:bodyPr/>
                    <a:lstStyle/>
                    <a:p>
                      <a:pPr algn="ctr" rtl="0" fontAlgn="b"/>
                      <a:r>
                        <a:rPr lang="en-US" sz="1100" b="0" i="0" u="none" strike="noStrike" kern="1200">
                          <a:solidFill>
                            <a:schemeClr val="tx1"/>
                          </a:solidFill>
                          <a:effectLst/>
                          <a:latin typeface="Verdana"/>
                          <a:ea typeface="+mn-ea"/>
                          <a:cs typeface="Verdana"/>
                        </a:rPr>
                        <a:t>10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San Diego-Carlsbad,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dirty="0">
                          <a:solidFill>
                            <a:schemeClr val="tx1"/>
                          </a:solidFill>
                          <a:effectLst/>
                          <a:latin typeface="Verdana"/>
                          <a:ea typeface="+mn-ea"/>
                          <a:cs typeface="Verdana"/>
                        </a:rPr>
                        <a:t>3.7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100" b="0" i="0" u="none" strike="noStrike" kern="1200">
                          <a:solidFill>
                            <a:schemeClr val="tx1"/>
                          </a:solidFill>
                          <a:effectLst/>
                          <a:latin typeface="Verdana"/>
                          <a:ea typeface="+mn-ea"/>
                          <a:cs typeface="Verdana"/>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100" b="0" i="0" u="none" strike="noStrike" kern="1200" dirty="0">
                          <a:solidFill>
                            <a:schemeClr val="tx1"/>
                          </a:solidFill>
                          <a:effectLst/>
                          <a:latin typeface="Verdana"/>
                          <a:ea typeface="+mn-ea"/>
                          <a:cs typeface="Verdana"/>
                        </a:rPr>
                        <a:t>23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Chicago-Naperville-Elgin, IL-IN-WI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dirty="0">
                          <a:solidFill>
                            <a:schemeClr val="tx1"/>
                          </a:solidFill>
                          <a:effectLst/>
                          <a:latin typeface="Verdana"/>
                          <a:ea typeface="+mn-ea"/>
                          <a:cs typeface="Verdana"/>
                        </a:rPr>
                        <a:t>4.7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903">
                <a:tc>
                  <a:txBody>
                    <a:bodyPr/>
                    <a:lstStyle/>
                    <a:p>
                      <a:pPr algn="ctr" rtl="0" fontAlgn="b"/>
                      <a:r>
                        <a:rPr lang="is-IS" sz="1100" b="0" i="0" u="none" strike="noStrike" kern="1200" dirty="0">
                          <a:solidFill>
                            <a:schemeClr val="tx1"/>
                          </a:solidFill>
                          <a:effectLst/>
                          <a:latin typeface="Verdana"/>
                          <a:ea typeface="+mn-ea"/>
                          <a:cs typeface="Verdana"/>
                        </a:rPr>
                        <a:t>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Baltimore-Columbia-Towson, 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a:solidFill>
                            <a:schemeClr val="tx1"/>
                          </a:solidFill>
                          <a:effectLst/>
                          <a:latin typeface="Verdana"/>
                          <a:ea typeface="+mn-ea"/>
                          <a:cs typeface="Verdana"/>
                        </a:rPr>
                        <a:t>3.9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100" b="0" i="0" u="none" strike="noStrike" kern="1200">
                          <a:solidFill>
                            <a:schemeClr val="tx1"/>
                          </a:solidFill>
                          <a:effectLst/>
                          <a:latin typeface="Verdana"/>
                          <a:ea typeface="+mn-ea"/>
                          <a:cs typeface="Verdana"/>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100" b="0" i="0" u="none" strike="noStrike" kern="1200">
                          <a:solidFill>
                            <a:schemeClr val="tx1"/>
                          </a:solidFill>
                          <a:effectLst/>
                          <a:latin typeface="Verdana"/>
                          <a:ea typeface="+mn-ea"/>
                          <a:cs typeface="Verdana"/>
                        </a:rPr>
                        <a:t>24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kern="1200" dirty="0">
                          <a:solidFill>
                            <a:schemeClr val="tx1"/>
                          </a:solidFill>
                          <a:effectLst/>
                          <a:latin typeface="Verdana"/>
                          <a:ea typeface="+mn-ea"/>
                          <a:cs typeface="Verdana"/>
                        </a:rPr>
                        <a:t>Riverside-San Bernardino-Ontario,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100" b="0" i="0" u="none" strike="noStrike" kern="1200" dirty="0">
                          <a:solidFill>
                            <a:schemeClr val="tx1"/>
                          </a:solidFill>
                          <a:effectLst/>
                          <a:latin typeface="Verdana"/>
                          <a:ea typeface="+mn-ea"/>
                          <a:cs typeface="Verdana"/>
                        </a:rPr>
                        <a:t>4.8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9938" name="Title 1"/>
          <p:cNvSpPr>
            <a:spLocks noGrp="1"/>
          </p:cNvSpPr>
          <p:nvPr>
            <p:ph type="title"/>
          </p:nvPr>
        </p:nvSpPr>
        <p:spPr>
          <a:xfrm>
            <a:off x="136800" y="83885"/>
            <a:ext cx="8812799" cy="682552"/>
          </a:xfrm>
        </p:spPr>
        <p:txBody>
          <a:bodyPr>
            <a:normAutofit fontScale="90000"/>
          </a:bodyPr>
          <a:lstStyle/>
          <a:p>
            <a:pPr fontAlgn="auto">
              <a:spcAft>
                <a:spcPts val="0"/>
              </a:spcAft>
              <a:defRPr/>
            </a:pPr>
            <a:r>
              <a:rPr lang="en-US" sz="3600" dirty="0">
                <a:latin typeface="+mn-lt"/>
                <a:cs typeface="Gotham Book"/>
              </a:rPr>
              <a:t>Unemployment Rates, 24 Largest Metros (NSA)</a:t>
            </a:r>
            <a:br>
              <a:rPr lang="en-US" sz="3600" dirty="0">
                <a:latin typeface="+mn-lt"/>
                <a:cs typeface="Gotham Book"/>
              </a:rPr>
            </a:br>
            <a:endParaRPr lang="en-US" sz="2025" i="1" dirty="0">
              <a:solidFill>
                <a:srgbClr val="003366"/>
              </a:solidFill>
            </a:endParaRPr>
          </a:p>
        </p:txBody>
      </p:sp>
      <p:sp>
        <p:nvSpPr>
          <p:cNvPr id="2" name="Text Placeholder 1"/>
          <p:cNvSpPr>
            <a:spLocks noGrp="1"/>
          </p:cNvSpPr>
          <p:nvPr>
            <p:ph type="body" sz="quarter" idx="10"/>
          </p:nvPr>
        </p:nvSpPr>
        <p:spPr>
          <a:xfrm>
            <a:off x="7211304" y="4812344"/>
            <a:ext cx="1932696" cy="180975"/>
          </a:xfrm>
        </p:spPr>
        <p:txBody>
          <a:bodyPr/>
          <a:lstStyle/>
          <a:p>
            <a:r>
              <a:rPr lang="en-US" dirty="0">
                <a:solidFill>
                  <a:schemeClr val="tx1"/>
                </a:solidFill>
                <a:latin typeface="Arial" pitchFamily="34" charset="0"/>
                <a:cs typeface="Arial" pitchFamily="34" charset="0"/>
              </a:rPr>
              <a:t>Source: U.S. Bureau of Labor </a:t>
            </a:r>
            <a:r>
              <a:rPr lang="en-US" dirty="0" smtClean="0">
                <a:solidFill>
                  <a:schemeClr val="tx1"/>
                </a:solidFill>
                <a:latin typeface="Arial" pitchFamily="34" charset="0"/>
                <a:cs typeface="Arial" pitchFamily="34" charset="0"/>
              </a:rPr>
              <a:t>Statistics</a:t>
            </a:r>
            <a:endParaRPr lang="en-US" dirty="0">
              <a:solidFill>
                <a:schemeClr val="tx1"/>
              </a:solidFill>
              <a:latin typeface="Arial" pitchFamily="34" charset="0"/>
              <a:cs typeface="Arial" pitchFamily="34" charset="0"/>
            </a:endParaRPr>
          </a:p>
        </p:txBody>
      </p:sp>
      <p:sp>
        <p:nvSpPr>
          <p:cNvPr id="9" name="TextBox 8"/>
          <p:cNvSpPr txBox="1"/>
          <p:nvPr/>
        </p:nvSpPr>
        <p:spPr>
          <a:xfrm>
            <a:off x="6513151" y="4939601"/>
            <a:ext cx="2630849" cy="207749"/>
          </a:xfrm>
          <a:prstGeom prst="rect">
            <a:avLst/>
          </a:prstGeom>
          <a:noFill/>
        </p:spPr>
        <p:txBody>
          <a:bodyPr wrap="none" rtlCol="0">
            <a:spAutoFit/>
          </a:bodyPr>
          <a:lstStyle/>
          <a:p>
            <a:pPr algn="r"/>
            <a:r>
              <a:rPr lang="en-US" sz="750" i="1" dirty="0">
                <a:solidFill>
                  <a:schemeClr val="accent3"/>
                </a:solidFill>
                <a:latin typeface="Arial" charset="0"/>
                <a:ea typeface="Arial" charset="0"/>
                <a:cs typeface="Arial" charset="0"/>
              </a:rPr>
              <a:t>1. Area boundaries do not reflect official OMB definitions. </a:t>
            </a:r>
          </a:p>
        </p:txBody>
      </p:sp>
      <p:sp>
        <p:nvSpPr>
          <p:cNvPr id="7" name="Text Box 241"/>
          <p:cNvSpPr txBox="1">
            <a:spLocks noChangeArrowheads="1"/>
          </p:cNvSpPr>
          <p:nvPr/>
        </p:nvSpPr>
        <p:spPr bwMode="auto">
          <a:xfrm>
            <a:off x="2453352" y="4537419"/>
            <a:ext cx="5218198" cy="338554"/>
          </a:xfrm>
          <a:prstGeom prst="rect">
            <a:avLst/>
          </a:prstGeom>
          <a:noFill/>
          <a:ln w="9525">
            <a:noFill/>
            <a:miter lim="800000"/>
            <a:headEnd/>
            <a:tailEnd/>
          </a:ln>
        </p:spPr>
        <p:txBody>
          <a:bodyPr wrap="square">
            <a:spAutoFit/>
          </a:bodyPr>
          <a:lstStyle/>
          <a:p>
            <a:pPr algn="ctr" defTabSz="685800" fontAlgn="base">
              <a:spcBef>
                <a:spcPct val="0"/>
              </a:spcBef>
              <a:spcAft>
                <a:spcPct val="0"/>
              </a:spcAft>
            </a:pPr>
            <a:r>
              <a:rPr lang="en-US" sz="1600" i="1" dirty="0">
                <a:cs typeface="Times New Roman" pitchFamily="18" charset="0"/>
              </a:rPr>
              <a:t>U.S. Unemployment </a:t>
            </a:r>
            <a:r>
              <a:rPr lang="en-US" sz="1600" i="1" dirty="0" smtClean="0">
                <a:cs typeface="Times New Roman" pitchFamily="18" charset="0"/>
              </a:rPr>
              <a:t>Rate: 4.1%</a:t>
            </a:r>
            <a:endParaRPr lang="en-US" sz="1600" i="1" dirty="0">
              <a:cs typeface="Times New Roman" pitchFamily="18" charset="0"/>
            </a:endParaRPr>
          </a:p>
        </p:txBody>
      </p:sp>
      <p:sp>
        <p:nvSpPr>
          <p:cNvPr id="3" name="Rectangle 2"/>
          <p:cNvSpPr/>
          <p:nvPr/>
        </p:nvSpPr>
        <p:spPr>
          <a:xfrm>
            <a:off x="1338944" y="534424"/>
            <a:ext cx="1114408" cy="276999"/>
          </a:xfrm>
          <a:prstGeom prst="rect">
            <a:avLst/>
          </a:prstGeom>
        </p:spPr>
        <p:txBody>
          <a:bodyPr wrap="none">
            <a:spAutoFit/>
          </a:bodyPr>
          <a:lstStyle/>
          <a:p>
            <a:r>
              <a:rPr lang="en-US" sz="1200" i="1" dirty="0" smtClean="0">
                <a:solidFill>
                  <a:schemeClr val="accent1">
                    <a:lumMod val="75000"/>
                  </a:schemeClr>
                </a:solidFill>
              </a:rPr>
              <a:t>October 2017</a:t>
            </a:r>
            <a:endParaRPr lang="en-US" sz="1200" dirty="0">
              <a:solidFill>
                <a:schemeClr val="accent1">
                  <a:lumMod val="75000"/>
                </a:schemeClr>
              </a:solidFill>
            </a:endParaRPr>
          </a:p>
        </p:txBody>
      </p:sp>
    </p:spTree>
    <p:extLst>
      <p:ext uri="{BB962C8B-B14F-4D97-AF65-F5344CB8AC3E}">
        <p14:creationId xmlns:p14="http://schemas.microsoft.com/office/powerpoint/2010/main" val="2771677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896945" y="416335"/>
            <a:ext cx="3645991" cy="2155485"/>
          </a:xfrm>
        </p:spPr>
        <p:txBody>
          <a:bodyPr>
            <a:noAutofit/>
          </a:bodyPr>
          <a:lstStyle/>
          <a:p>
            <a:pPr algn="ctr" eaLnBrk="1" hangingPunct="1"/>
            <a:r>
              <a:rPr lang="en-US" sz="4800" b="1" dirty="0" smtClean="0">
                <a:latin typeface="+mn-lt"/>
              </a:rPr>
              <a:t>21 Jump Street</a:t>
            </a:r>
            <a:endParaRPr lang="en-US" sz="2800" b="1" dirty="0">
              <a:latin typeface="+mn-lt"/>
            </a:endParaRPr>
          </a:p>
        </p:txBody>
      </p:sp>
      <p:sp>
        <p:nvSpPr>
          <p:cNvPr id="6" name="Title 1"/>
          <p:cNvSpPr txBox="1">
            <a:spLocks/>
          </p:cNvSpPr>
          <p:nvPr/>
        </p:nvSpPr>
        <p:spPr bwMode="auto">
          <a:xfrm>
            <a:off x="735908" y="2233994"/>
            <a:ext cx="4015817" cy="90283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34290" rIns="0" bIns="0" numCol="1" anchor="ctr"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lvl1pPr algn="ctr" rtl="0" eaLnBrk="0" fontAlgn="base" hangingPunct="0">
              <a:spcBef>
                <a:spcPct val="0"/>
              </a:spcBef>
              <a:spcAft>
                <a:spcPct val="0"/>
              </a:spcAft>
              <a:buNone/>
              <a:defRPr sz="7200" b="1" kern="1200">
                <a:ln>
                  <a:noFill/>
                </a:ln>
                <a:solidFill>
                  <a:srgbClr val="003366"/>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n-US" sz="2850" dirty="0">
                <a:solidFill>
                  <a:schemeClr val="tx1"/>
                </a:solidFill>
                <a:latin typeface="+mn-lt"/>
                <a:ea typeface="ＭＳ Ｐゴシック" charset="0"/>
              </a:rPr>
              <a:t>(And </a:t>
            </a:r>
            <a:r>
              <a:rPr lang="en-US" sz="2850">
                <a:solidFill>
                  <a:schemeClr val="tx1"/>
                </a:solidFill>
                <a:latin typeface="+mn-lt"/>
                <a:ea typeface="ＭＳ Ｐゴシック" charset="0"/>
              </a:rPr>
              <a:t>Other </a:t>
            </a:r>
            <a:r>
              <a:rPr lang="en-US" sz="2850" smtClean="0">
                <a:solidFill>
                  <a:schemeClr val="tx1"/>
                </a:solidFill>
                <a:latin typeface="+mn-lt"/>
                <a:ea typeface="ＭＳ Ｐゴシック" charset="0"/>
              </a:rPr>
              <a:t>Addresses </a:t>
            </a:r>
            <a:r>
              <a:rPr lang="en-US" sz="2850" dirty="0">
                <a:solidFill>
                  <a:schemeClr val="tx1"/>
                </a:solidFill>
                <a:latin typeface="+mn-lt"/>
                <a:ea typeface="ＭＳ Ｐゴシック" charset="0"/>
              </a:rPr>
              <a:t>of Interest)</a:t>
            </a:r>
          </a:p>
        </p:txBody>
      </p:sp>
      <p:sp>
        <p:nvSpPr>
          <p:cNvPr id="8" name="TextBox 7"/>
          <p:cNvSpPr txBox="1"/>
          <p:nvPr/>
        </p:nvSpPr>
        <p:spPr>
          <a:xfrm>
            <a:off x="6776239" y="4486738"/>
            <a:ext cx="2609021" cy="207749"/>
          </a:xfrm>
          <a:prstGeom prst="rect">
            <a:avLst/>
          </a:prstGeom>
          <a:noFill/>
        </p:spPr>
        <p:txBody>
          <a:bodyPr wrap="square" rtlCol="0">
            <a:spAutoFit/>
          </a:bodyPr>
          <a:lstStyle/>
          <a:p>
            <a:r>
              <a:rPr lang="en-US" sz="750" i="1" dirty="0">
                <a:latin typeface="Arial"/>
                <a:cs typeface="Arial"/>
              </a:rPr>
              <a:t>Photo: </a:t>
            </a:r>
            <a:r>
              <a:rPr lang="en-US" sz="750" i="1" dirty="0" err="1">
                <a:latin typeface="Arial"/>
                <a:cs typeface="Arial"/>
              </a:rPr>
              <a:t>TheMoveDatabase.org</a:t>
            </a:r>
            <a:endParaRPr lang="en-US" sz="750" i="1" dirty="0">
              <a:latin typeface="Arial"/>
              <a:cs typeface="Arial"/>
            </a:endParaRPr>
          </a:p>
        </p:txBody>
      </p:sp>
      <p:pic>
        <p:nvPicPr>
          <p:cNvPr id="9" name="Picture 8" descr="ybvuX8vQx8OTBp4PRCkmi5w9eJC.jpg"/>
          <p:cNvPicPr>
            <a:picLocks noChangeAspect="1"/>
          </p:cNvPicPr>
          <p:nvPr/>
        </p:nvPicPr>
        <p:blipFill rotWithShape="1">
          <a:blip r:embed="rId3">
            <a:extLst>
              <a:ext uri="{28A0092B-C50C-407E-A947-70E740481C1C}">
                <a14:useLocalDpi xmlns:a14="http://schemas.microsoft.com/office/drawing/2010/main" val="0"/>
              </a:ext>
            </a:extLst>
          </a:blip>
          <a:srcRect b="11677"/>
          <a:stretch/>
        </p:blipFill>
        <p:spPr>
          <a:xfrm>
            <a:off x="4960514" y="256080"/>
            <a:ext cx="3203098" cy="4243620"/>
          </a:xfrm>
          <a:prstGeom prst="rect">
            <a:avLst/>
          </a:prstGeom>
        </p:spPr>
      </p:pic>
    </p:spTree>
    <p:extLst>
      <p:ext uri="{BB962C8B-B14F-4D97-AF65-F5344CB8AC3E}">
        <p14:creationId xmlns:p14="http://schemas.microsoft.com/office/powerpoint/2010/main" val="3472210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itle 1"/>
          <p:cNvSpPr>
            <a:spLocks noGrp="1"/>
          </p:cNvSpPr>
          <p:nvPr>
            <p:ph type="title"/>
          </p:nvPr>
        </p:nvSpPr>
        <p:spPr>
          <a:xfrm>
            <a:off x="1355553" y="127289"/>
            <a:ext cx="6416847" cy="682552"/>
          </a:xfrm>
        </p:spPr>
        <p:txBody>
          <a:bodyPr/>
          <a:lstStyle/>
          <a:p>
            <a:r>
              <a:rPr lang="en-US" sz="3600" dirty="0">
                <a:latin typeface="+mn-lt"/>
                <a:cs typeface="Gotham Book"/>
              </a:rPr>
              <a:t>Architecture Billings Index</a:t>
            </a:r>
            <a:r>
              <a:rPr lang="en-US" sz="3600" dirty="0">
                <a:solidFill>
                  <a:srgbClr val="003366"/>
                </a:solidFill>
              </a:rPr>
              <a:t/>
            </a:r>
            <a:br>
              <a:rPr lang="en-US" sz="3600" dirty="0">
                <a:solidFill>
                  <a:srgbClr val="003366"/>
                </a:solidFill>
              </a:rPr>
            </a:br>
            <a:endParaRPr lang="en-US" sz="2100" i="1" dirty="0">
              <a:solidFill>
                <a:srgbClr val="003366"/>
              </a:solidFill>
            </a:endParaRPr>
          </a:p>
        </p:txBody>
      </p:sp>
      <p:sp>
        <p:nvSpPr>
          <p:cNvPr id="2" name="Text Placeholder 1"/>
          <p:cNvSpPr>
            <a:spLocks noGrp="1"/>
          </p:cNvSpPr>
          <p:nvPr>
            <p:ph type="body" sz="quarter" idx="10"/>
          </p:nvPr>
        </p:nvSpPr>
        <p:spPr>
          <a:xfrm>
            <a:off x="7097294" y="4968096"/>
            <a:ext cx="2055096" cy="180975"/>
          </a:xfrm>
        </p:spPr>
        <p:txBody>
          <a:bodyPr/>
          <a:lstStyle/>
          <a:p>
            <a:pPr algn="r"/>
            <a:r>
              <a:rPr lang="en-US" dirty="0">
                <a:solidFill>
                  <a:schemeClr val="tx1"/>
                </a:solidFill>
                <a:latin typeface="Arial" charset="0"/>
                <a:cs typeface="Arial" pitchFamily="34" charset="0"/>
              </a:rPr>
              <a:t>Source: The American Institute of </a:t>
            </a:r>
            <a:r>
              <a:rPr lang="en-US" dirty="0" smtClean="0">
                <a:solidFill>
                  <a:schemeClr val="tx1"/>
                </a:solidFill>
                <a:latin typeface="Arial" charset="0"/>
                <a:cs typeface="Arial" pitchFamily="34" charset="0"/>
              </a:rPr>
              <a:t>Architects</a:t>
            </a:r>
            <a:endParaRPr lang="en-US" dirty="0">
              <a:solidFill>
                <a:schemeClr val="tx1"/>
              </a:solidFill>
              <a:latin typeface="Arial" charset="0"/>
              <a:cs typeface="Arial" pitchFamily="34" charset="0"/>
            </a:endParaRPr>
          </a:p>
        </p:txBody>
      </p:sp>
      <p:graphicFrame>
        <p:nvGraphicFramePr>
          <p:cNvPr id="7" name="Content Placeholder 3"/>
          <p:cNvGraphicFramePr>
            <a:graphicFrameLocks noGrp="1"/>
          </p:cNvGraphicFramePr>
          <p:nvPr>
            <p:ph idx="4294967295"/>
            <p:extLst>
              <p:ext uri="{D42A27DB-BD31-4B8C-83A1-F6EECF244321}">
                <p14:modId xmlns:p14="http://schemas.microsoft.com/office/powerpoint/2010/main" val="620374138"/>
              </p:ext>
            </p:extLst>
          </p:nvPr>
        </p:nvGraphicFramePr>
        <p:xfrm>
          <a:off x="33841" y="828694"/>
          <a:ext cx="9052560" cy="385030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180164" y="596003"/>
            <a:ext cx="2650084" cy="276999"/>
          </a:xfrm>
          <a:prstGeom prst="rect">
            <a:avLst/>
          </a:prstGeom>
        </p:spPr>
        <p:txBody>
          <a:bodyPr wrap="none">
            <a:spAutoFit/>
          </a:bodyPr>
          <a:lstStyle/>
          <a:p>
            <a:r>
              <a:rPr lang="en-US" sz="1200" i="1" dirty="0" smtClean="0">
                <a:solidFill>
                  <a:schemeClr val="accent1">
                    <a:lumMod val="75000"/>
                  </a:schemeClr>
                </a:solidFill>
              </a:rPr>
              <a:t>October 2008 </a:t>
            </a:r>
            <a:r>
              <a:rPr lang="en-US" sz="1200" i="1" dirty="0">
                <a:solidFill>
                  <a:schemeClr val="accent1">
                    <a:lumMod val="75000"/>
                  </a:schemeClr>
                </a:solidFill>
              </a:rPr>
              <a:t>through </a:t>
            </a:r>
            <a:r>
              <a:rPr lang="en-US" sz="1200" i="1" dirty="0" smtClean="0">
                <a:solidFill>
                  <a:schemeClr val="accent1">
                    <a:lumMod val="75000"/>
                  </a:schemeClr>
                </a:solidFill>
              </a:rPr>
              <a:t>October 2017</a:t>
            </a:r>
            <a:endParaRPr lang="en-US" sz="1200" dirty="0">
              <a:solidFill>
                <a:schemeClr val="accent1">
                  <a:lumMod val="75000"/>
                </a:schemeClr>
              </a:solidFill>
            </a:endParaRPr>
          </a:p>
        </p:txBody>
      </p:sp>
    </p:spTree>
    <p:extLst>
      <p:ext uri="{BB962C8B-B14F-4D97-AF65-F5344CB8AC3E}">
        <p14:creationId xmlns:p14="http://schemas.microsoft.com/office/powerpoint/2010/main" val="344422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78" y="60303"/>
            <a:ext cx="9144000" cy="443014"/>
          </a:xfrm>
        </p:spPr>
        <p:txBody>
          <a:bodyPr/>
          <a:lstStyle/>
          <a:p>
            <a:r>
              <a:rPr lang="en-US" sz="3600" dirty="0" smtClean="0">
                <a:latin typeface="+mn-lt"/>
                <a:cs typeface="Gotham Book"/>
              </a:rPr>
              <a:t>Nonresidential Construction Put-in-Place</a:t>
            </a:r>
            <a:endParaRPr lang="en-US" sz="3600" dirty="0">
              <a:latin typeface="+mn-lt"/>
              <a:cs typeface="Gotham Book"/>
            </a:endParaRPr>
          </a:p>
        </p:txBody>
      </p:sp>
      <p:sp>
        <p:nvSpPr>
          <p:cNvPr id="5" name="Subtitle 1"/>
          <p:cNvSpPr txBox="1">
            <a:spLocks/>
          </p:cNvSpPr>
          <p:nvPr/>
        </p:nvSpPr>
        <p:spPr>
          <a:xfrm>
            <a:off x="1150007" y="546557"/>
            <a:ext cx="7324918" cy="367090"/>
          </a:xfrm>
          <a:prstGeom prst="rect">
            <a:avLst/>
          </a:prstGeom>
        </p:spPr>
        <p:txBody>
          <a:bodyPr vert="horz" lIns="91440" tIns="45720" rIns="91440" bIns="45720" rtlCol="0">
            <a:normAutofit/>
          </a:bodyPr>
          <a:lstStyle>
            <a:lvl1pPr marL="0" indent="0" algn="l" defTabSz="457200" rtl="0" eaLnBrk="1" latinLnBrk="0" hangingPunct="1">
              <a:spcBef>
                <a:spcPts val="0"/>
              </a:spcBef>
              <a:spcAft>
                <a:spcPts val="600"/>
              </a:spcAft>
              <a:buFont typeface="Arial"/>
              <a:buNone/>
              <a:defRPr sz="2400" b="0" i="0" kern="1200">
                <a:solidFill>
                  <a:srgbClr val="878787"/>
                </a:solidFill>
                <a:latin typeface="Arial"/>
                <a:ea typeface="+mn-ea"/>
                <a:cs typeface="Arial"/>
              </a:defRPr>
            </a:lvl1pPr>
            <a:lvl2pPr marL="742950" indent="-28575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2pPr>
            <a:lvl3pPr marL="1143000" indent="-228600" algn="l" defTabSz="457200" rtl="0" eaLnBrk="1" latinLnBrk="0" hangingPunct="1">
              <a:spcBef>
                <a:spcPts val="0"/>
              </a:spcBef>
              <a:spcAft>
                <a:spcPts val="600"/>
              </a:spcAft>
              <a:buSzPct val="80000"/>
              <a:buFont typeface="Lucida Grande"/>
              <a:buChar char="&gt;"/>
              <a:defRPr sz="2400" b="0" i="0" kern="1200">
                <a:solidFill>
                  <a:srgbClr val="878787"/>
                </a:solidFill>
                <a:latin typeface="Arial"/>
                <a:ea typeface="+mn-ea"/>
                <a:cs typeface="Arial"/>
              </a:defRPr>
            </a:lvl3pPr>
            <a:lvl4pPr marL="1600200" indent="-22860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4pPr>
            <a:lvl5pPr marL="2057400" indent="-228600" algn="l" defTabSz="457200" rtl="0" eaLnBrk="1" latinLnBrk="0" hangingPunct="1">
              <a:spcBef>
                <a:spcPct val="20000"/>
              </a:spcBef>
              <a:buFont typeface="Arial"/>
              <a:buChar char="»"/>
              <a:defRPr sz="2400" b="0" i="0" kern="1200">
                <a:solidFill>
                  <a:srgbClr val="87878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4"/>
              </a:buClr>
            </a:pPr>
            <a:r>
              <a:rPr lang="en-US" sz="1200" i="1" dirty="0" smtClean="0">
                <a:latin typeface="+mn-lt"/>
                <a:cs typeface="Gotham Book"/>
              </a:rPr>
              <a:t>December 2006 through October 2017</a:t>
            </a:r>
            <a:endParaRPr lang="en-US" sz="1200" i="1" dirty="0">
              <a:latin typeface="+mn-lt"/>
              <a:cs typeface="Gotham Book"/>
            </a:endParaRPr>
          </a:p>
        </p:txBody>
      </p:sp>
      <p:sp>
        <p:nvSpPr>
          <p:cNvPr id="9" name="Text Box 6"/>
          <p:cNvSpPr txBox="1">
            <a:spLocks noChangeArrowheads="1"/>
          </p:cNvSpPr>
          <p:nvPr/>
        </p:nvSpPr>
        <p:spPr bwMode="auto">
          <a:xfrm>
            <a:off x="7310790" y="4907903"/>
            <a:ext cx="1712749" cy="215444"/>
          </a:xfrm>
          <a:prstGeom prst="rect">
            <a:avLst/>
          </a:prstGeom>
          <a:noFill/>
          <a:ln w="0" algn="ctr">
            <a:noFill/>
            <a:miter lim="800000"/>
            <a:headEnd/>
            <a:tailEnd/>
          </a:ln>
        </p:spPr>
        <p:txBody>
          <a:bodyPr wrap="square">
            <a:spAutoFit/>
          </a:bodyPr>
          <a:lstStyle/>
          <a:p>
            <a:pPr algn="r" defTabSz="914400" fontAlgn="base">
              <a:spcBef>
                <a:spcPct val="0"/>
              </a:spcBef>
              <a:spcAft>
                <a:spcPct val="0"/>
              </a:spcAft>
            </a:pPr>
            <a:r>
              <a:rPr lang="en-US" sz="800" i="1" dirty="0">
                <a:solidFill>
                  <a:srgbClr val="878787"/>
                </a:solidFill>
                <a:cs typeface="Gotham Book"/>
              </a:rPr>
              <a:t>Source: U.S. Census Bureau</a:t>
            </a:r>
          </a:p>
        </p:txBody>
      </p:sp>
      <p:graphicFrame>
        <p:nvGraphicFramePr>
          <p:cNvPr id="8" name="Content Placeholder 3"/>
          <p:cNvGraphicFramePr>
            <a:graphicFrameLocks/>
          </p:cNvGraphicFramePr>
          <p:nvPr>
            <p:extLst/>
          </p:nvPr>
        </p:nvGraphicFramePr>
        <p:xfrm>
          <a:off x="1" y="838199"/>
          <a:ext cx="9023538" cy="398671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057481" y="698203"/>
            <a:ext cx="834887" cy="430887"/>
          </a:xfrm>
          <a:prstGeom prst="rect">
            <a:avLst/>
          </a:prstGeom>
          <a:noFill/>
        </p:spPr>
        <p:txBody>
          <a:bodyPr wrap="square" rtlCol="0">
            <a:spAutoFit/>
          </a:bodyPr>
          <a:lstStyle/>
          <a:p>
            <a:r>
              <a:rPr lang="en-US" sz="1100" dirty="0" smtClean="0">
                <a:latin typeface="Arial" charset="0"/>
                <a:ea typeface="Arial" charset="0"/>
                <a:cs typeface="Arial" charset="0"/>
              </a:rPr>
              <a:t>Oct-17:</a:t>
            </a:r>
          </a:p>
          <a:p>
            <a:r>
              <a:rPr lang="en-US" sz="1100" dirty="0" smtClean="0">
                <a:latin typeface="Arial" charset="0"/>
                <a:ea typeface="Arial" charset="0"/>
                <a:cs typeface="Arial" charset="0"/>
              </a:rPr>
              <a:t>$717.6B</a:t>
            </a:r>
            <a:endParaRPr lang="en-US" sz="1100" dirty="0">
              <a:latin typeface="Arial" charset="0"/>
              <a:ea typeface="Arial" charset="0"/>
              <a:cs typeface="Arial" charset="0"/>
            </a:endParaRPr>
          </a:p>
        </p:txBody>
      </p:sp>
    </p:spTree>
    <p:extLst>
      <p:ext uri="{BB962C8B-B14F-4D97-AF65-F5344CB8AC3E}">
        <p14:creationId xmlns:p14="http://schemas.microsoft.com/office/powerpoint/2010/main" val="156133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6562"/>
            <a:ext cx="9143999" cy="802314"/>
          </a:xfrm>
        </p:spPr>
        <p:txBody>
          <a:bodyPr/>
          <a:lstStyle/>
          <a:p>
            <a:pPr>
              <a:lnSpc>
                <a:spcPct val="80000"/>
              </a:lnSpc>
            </a:pPr>
            <a:r>
              <a:rPr lang="en-US" sz="2800" dirty="0" smtClean="0">
                <a:latin typeface="+mn-lt"/>
                <a:cs typeface="Gotham Book"/>
              </a:rPr>
              <a:t>National Nonresidential </a:t>
            </a:r>
            <a:r>
              <a:rPr lang="en-US" sz="2800" dirty="0">
                <a:latin typeface="+mn-lt"/>
                <a:cs typeface="Gotham Book"/>
              </a:rPr>
              <a:t>Construction </a:t>
            </a:r>
            <a:r>
              <a:rPr lang="en-US" sz="2800" dirty="0" smtClean="0">
                <a:latin typeface="+mn-lt"/>
                <a:cs typeface="Gotham Book"/>
              </a:rPr>
              <a:t>Spending by Subsector: </a:t>
            </a:r>
            <a:r>
              <a:rPr lang="en-US" sz="2800" dirty="0" smtClean="0">
                <a:cs typeface="Gotham Book"/>
              </a:rPr>
              <a:t>October 2014 </a:t>
            </a:r>
            <a:r>
              <a:rPr lang="en-US" sz="2800" dirty="0">
                <a:cs typeface="Gotham Book"/>
              </a:rPr>
              <a:t>v. </a:t>
            </a:r>
            <a:r>
              <a:rPr lang="en-US" sz="2800" dirty="0" smtClean="0">
                <a:cs typeface="Gotham Book"/>
              </a:rPr>
              <a:t>October 2017</a:t>
            </a:r>
            <a:endParaRPr lang="en-US" sz="2800" dirty="0">
              <a:latin typeface="+mn-lt"/>
              <a:cs typeface="Gotham Book"/>
            </a:endParaRPr>
          </a:p>
        </p:txBody>
      </p:sp>
      <p:sp>
        <p:nvSpPr>
          <p:cNvPr id="7" name="Text Box 6"/>
          <p:cNvSpPr txBox="1">
            <a:spLocks noChangeArrowheads="1"/>
          </p:cNvSpPr>
          <p:nvPr/>
        </p:nvSpPr>
        <p:spPr bwMode="auto">
          <a:xfrm>
            <a:off x="7476936" y="4953667"/>
            <a:ext cx="1667063" cy="215444"/>
          </a:xfrm>
          <a:prstGeom prst="rect">
            <a:avLst/>
          </a:prstGeom>
          <a:noFill/>
          <a:ln w="0" algn="ctr">
            <a:noFill/>
            <a:miter lim="800000"/>
            <a:headEnd/>
            <a:tailEnd/>
          </a:ln>
        </p:spPr>
        <p:txBody>
          <a:bodyPr wrap="square">
            <a:spAutoFit/>
          </a:bodyPr>
          <a:lstStyle/>
          <a:p>
            <a:pPr algn="r" defTabSz="914400" fontAlgn="base">
              <a:spcBef>
                <a:spcPct val="0"/>
              </a:spcBef>
              <a:spcAft>
                <a:spcPct val="0"/>
              </a:spcAft>
            </a:pPr>
            <a:r>
              <a:rPr lang="en-US" sz="800" i="1" dirty="0">
                <a:solidFill>
                  <a:schemeClr val="tx2"/>
                </a:solidFill>
                <a:cs typeface="Gotham Book"/>
              </a:rPr>
              <a:t>Source: U.S. Census Bureau</a:t>
            </a:r>
          </a:p>
        </p:txBody>
      </p:sp>
      <p:graphicFrame>
        <p:nvGraphicFramePr>
          <p:cNvPr id="8" name="Chart 7"/>
          <p:cNvGraphicFramePr/>
          <p:nvPr>
            <p:extLst/>
          </p:nvPr>
        </p:nvGraphicFramePr>
        <p:xfrm>
          <a:off x="37627" y="1003888"/>
          <a:ext cx="9052560" cy="3749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6368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06570137"/>
              </p:ext>
            </p:extLst>
          </p:nvPr>
        </p:nvGraphicFramePr>
        <p:xfrm>
          <a:off x="56644" y="933855"/>
          <a:ext cx="9052560" cy="35759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403200" y="328484"/>
            <a:ext cx="8468299" cy="443014"/>
          </a:xfrm>
        </p:spPr>
        <p:txBody>
          <a:bodyPr/>
          <a:lstStyle/>
          <a:p>
            <a:pPr>
              <a:lnSpc>
                <a:spcPct val="80000"/>
              </a:lnSpc>
            </a:pPr>
            <a:r>
              <a:rPr lang="en-US" sz="3200" dirty="0" smtClean="0">
                <a:latin typeface="+mn-lt"/>
                <a:cs typeface="Gotham Book"/>
              </a:rPr>
              <a:t> Commercial/Multifamily Offshore </a:t>
            </a:r>
            <a:r>
              <a:rPr lang="en-US" sz="3200" dirty="0">
                <a:latin typeface="+mn-lt"/>
                <a:cs typeface="Gotham Book"/>
              </a:rPr>
              <a:t>Investment Sale Volumes Reach New Heights in </a:t>
            </a:r>
            <a:r>
              <a:rPr lang="en-US" sz="3200" dirty="0" smtClean="0">
                <a:latin typeface="+mn-lt"/>
                <a:cs typeface="Gotham Book"/>
              </a:rPr>
              <a:t>2015/16</a:t>
            </a:r>
            <a:endParaRPr lang="en-US" sz="3200" dirty="0">
              <a:latin typeface="+mn-lt"/>
              <a:cs typeface="Gotham Book"/>
            </a:endParaRPr>
          </a:p>
        </p:txBody>
      </p:sp>
      <p:sp>
        <p:nvSpPr>
          <p:cNvPr id="5" name="Subtitle 1"/>
          <p:cNvSpPr txBox="1">
            <a:spLocks/>
          </p:cNvSpPr>
          <p:nvPr/>
        </p:nvSpPr>
        <p:spPr>
          <a:xfrm>
            <a:off x="5313712" y="1586268"/>
            <a:ext cx="2210161" cy="524634"/>
          </a:xfrm>
          <a:prstGeom prst="rect">
            <a:avLst/>
          </a:prstGeom>
        </p:spPr>
        <p:txBody>
          <a:bodyPr vert="horz" lIns="91440" tIns="45720" rIns="91440" bIns="45720" rtlCol="0">
            <a:noAutofit/>
          </a:bodyPr>
          <a:lstStyle>
            <a:lvl1pPr marL="0" indent="0" algn="l" defTabSz="457200" rtl="0" eaLnBrk="1" latinLnBrk="0" hangingPunct="1">
              <a:spcBef>
                <a:spcPts val="0"/>
              </a:spcBef>
              <a:spcAft>
                <a:spcPts val="600"/>
              </a:spcAft>
              <a:buFont typeface="Arial"/>
              <a:buNone/>
              <a:defRPr sz="2400" b="0" i="0" kern="1200">
                <a:solidFill>
                  <a:srgbClr val="878787"/>
                </a:solidFill>
                <a:latin typeface="Arial"/>
                <a:ea typeface="+mn-ea"/>
                <a:cs typeface="Arial"/>
              </a:defRPr>
            </a:lvl1pPr>
            <a:lvl2pPr marL="742950" indent="-28575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2pPr>
            <a:lvl3pPr marL="1143000" indent="-228600" algn="l" defTabSz="457200" rtl="0" eaLnBrk="1" latinLnBrk="0" hangingPunct="1">
              <a:spcBef>
                <a:spcPts val="0"/>
              </a:spcBef>
              <a:spcAft>
                <a:spcPts val="600"/>
              </a:spcAft>
              <a:buSzPct val="80000"/>
              <a:buFont typeface="Lucida Grande"/>
              <a:buChar char="&gt;"/>
              <a:defRPr sz="2400" b="0" i="0" kern="1200">
                <a:solidFill>
                  <a:srgbClr val="878787"/>
                </a:solidFill>
                <a:latin typeface="Arial"/>
                <a:ea typeface="+mn-ea"/>
                <a:cs typeface="Arial"/>
              </a:defRPr>
            </a:lvl3pPr>
            <a:lvl4pPr marL="1600200" indent="-22860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4pPr>
            <a:lvl5pPr marL="2057400" indent="-228600" algn="l" defTabSz="457200" rtl="0" eaLnBrk="1" latinLnBrk="0" hangingPunct="1">
              <a:spcBef>
                <a:spcPct val="20000"/>
              </a:spcBef>
              <a:buFont typeface="Arial"/>
              <a:buChar char="»"/>
              <a:defRPr sz="2400" b="0" i="0" kern="1200">
                <a:solidFill>
                  <a:srgbClr val="87878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4"/>
              </a:buClr>
            </a:pPr>
            <a:r>
              <a:rPr lang="en-US" sz="1400" i="1" dirty="0">
                <a:solidFill>
                  <a:schemeClr val="tx1"/>
                </a:solidFill>
                <a:latin typeface="+mn-lt"/>
                <a:cs typeface="Gotham Book"/>
              </a:rPr>
              <a:t>Foreign Investment Increases </a:t>
            </a:r>
            <a:r>
              <a:rPr lang="en-US" sz="1400" i="1" dirty="0" smtClean="0">
                <a:solidFill>
                  <a:schemeClr val="tx1"/>
                </a:solidFill>
                <a:latin typeface="+mn-lt"/>
                <a:cs typeface="Gotham Book"/>
              </a:rPr>
              <a:t>85.1% in 2015</a:t>
            </a:r>
            <a:endParaRPr lang="en-US" sz="1400" i="1" dirty="0">
              <a:solidFill>
                <a:schemeClr val="tx1"/>
              </a:solidFill>
              <a:latin typeface="+mn-lt"/>
              <a:cs typeface="Gotham Book"/>
            </a:endParaRPr>
          </a:p>
        </p:txBody>
      </p:sp>
      <p:sp>
        <p:nvSpPr>
          <p:cNvPr id="7" name="Text Box 6"/>
          <p:cNvSpPr txBox="1">
            <a:spLocks noChangeArrowheads="1"/>
          </p:cNvSpPr>
          <p:nvPr/>
        </p:nvSpPr>
        <p:spPr bwMode="auto">
          <a:xfrm>
            <a:off x="2400904" y="4954586"/>
            <a:ext cx="6729222" cy="215444"/>
          </a:xfrm>
          <a:prstGeom prst="rect">
            <a:avLst/>
          </a:prstGeom>
          <a:noFill/>
          <a:ln w="0" algn="ctr">
            <a:noFill/>
            <a:miter lim="800000"/>
            <a:headEnd/>
            <a:tailEnd/>
          </a:ln>
        </p:spPr>
        <p:txBody>
          <a:bodyPr wrap="square">
            <a:spAutoFit/>
          </a:bodyPr>
          <a:lstStyle/>
          <a:p>
            <a:pPr algn="r" defTabSz="914400" fontAlgn="base">
              <a:spcBef>
                <a:spcPct val="0"/>
              </a:spcBef>
              <a:spcAft>
                <a:spcPct val="0"/>
              </a:spcAft>
            </a:pPr>
            <a:r>
              <a:rPr lang="en-US" sz="800" i="1" dirty="0">
                <a:solidFill>
                  <a:srgbClr val="878787"/>
                </a:solidFill>
                <a:cs typeface="Gotham Book"/>
              </a:rPr>
              <a:t>Source: Jones Lang LaSalle; Real Capital </a:t>
            </a:r>
            <a:r>
              <a:rPr lang="en-US" sz="800" i="1" dirty="0" smtClean="0">
                <a:solidFill>
                  <a:srgbClr val="878787"/>
                </a:solidFill>
                <a:cs typeface="Gotham Book"/>
              </a:rPr>
              <a:t>Analytics  |  Note</a:t>
            </a:r>
            <a:r>
              <a:rPr lang="en-US" sz="800" i="1" dirty="0">
                <a:solidFill>
                  <a:srgbClr val="878787"/>
                </a:solidFill>
                <a:cs typeface="Gotham Book"/>
              </a:rPr>
              <a:t>: Among transactions larger than $5.0 </a:t>
            </a:r>
            <a:r>
              <a:rPr lang="en-US" sz="800" i="1" dirty="0" smtClean="0">
                <a:solidFill>
                  <a:srgbClr val="878787"/>
                </a:solidFill>
                <a:cs typeface="Gotham Book"/>
              </a:rPr>
              <a:t>million</a:t>
            </a:r>
            <a:endParaRPr lang="en-US" sz="800" i="1" dirty="0">
              <a:solidFill>
                <a:srgbClr val="878787"/>
              </a:solidFill>
              <a:cs typeface="Gotham Book"/>
            </a:endParaRPr>
          </a:p>
        </p:txBody>
      </p:sp>
      <p:sp>
        <p:nvSpPr>
          <p:cNvPr id="8" name="TextBox 7"/>
          <p:cNvSpPr txBox="1"/>
          <p:nvPr/>
        </p:nvSpPr>
        <p:spPr>
          <a:xfrm>
            <a:off x="3044757" y="4480586"/>
            <a:ext cx="6044991" cy="461665"/>
          </a:xfrm>
          <a:prstGeom prst="rect">
            <a:avLst/>
          </a:prstGeom>
          <a:noFill/>
        </p:spPr>
        <p:txBody>
          <a:bodyPr wrap="square" rtlCol="0">
            <a:spAutoFit/>
          </a:bodyPr>
          <a:lstStyle/>
          <a:p>
            <a:r>
              <a:rPr lang="en-US" sz="1200" b="1" dirty="0" smtClean="0"/>
              <a:t>Cross-border </a:t>
            </a:r>
            <a:r>
              <a:rPr lang="en-US" sz="1200" b="1" dirty="0"/>
              <a:t>investment remained elevated in </a:t>
            </a:r>
            <a:r>
              <a:rPr lang="en-US" sz="1200" b="1" dirty="0" smtClean="0"/>
              <a:t>2016: </a:t>
            </a:r>
            <a:r>
              <a:rPr lang="en-US" sz="1200" b="1" i="1" dirty="0" smtClean="0"/>
              <a:t>Although down </a:t>
            </a:r>
            <a:r>
              <a:rPr lang="en-US" sz="1200" b="1" i="1" dirty="0"/>
              <a:t>relative to </a:t>
            </a:r>
            <a:r>
              <a:rPr lang="en-US" sz="1200" b="1" i="1" dirty="0" smtClean="0"/>
              <a:t>a record 2015, offshore investment levels still exceeded the pre-2015 high in 2007.</a:t>
            </a:r>
            <a:endParaRPr lang="en-US" sz="1200" b="1" i="1" dirty="0"/>
          </a:p>
        </p:txBody>
      </p:sp>
    </p:spTree>
    <p:extLst>
      <p:ext uri="{BB962C8B-B14F-4D97-AF65-F5344CB8AC3E}">
        <p14:creationId xmlns:p14="http://schemas.microsoft.com/office/powerpoint/2010/main" val="3615610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88870185"/>
              </p:ext>
            </p:extLst>
          </p:nvPr>
        </p:nvGraphicFramePr>
        <p:xfrm>
          <a:off x="178438" y="698697"/>
          <a:ext cx="4296304" cy="34295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760417525"/>
              </p:ext>
            </p:extLst>
          </p:nvPr>
        </p:nvGraphicFramePr>
        <p:xfrm>
          <a:off x="4362915" y="744065"/>
          <a:ext cx="4625440" cy="402248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379058" y="4955384"/>
            <a:ext cx="6777619" cy="196208"/>
          </a:xfrm>
          <a:prstGeom prst="rect">
            <a:avLst/>
          </a:prstGeom>
          <a:noFill/>
        </p:spPr>
        <p:txBody>
          <a:bodyPr wrap="square" rtlCol="0">
            <a:spAutoFit/>
          </a:bodyPr>
          <a:lstStyle/>
          <a:p>
            <a:r>
              <a:rPr lang="en-US" sz="675" i="1">
                <a:solidFill>
                  <a:schemeClr val="bg1">
                    <a:lumMod val="50000"/>
                  </a:schemeClr>
                </a:solidFill>
              </a:rPr>
              <a:t>Source: Jones Lang LaSalle; Real Capital </a:t>
            </a:r>
            <a:r>
              <a:rPr lang="en-US" sz="675" i="1" smtClean="0">
                <a:solidFill>
                  <a:schemeClr val="bg1">
                    <a:lumMod val="50000"/>
                  </a:schemeClr>
                </a:solidFill>
              </a:rPr>
              <a:t>Analytics. </a:t>
            </a:r>
            <a:r>
              <a:rPr lang="en-US" sz="675" i="1" dirty="0" smtClean="0">
                <a:solidFill>
                  <a:schemeClr val="bg1">
                    <a:lumMod val="50000"/>
                  </a:schemeClr>
                </a:solidFill>
              </a:rPr>
              <a:t>Note</a:t>
            </a:r>
            <a:r>
              <a:rPr lang="en-US" sz="675" i="1" dirty="0">
                <a:solidFill>
                  <a:schemeClr val="bg1">
                    <a:lumMod val="50000"/>
                  </a:schemeClr>
                </a:solidFill>
              </a:rPr>
              <a:t>: Among transactions larger than $5.0 million; includes all office markets which received &gt; 1.0% of offshore capital.</a:t>
            </a:r>
          </a:p>
        </p:txBody>
      </p:sp>
      <p:sp>
        <p:nvSpPr>
          <p:cNvPr id="11" name="TextBox 10"/>
          <p:cNvSpPr txBox="1"/>
          <p:nvPr/>
        </p:nvSpPr>
        <p:spPr>
          <a:xfrm>
            <a:off x="156944" y="4118389"/>
            <a:ext cx="5056631" cy="507831"/>
          </a:xfrm>
          <a:prstGeom prst="rect">
            <a:avLst/>
          </a:prstGeom>
          <a:noFill/>
        </p:spPr>
        <p:txBody>
          <a:bodyPr wrap="square" rtlCol="0">
            <a:spAutoFit/>
          </a:bodyPr>
          <a:lstStyle/>
          <a:p>
            <a:r>
              <a:rPr lang="en-US" sz="1350" b="1" dirty="0">
                <a:solidFill>
                  <a:schemeClr val="bg1">
                    <a:lumMod val="50000"/>
                  </a:schemeClr>
                </a:solidFill>
              </a:rPr>
              <a:t>Primary markets continue to capture the lion’s share of inbound capital, receiving 78.2% of this capital YTD.</a:t>
            </a:r>
          </a:p>
        </p:txBody>
      </p:sp>
      <p:sp>
        <p:nvSpPr>
          <p:cNvPr id="2" name="Title 1"/>
          <p:cNvSpPr>
            <a:spLocks noGrp="1"/>
          </p:cNvSpPr>
          <p:nvPr>
            <p:ph type="title"/>
          </p:nvPr>
        </p:nvSpPr>
        <p:spPr/>
        <p:txBody>
          <a:bodyPr/>
          <a:lstStyle/>
          <a:p>
            <a:r>
              <a:rPr lang="en-US" sz="2800" dirty="0" smtClean="0">
                <a:latin typeface="+mn-lt"/>
                <a:cs typeface="Gotham Book"/>
              </a:rPr>
              <a:t>Foreign Office </a:t>
            </a:r>
            <a:r>
              <a:rPr lang="en-US" sz="2800" dirty="0">
                <a:latin typeface="+mn-lt"/>
                <a:cs typeface="Gotham Book"/>
              </a:rPr>
              <a:t>Investment Activity, as of 2016Q3</a:t>
            </a:r>
            <a:br>
              <a:rPr lang="en-US" sz="2800" dirty="0">
                <a:latin typeface="+mn-lt"/>
                <a:cs typeface="Gotham Book"/>
              </a:rPr>
            </a:br>
            <a:endParaRPr lang="en-US" sz="2800" dirty="0">
              <a:latin typeface="+mn-lt"/>
              <a:cs typeface="Gotham Book"/>
            </a:endParaRPr>
          </a:p>
        </p:txBody>
      </p:sp>
    </p:spTree>
    <p:extLst>
      <p:ext uri="{BB962C8B-B14F-4D97-AF65-F5344CB8AC3E}">
        <p14:creationId xmlns:p14="http://schemas.microsoft.com/office/powerpoint/2010/main" val="2367927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83" y="75765"/>
            <a:ext cx="9144000" cy="443014"/>
          </a:xfrm>
        </p:spPr>
        <p:txBody>
          <a:bodyPr/>
          <a:lstStyle/>
          <a:p>
            <a:r>
              <a:rPr lang="en-US" sz="3800" dirty="0" smtClean="0">
                <a:latin typeface="+mn-lt"/>
                <a:cs typeface="Gotham Book"/>
              </a:rPr>
              <a:t>Inputs to Construction PPI (NSA)</a:t>
            </a:r>
            <a:endParaRPr lang="en-US" sz="3800" dirty="0">
              <a:latin typeface="+mn-lt"/>
              <a:cs typeface="Gotham Book"/>
            </a:endParaRPr>
          </a:p>
        </p:txBody>
      </p:sp>
      <p:sp>
        <p:nvSpPr>
          <p:cNvPr id="5" name="Subtitle 1"/>
          <p:cNvSpPr txBox="1">
            <a:spLocks/>
          </p:cNvSpPr>
          <p:nvPr/>
        </p:nvSpPr>
        <p:spPr>
          <a:xfrm>
            <a:off x="915531" y="518779"/>
            <a:ext cx="7324918" cy="367090"/>
          </a:xfrm>
          <a:prstGeom prst="rect">
            <a:avLst/>
          </a:prstGeom>
        </p:spPr>
        <p:txBody>
          <a:bodyPr vert="horz" lIns="91440" tIns="45720" rIns="91440" bIns="45720" rtlCol="0">
            <a:noAutofit/>
          </a:bodyPr>
          <a:lstStyle>
            <a:lvl1pPr marL="0" indent="0" algn="l" defTabSz="457200" rtl="0" eaLnBrk="1" latinLnBrk="0" hangingPunct="1">
              <a:spcBef>
                <a:spcPts val="0"/>
              </a:spcBef>
              <a:spcAft>
                <a:spcPts val="600"/>
              </a:spcAft>
              <a:buFont typeface="Arial"/>
              <a:buNone/>
              <a:defRPr sz="2400" b="0" i="0" kern="1200">
                <a:solidFill>
                  <a:srgbClr val="878787"/>
                </a:solidFill>
                <a:latin typeface="Arial"/>
                <a:ea typeface="+mn-ea"/>
                <a:cs typeface="Arial"/>
              </a:defRPr>
            </a:lvl1pPr>
            <a:lvl2pPr marL="742950" indent="-28575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2pPr>
            <a:lvl3pPr marL="1143000" indent="-228600" algn="l" defTabSz="457200" rtl="0" eaLnBrk="1" latinLnBrk="0" hangingPunct="1">
              <a:spcBef>
                <a:spcPts val="0"/>
              </a:spcBef>
              <a:spcAft>
                <a:spcPts val="600"/>
              </a:spcAft>
              <a:buSzPct val="80000"/>
              <a:buFont typeface="Lucida Grande"/>
              <a:buChar char="&gt;"/>
              <a:defRPr sz="2400" b="0" i="0" kern="1200">
                <a:solidFill>
                  <a:srgbClr val="878787"/>
                </a:solidFill>
                <a:latin typeface="Arial"/>
                <a:ea typeface="+mn-ea"/>
                <a:cs typeface="Arial"/>
              </a:defRPr>
            </a:lvl3pPr>
            <a:lvl4pPr marL="1600200" indent="-22860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4pPr>
            <a:lvl5pPr marL="2057400" indent="-228600" algn="l" defTabSz="457200" rtl="0" eaLnBrk="1" latinLnBrk="0" hangingPunct="1">
              <a:spcBef>
                <a:spcPct val="20000"/>
              </a:spcBef>
              <a:buFont typeface="Arial"/>
              <a:buChar char="»"/>
              <a:defRPr sz="2400" b="0" i="0" kern="1200">
                <a:solidFill>
                  <a:srgbClr val="87878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4"/>
              </a:buClr>
            </a:pPr>
            <a:r>
              <a:rPr lang="en-US" sz="1200" i="1" dirty="0" smtClean="0">
                <a:latin typeface="+mn-lt"/>
                <a:cs typeface="Gotham Book"/>
              </a:rPr>
              <a:t>October 2001 through October 2017</a:t>
            </a:r>
            <a:endParaRPr lang="en-US" sz="1200" i="1" dirty="0">
              <a:latin typeface="+mn-lt"/>
              <a:cs typeface="Gotham Book"/>
            </a:endParaRPr>
          </a:p>
        </p:txBody>
      </p:sp>
      <p:sp>
        <p:nvSpPr>
          <p:cNvPr id="7" name="Text Box 6"/>
          <p:cNvSpPr txBox="1">
            <a:spLocks noChangeArrowheads="1"/>
          </p:cNvSpPr>
          <p:nvPr/>
        </p:nvSpPr>
        <p:spPr bwMode="auto">
          <a:xfrm>
            <a:off x="6538297" y="4948128"/>
            <a:ext cx="2558401" cy="215444"/>
          </a:xfrm>
          <a:prstGeom prst="rect">
            <a:avLst/>
          </a:prstGeom>
          <a:noFill/>
          <a:ln w="0" algn="ctr">
            <a:noFill/>
            <a:miter lim="800000"/>
            <a:headEnd/>
            <a:tailEnd/>
          </a:ln>
        </p:spPr>
        <p:txBody>
          <a:bodyPr wrap="square">
            <a:spAutoFit/>
          </a:bodyPr>
          <a:lstStyle/>
          <a:p>
            <a:pPr algn="r" defTabSz="914400" fontAlgn="base">
              <a:spcBef>
                <a:spcPct val="0"/>
              </a:spcBef>
              <a:spcAft>
                <a:spcPct val="0"/>
              </a:spcAft>
            </a:pPr>
            <a:r>
              <a:rPr lang="en-US" sz="800" i="1" dirty="0" smtClean="0">
                <a:solidFill>
                  <a:schemeClr val="accent2">
                    <a:lumMod val="60000"/>
                    <a:lumOff val="40000"/>
                  </a:schemeClr>
                </a:solidFill>
                <a:cs typeface="Arial" pitchFamily="34" charset="0"/>
              </a:rPr>
              <a:t>Source: U.S</a:t>
            </a:r>
            <a:r>
              <a:rPr lang="en-US" sz="800" i="1" dirty="0">
                <a:solidFill>
                  <a:schemeClr val="accent2">
                    <a:lumMod val="60000"/>
                    <a:lumOff val="40000"/>
                  </a:schemeClr>
                </a:solidFill>
                <a:cs typeface="Arial" pitchFamily="34" charset="0"/>
              </a:rPr>
              <a:t>. Bureau of Labor Statistics</a:t>
            </a:r>
          </a:p>
        </p:txBody>
      </p:sp>
      <p:graphicFrame>
        <p:nvGraphicFramePr>
          <p:cNvPr id="9" name="Content Placeholder 8"/>
          <p:cNvGraphicFramePr>
            <a:graphicFrameLocks/>
          </p:cNvGraphicFramePr>
          <p:nvPr>
            <p:extLst>
              <p:ext uri="{D42A27DB-BD31-4B8C-83A1-F6EECF244321}">
                <p14:modId xmlns:p14="http://schemas.microsoft.com/office/powerpoint/2010/main" val="1282471100"/>
              </p:ext>
            </p:extLst>
          </p:nvPr>
        </p:nvGraphicFramePr>
        <p:xfrm>
          <a:off x="44138" y="806189"/>
          <a:ext cx="9052560" cy="384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018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lstStyle/>
          <a:p>
            <a:r>
              <a:rPr lang="en-US" sz="3200" b="1" dirty="0" smtClean="0">
                <a:latin typeface="+mj-lt"/>
              </a:rPr>
              <a:t>Presenter</a:t>
            </a:r>
            <a:endParaRPr lang="en-US" sz="3200" b="1" dirty="0">
              <a:latin typeface="+mj-lt"/>
            </a:endParaRPr>
          </a:p>
        </p:txBody>
      </p:sp>
      <p:sp>
        <p:nvSpPr>
          <p:cNvPr id="7" name="Rectangle 6"/>
          <p:cNvSpPr/>
          <p:nvPr/>
        </p:nvSpPr>
        <p:spPr>
          <a:xfrm>
            <a:off x="914400" y="3394786"/>
            <a:ext cx="7324165" cy="954107"/>
          </a:xfrm>
          <a:prstGeom prst="rect">
            <a:avLst/>
          </a:prstGeom>
        </p:spPr>
        <p:txBody>
          <a:bodyPr wrap="square">
            <a:spAutoFit/>
          </a:bodyPr>
          <a:lstStyle/>
          <a:p>
            <a:pPr algn="ctr"/>
            <a:r>
              <a:rPr lang="en-US" sz="2000" b="1" dirty="0" smtClean="0">
                <a:solidFill>
                  <a:srgbClr val="878787"/>
                </a:solidFill>
              </a:rPr>
              <a:t>Anirban Basu </a:t>
            </a:r>
            <a:endParaRPr lang="en-US" sz="2000" b="1" dirty="0">
              <a:solidFill>
                <a:srgbClr val="878787"/>
              </a:solidFill>
            </a:endParaRPr>
          </a:p>
          <a:p>
            <a:pPr algn="ctr"/>
            <a:r>
              <a:rPr lang="en-US" i="1" dirty="0" smtClean="0">
                <a:solidFill>
                  <a:srgbClr val="878787"/>
                </a:solidFill>
              </a:rPr>
              <a:t>Associated Builders and Contractors (ABC)’s Chief Economist</a:t>
            </a:r>
          </a:p>
          <a:p>
            <a:pPr algn="ctr"/>
            <a:r>
              <a:rPr lang="en-US" i="1" dirty="0" smtClean="0">
                <a:solidFill>
                  <a:srgbClr val="878787"/>
                </a:solidFill>
              </a:rPr>
              <a:t>Chairman &amp; CEO, Sage Policy Group, Inc.</a:t>
            </a:r>
            <a:endParaRPr lang="en-US" dirty="0">
              <a:solidFill>
                <a:srgbClr val="878787"/>
              </a:solidFill>
            </a:endParaRPr>
          </a:p>
        </p:txBody>
      </p:sp>
      <p:pic>
        <p:nvPicPr>
          <p:cNvPr id="9" name="Picture 8"/>
          <p:cNvPicPr>
            <a:picLocks noChangeAspect="1"/>
          </p:cNvPicPr>
          <p:nvPr/>
        </p:nvPicPr>
        <p:blipFill>
          <a:blip r:embed="rId2"/>
          <a:stretch>
            <a:fillRect/>
          </a:stretch>
        </p:blipFill>
        <p:spPr>
          <a:xfrm>
            <a:off x="3764590" y="1227169"/>
            <a:ext cx="1614820" cy="2018525"/>
          </a:xfrm>
          <a:prstGeom prst="rect">
            <a:avLst/>
          </a:prstGeom>
        </p:spPr>
      </p:pic>
    </p:spTree>
    <p:extLst>
      <p:ext uri="{BB962C8B-B14F-4D97-AF65-F5344CB8AC3E}">
        <p14:creationId xmlns:p14="http://schemas.microsoft.com/office/powerpoint/2010/main" val="1567276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F03E09-F771-1940-A7E5-44E9DE860D03}" type="slidenum">
              <a:rPr lang="en-US" smtClean="0"/>
              <a:t>30</a:t>
            </a:fld>
            <a:endParaRPr lang="en-US"/>
          </a:p>
        </p:txBody>
      </p:sp>
      <p:sp>
        <p:nvSpPr>
          <p:cNvPr id="4" name="Title 3"/>
          <p:cNvSpPr>
            <a:spLocks noGrp="1"/>
          </p:cNvSpPr>
          <p:nvPr>
            <p:ph type="title"/>
          </p:nvPr>
        </p:nvSpPr>
        <p:spPr>
          <a:xfrm>
            <a:off x="0" y="137793"/>
            <a:ext cx="9144000" cy="443014"/>
          </a:xfrm>
        </p:spPr>
        <p:txBody>
          <a:bodyPr/>
          <a:lstStyle/>
          <a:p>
            <a:r>
              <a:rPr lang="en-US" sz="3200" dirty="0" smtClean="0">
                <a:latin typeface="+mn-lt"/>
                <a:cs typeface="Gotham Book"/>
              </a:rPr>
              <a:t>Construction Materials PPI </a:t>
            </a:r>
            <a:r>
              <a:rPr lang="en-US" sz="3200" dirty="0">
                <a:latin typeface="+mn-lt"/>
                <a:cs typeface="Gotham Book"/>
              </a:rPr>
              <a:t>(NSA)</a:t>
            </a:r>
          </a:p>
        </p:txBody>
      </p:sp>
      <p:sp>
        <p:nvSpPr>
          <p:cNvPr id="5" name="Subtitle 1"/>
          <p:cNvSpPr txBox="1">
            <a:spLocks/>
          </p:cNvSpPr>
          <p:nvPr/>
        </p:nvSpPr>
        <p:spPr>
          <a:xfrm>
            <a:off x="1583703" y="581074"/>
            <a:ext cx="6430190" cy="367090"/>
          </a:xfrm>
          <a:prstGeom prst="rect">
            <a:avLst/>
          </a:prstGeom>
        </p:spPr>
        <p:txBody>
          <a:bodyPr vert="horz" lIns="91440" tIns="45720" rIns="91440" bIns="45720" rtlCol="0">
            <a:noAutofit/>
          </a:bodyPr>
          <a:lstStyle>
            <a:lvl1pPr marL="0" indent="0" algn="l" defTabSz="457200" rtl="0" eaLnBrk="1" latinLnBrk="0" hangingPunct="1">
              <a:spcBef>
                <a:spcPts val="0"/>
              </a:spcBef>
              <a:spcAft>
                <a:spcPts val="600"/>
              </a:spcAft>
              <a:buFont typeface="Arial"/>
              <a:buNone/>
              <a:defRPr sz="2400" b="0" i="0" kern="1200">
                <a:solidFill>
                  <a:srgbClr val="878787"/>
                </a:solidFill>
                <a:latin typeface="Arial"/>
                <a:ea typeface="+mn-ea"/>
                <a:cs typeface="Arial"/>
              </a:defRPr>
            </a:lvl1pPr>
            <a:lvl2pPr marL="742950" indent="-28575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2pPr>
            <a:lvl3pPr marL="1143000" indent="-228600" algn="l" defTabSz="457200" rtl="0" eaLnBrk="1" latinLnBrk="0" hangingPunct="1">
              <a:spcBef>
                <a:spcPts val="0"/>
              </a:spcBef>
              <a:spcAft>
                <a:spcPts val="600"/>
              </a:spcAft>
              <a:buSzPct val="80000"/>
              <a:buFont typeface="Lucida Grande"/>
              <a:buChar char="&gt;"/>
              <a:defRPr sz="2400" b="0" i="0" kern="1200">
                <a:solidFill>
                  <a:srgbClr val="878787"/>
                </a:solidFill>
                <a:latin typeface="Arial"/>
                <a:ea typeface="+mn-ea"/>
                <a:cs typeface="Arial"/>
              </a:defRPr>
            </a:lvl3pPr>
            <a:lvl4pPr marL="1600200" indent="-228600" algn="l" defTabSz="457200" rtl="0" eaLnBrk="1" latinLnBrk="0" hangingPunct="1">
              <a:spcBef>
                <a:spcPts val="0"/>
              </a:spcBef>
              <a:spcAft>
                <a:spcPts val="600"/>
              </a:spcAft>
              <a:buFont typeface="Arial"/>
              <a:buChar char="–"/>
              <a:defRPr sz="2400" b="0" i="0" kern="1200">
                <a:solidFill>
                  <a:srgbClr val="878787"/>
                </a:solidFill>
                <a:latin typeface="Arial"/>
                <a:ea typeface="+mn-ea"/>
                <a:cs typeface="Arial"/>
              </a:defRPr>
            </a:lvl4pPr>
            <a:lvl5pPr marL="2057400" indent="-228600" algn="l" defTabSz="457200" rtl="0" eaLnBrk="1" latinLnBrk="0" hangingPunct="1">
              <a:spcBef>
                <a:spcPct val="20000"/>
              </a:spcBef>
              <a:buFont typeface="Arial"/>
              <a:buChar char="»"/>
              <a:defRPr sz="2400" b="0" i="0" kern="1200">
                <a:solidFill>
                  <a:srgbClr val="87878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4"/>
              </a:buClr>
            </a:pPr>
            <a:r>
              <a:rPr lang="en-US" sz="1200" i="1" dirty="0" smtClean="0">
                <a:latin typeface="+mn-lt"/>
                <a:cs typeface="Gotham Book"/>
              </a:rPr>
              <a:t>12-month % change as of October 2017</a:t>
            </a:r>
            <a:endParaRPr lang="en-US" sz="1200" i="1" dirty="0">
              <a:latin typeface="+mn-lt"/>
              <a:cs typeface="Gotham Book"/>
            </a:endParaRPr>
          </a:p>
        </p:txBody>
      </p:sp>
      <p:sp>
        <p:nvSpPr>
          <p:cNvPr id="7" name="Text Box 6"/>
          <p:cNvSpPr txBox="1">
            <a:spLocks noChangeArrowheads="1"/>
          </p:cNvSpPr>
          <p:nvPr/>
        </p:nvSpPr>
        <p:spPr bwMode="auto">
          <a:xfrm>
            <a:off x="6589103" y="4957240"/>
            <a:ext cx="2558401" cy="215444"/>
          </a:xfrm>
          <a:prstGeom prst="rect">
            <a:avLst/>
          </a:prstGeom>
          <a:noFill/>
          <a:ln w="0" algn="ctr">
            <a:noFill/>
            <a:miter lim="800000"/>
            <a:headEnd/>
            <a:tailEnd/>
          </a:ln>
        </p:spPr>
        <p:txBody>
          <a:bodyPr wrap="square">
            <a:spAutoFit/>
          </a:bodyPr>
          <a:lstStyle/>
          <a:p>
            <a:pPr algn="r" defTabSz="914400" fontAlgn="base">
              <a:spcBef>
                <a:spcPct val="0"/>
              </a:spcBef>
              <a:spcAft>
                <a:spcPct val="0"/>
              </a:spcAft>
            </a:pPr>
            <a:r>
              <a:rPr lang="en-US" sz="800" i="1" dirty="0" smtClean="0">
                <a:solidFill>
                  <a:schemeClr val="accent2">
                    <a:lumMod val="60000"/>
                    <a:lumOff val="40000"/>
                  </a:schemeClr>
                </a:solidFill>
                <a:cs typeface="Arial" pitchFamily="34" charset="0"/>
              </a:rPr>
              <a:t>Source: U.S</a:t>
            </a:r>
            <a:r>
              <a:rPr lang="en-US" sz="800" i="1" dirty="0">
                <a:solidFill>
                  <a:schemeClr val="accent2">
                    <a:lumMod val="60000"/>
                    <a:lumOff val="40000"/>
                  </a:schemeClr>
                </a:solidFill>
                <a:cs typeface="Arial" pitchFamily="34" charset="0"/>
              </a:rPr>
              <a:t>. Bureau of Labor Statistics</a:t>
            </a:r>
          </a:p>
        </p:txBody>
      </p:sp>
      <p:graphicFrame>
        <p:nvGraphicFramePr>
          <p:cNvPr id="8" name="Chart 7"/>
          <p:cNvGraphicFramePr/>
          <p:nvPr>
            <p:extLst>
              <p:ext uri="{D42A27DB-BD31-4B8C-83A1-F6EECF244321}">
                <p14:modId xmlns:p14="http://schemas.microsoft.com/office/powerpoint/2010/main" val="1971458058"/>
              </p:ext>
            </p:extLst>
          </p:nvPr>
        </p:nvGraphicFramePr>
        <p:xfrm>
          <a:off x="36576" y="977281"/>
          <a:ext cx="9052560" cy="384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8784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339365" y="1319108"/>
            <a:ext cx="4785289" cy="1869866"/>
          </a:xfrm>
        </p:spPr>
        <p:txBody>
          <a:bodyPr>
            <a:noAutofit/>
          </a:bodyPr>
          <a:lstStyle/>
          <a:p>
            <a:pPr algn="ctr" eaLnBrk="1" hangingPunct="1"/>
            <a:r>
              <a:rPr lang="en-US" sz="5800" b="1" dirty="0" smtClean="0">
                <a:solidFill>
                  <a:schemeClr val="accent1">
                    <a:lumMod val="75000"/>
                  </a:schemeClr>
                </a:solidFill>
                <a:latin typeface="+mn-lt"/>
              </a:rPr>
              <a:t>Down </a:t>
            </a:r>
            <a:r>
              <a:rPr lang="en-US" sz="5800" b="1" smtClean="0">
                <a:solidFill>
                  <a:schemeClr val="accent1">
                    <a:lumMod val="75000"/>
                  </a:schemeClr>
                </a:solidFill>
                <a:latin typeface="+mn-lt"/>
              </a:rPr>
              <a:t>to </a:t>
            </a:r>
            <a:br>
              <a:rPr lang="en-US" sz="5800" b="1" smtClean="0">
                <a:solidFill>
                  <a:schemeClr val="accent1">
                    <a:lumMod val="75000"/>
                  </a:schemeClr>
                </a:solidFill>
                <a:latin typeface="+mn-lt"/>
              </a:rPr>
            </a:br>
            <a:r>
              <a:rPr lang="en-US" sz="5800" b="1" smtClean="0">
                <a:solidFill>
                  <a:schemeClr val="accent1">
                    <a:lumMod val="75000"/>
                  </a:schemeClr>
                </a:solidFill>
                <a:latin typeface="+mn-lt"/>
              </a:rPr>
              <a:t>“</a:t>
            </a:r>
            <a:r>
              <a:rPr lang="en-US" sz="5800" b="1" dirty="0" smtClean="0">
                <a:solidFill>
                  <a:schemeClr val="accent1">
                    <a:lumMod val="75000"/>
                  </a:schemeClr>
                </a:solidFill>
                <a:latin typeface="+mn-lt"/>
              </a:rPr>
              <a:t>The Wire”</a:t>
            </a:r>
            <a:endParaRPr lang="en-US" sz="5800" b="1" dirty="0">
              <a:solidFill>
                <a:schemeClr val="accent1">
                  <a:lumMod val="75000"/>
                </a:schemeClr>
              </a:solidFill>
              <a:latin typeface="+mn-lt"/>
            </a:endParaRPr>
          </a:p>
        </p:txBody>
      </p:sp>
      <p:pic>
        <p:nvPicPr>
          <p:cNvPr id="3" name="Picture 2" descr="The-Wire.jpg"/>
          <p:cNvPicPr>
            <a:picLocks noChangeAspect="1"/>
          </p:cNvPicPr>
          <p:nvPr/>
        </p:nvPicPr>
        <p:blipFill rotWithShape="1">
          <a:blip r:embed="rId3">
            <a:extLst>
              <a:ext uri="{28A0092B-C50C-407E-A947-70E740481C1C}">
                <a14:useLocalDpi xmlns:a14="http://schemas.microsoft.com/office/drawing/2010/main" val="0"/>
              </a:ext>
            </a:extLst>
          </a:blip>
          <a:srcRect t="12934" b="8833"/>
          <a:stretch/>
        </p:blipFill>
        <p:spPr>
          <a:xfrm>
            <a:off x="5124653" y="490065"/>
            <a:ext cx="3463163" cy="3984342"/>
          </a:xfrm>
          <a:prstGeom prst="rect">
            <a:avLst/>
          </a:prstGeom>
        </p:spPr>
      </p:pic>
      <p:sp>
        <p:nvSpPr>
          <p:cNvPr id="4" name="TextBox 3"/>
          <p:cNvSpPr txBox="1"/>
          <p:nvPr/>
        </p:nvSpPr>
        <p:spPr>
          <a:xfrm>
            <a:off x="7371389" y="4455553"/>
            <a:ext cx="1216429" cy="207749"/>
          </a:xfrm>
          <a:prstGeom prst="rect">
            <a:avLst/>
          </a:prstGeom>
          <a:noFill/>
        </p:spPr>
        <p:txBody>
          <a:bodyPr wrap="square" rtlCol="0">
            <a:spAutoFit/>
          </a:bodyPr>
          <a:lstStyle/>
          <a:p>
            <a:r>
              <a:rPr lang="en-US" sz="750" i="1" dirty="0">
                <a:latin typeface="Arial"/>
                <a:cs typeface="Arial"/>
              </a:rPr>
              <a:t>Photo: </a:t>
            </a:r>
            <a:r>
              <a:rPr lang="en-US" sz="750" i="1" dirty="0" err="1">
                <a:latin typeface="Arial"/>
                <a:cs typeface="Arial"/>
              </a:rPr>
              <a:t>RecapGuide.com</a:t>
            </a:r>
            <a:endParaRPr lang="en-US" sz="750" i="1" dirty="0">
              <a:latin typeface="Arial"/>
              <a:cs typeface="Arial"/>
            </a:endParaRPr>
          </a:p>
        </p:txBody>
      </p:sp>
    </p:spTree>
    <p:extLst>
      <p:ext uri="{BB962C8B-B14F-4D97-AF65-F5344CB8AC3E}">
        <p14:creationId xmlns:p14="http://schemas.microsoft.com/office/powerpoint/2010/main" val="2434258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5553" y="109926"/>
            <a:ext cx="6416847" cy="668273"/>
          </a:xfrm>
        </p:spPr>
        <p:txBody>
          <a:bodyPr/>
          <a:lstStyle/>
          <a:p>
            <a:r>
              <a:rPr lang="en-US" sz="2800" dirty="0"/>
              <a:t>Sales Growth by Type of Business </a:t>
            </a:r>
            <a:r>
              <a:rPr lang="en-US" dirty="0"/>
              <a:t/>
            </a:r>
            <a:br>
              <a:rPr lang="en-US" dirty="0"/>
            </a:br>
            <a:endParaRPr lang="en-US" sz="2100" dirty="0"/>
          </a:p>
        </p:txBody>
      </p:sp>
      <p:sp>
        <p:nvSpPr>
          <p:cNvPr id="8" name="Text Placeholder 7"/>
          <p:cNvSpPr>
            <a:spLocks noGrp="1"/>
          </p:cNvSpPr>
          <p:nvPr>
            <p:ph type="body" sz="quarter" idx="10"/>
          </p:nvPr>
        </p:nvSpPr>
        <p:spPr>
          <a:xfrm>
            <a:off x="5966892" y="4961287"/>
            <a:ext cx="3195962" cy="195583"/>
          </a:xfrm>
        </p:spPr>
        <p:txBody>
          <a:bodyPr/>
          <a:lstStyle/>
          <a:p>
            <a:pPr algn="r"/>
            <a:r>
              <a:rPr lang="en-US" dirty="0">
                <a:solidFill>
                  <a:schemeClr val="tx1"/>
                </a:solidFill>
                <a:latin typeface="Arial" pitchFamily="34" charset="0"/>
                <a:cs typeface="Arial" pitchFamily="34" charset="0"/>
              </a:rPr>
              <a:t>Source: U.S. Census Bureau    </a:t>
            </a:r>
            <a:r>
              <a:rPr lang="en-US" dirty="0" smtClean="0">
                <a:solidFill>
                  <a:schemeClr val="tx1"/>
                </a:solidFill>
                <a:latin typeface="Arial" pitchFamily="34" charset="0"/>
                <a:cs typeface="Arial" pitchFamily="34" charset="0"/>
              </a:rPr>
              <a:t>*October 2017 </a:t>
            </a:r>
            <a:r>
              <a:rPr lang="en-US" dirty="0">
                <a:solidFill>
                  <a:schemeClr val="tx1"/>
                </a:solidFill>
                <a:latin typeface="Arial" pitchFamily="34" charset="0"/>
                <a:cs typeface="Arial" pitchFamily="34" charset="0"/>
              </a:rPr>
              <a:t>advanced </a:t>
            </a:r>
            <a:r>
              <a:rPr lang="en-US" dirty="0" smtClean="0">
                <a:solidFill>
                  <a:schemeClr val="tx1"/>
                </a:solidFill>
                <a:latin typeface="Arial" pitchFamily="34" charset="0"/>
                <a:cs typeface="Arial" pitchFamily="34" charset="0"/>
              </a:rPr>
              <a:t>estimate</a:t>
            </a:r>
            <a:endParaRPr lang="en-US" dirty="0">
              <a:solidFill>
                <a:schemeClr val="tx1"/>
              </a:solidFill>
              <a:latin typeface="Arial" pitchFamily="34" charset="0"/>
              <a:cs typeface="Arial" pitchFamily="34" charset="0"/>
            </a:endParaRPr>
          </a:p>
        </p:txBody>
      </p:sp>
      <p:graphicFrame>
        <p:nvGraphicFramePr>
          <p:cNvPr id="4" name="Chart Placeholder 3"/>
          <p:cNvGraphicFramePr>
            <a:graphicFrameLocks noGrp="1"/>
          </p:cNvGraphicFramePr>
          <p:nvPr>
            <p:ph type="chart" idx="4294967295"/>
            <p:extLst>
              <p:ext uri="{D42A27DB-BD31-4B8C-83A1-F6EECF244321}">
                <p14:modId xmlns:p14="http://schemas.microsoft.com/office/powerpoint/2010/main" val="1361695234"/>
              </p:ext>
            </p:extLst>
          </p:nvPr>
        </p:nvGraphicFramePr>
        <p:xfrm>
          <a:off x="126459" y="922635"/>
          <a:ext cx="8951855" cy="392635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013486" y="3531644"/>
            <a:ext cx="1981185" cy="553998"/>
          </a:xfrm>
          <a:prstGeom prst="rect">
            <a:avLst/>
          </a:prstGeom>
          <a:noFill/>
        </p:spPr>
        <p:txBody>
          <a:bodyPr wrap="square" rtlCol="0">
            <a:spAutoFit/>
          </a:bodyPr>
          <a:lstStyle/>
          <a:p>
            <a:pPr algn="ctr"/>
            <a:r>
              <a:rPr lang="en-US" sz="1500" b="1" dirty="0"/>
              <a:t>Total Retail Sales: </a:t>
            </a:r>
            <a:endParaRPr lang="en-US" sz="1500" b="1" dirty="0" smtClean="0"/>
          </a:p>
          <a:p>
            <a:pPr algn="ctr"/>
            <a:r>
              <a:rPr lang="en-US" sz="1500" b="1" dirty="0" smtClean="0"/>
              <a:t>+4.6% </a:t>
            </a:r>
            <a:r>
              <a:rPr lang="en-US" sz="1500" b="1" dirty="0"/>
              <a:t>YOY</a:t>
            </a:r>
          </a:p>
        </p:txBody>
      </p:sp>
      <p:sp>
        <p:nvSpPr>
          <p:cNvPr id="5" name="Rectangle 4"/>
          <p:cNvSpPr/>
          <p:nvPr/>
        </p:nvSpPr>
        <p:spPr>
          <a:xfrm>
            <a:off x="2352750" y="528905"/>
            <a:ext cx="2255554" cy="276999"/>
          </a:xfrm>
          <a:prstGeom prst="rect">
            <a:avLst/>
          </a:prstGeom>
        </p:spPr>
        <p:txBody>
          <a:bodyPr wrap="none">
            <a:spAutoFit/>
          </a:bodyPr>
          <a:lstStyle/>
          <a:p>
            <a:r>
              <a:rPr lang="en-US" sz="1200" i="1" dirty="0" smtClean="0">
                <a:solidFill>
                  <a:schemeClr val="accent1">
                    <a:lumMod val="75000"/>
                  </a:schemeClr>
                </a:solidFill>
              </a:rPr>
              <a:t>October 2016 </a:t>
            </a:r>
            <a:r>
              <a:rPr lang="en-US" sz="1200" i="1" dirty="0">
                <a:solidFill>
                  <a:schemeClr val="accent1">
                    <a:lumMod val="75000"/>
                  </a:schemeClr>
                </a:solidFill>
              </a:rPr>
              <a:t>v. </a:t>
            </a:r>
            <a:r>
              <a:rPr lang="en-US" sz="1200" i="1" dirty="0" smtClean="0">
                <a:solidFill>
                  <a:schemeClr val="accent1">
                    <a:lumMod val="75000"/>
                  </a:schemeClr>
                </a:solidFill>
              </a:rPr>
              <a:t>October2017</a:t>
            </a:r>
            <a:r>
              <a:rPr lang="en-US" sz="1200" i="1" dirty="0">
                <a:solidFill>
                  <a:schemeClr val="accent1">
                    <a:lumMod val="75000"/>
                  </a:schemeClr>
                </a:solidFill>
              </a:rPr>
              <a:t>*</a:t>
            </a:r>
            <a:endParaRPr lang="en-US" sz="1200" dirty="0">
              <a:solidFill>
                <a:schemeClr val="accent1">
                  <a:lumMod val="75000"/>
                </a:schemeClr>
              </a:solidFill>
            </a:endParaRPr>
          </a:p>
        </p:txBody>
      </p:sp>
    </p:spTree>
    <p:extLst>
      <p:ext uri="{BB962C8B-B14F-4D97-AF65-F5344CB8AC3E}">
        <p14:creationId xmlns:p14="http://schemas.microsoft.com/office/powerpoint/2010/main" val="1693756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7833" y="123914"/>
            <a:ext cx="8229599" cy="682552"/>
          </a:xfrm>
        </p:spPr>
        <p:txBody>
          <a:bodyPr>
            <a:noAutofit/>
          </a:bodyPr>
          <a:lstStyle/>
          <a:p>
            <a:r>
              <a:rPr lang="en-US" sz="2800" dirty="0"/>
              <a:t>U.S. Saving Rate, </a:t>
            </a:r>
            <a:r>
              <a:rPr lang="en-US" sz="2800" dirty="0" smtClean="0"/>
              <a:t>October 2005 </a:t>
            </a:r>
            <a:r>
              <a:rPr lang="en-US" sz="2800" dirty="0"/>
              <a:t>– </a:t>
            </a:r>
            <a:r>
              <a:rPr lang="en-US" sz="2800" dirty="0" smtClean="0"/>
              <a:t>October 2017 </a:t>
            </a:r>
            <a:r>
              <a:rPr lang="en-US" sz="2800" dirty="0"/>
              <a:t/>
            </a:r>
            <a:br>
              <a:rPr lang="en-US" sz="2800" dirty="0"/>
            </a:br>
            <a:endParaRPr lang="en-US" sz="1950" i="1" dirty="0">
              <a:solidFill>
                <a:srgbClr val="002060"/>
              </a:solidFill>
            </a:endParaRPr>
          </a:p>
        </p:txBody>
      </p:sp>
      <p:sp>
        <p:nvSpPr>
          <p:cNvPr id="2" name="Text Placeholder 1"/>
          <p:cNvSpPr>
            <a:spLocks noGrp="1"/>
          </p:cNvSpPr>
          <p:nvPr>
            <p:ph type="body" sz="quarter" idx="10"/>
          </p:nvPr>
        </p:nvSpPr>
        <p:spPr>
          <a:xfrm>
            <a:off x="7297704" y="4939258"/>
            <a:ext cx="1846296" cy="180975"/>
          </a:xfrm>
        </p:spPr>
        <p:txBody>
          <a:bodyPr/>
          <a:lstStyle/>
          <a:p>
            <a:r>
              <a:rPr lang="en-US" dirty="0">
                <a:solidFill>
                  <a:schemeClr val="tx1"/>
                </a:solidFill>
                <a:latin typeface="Arial" pitchFamily="34" charset="0"/>
              </a:rPr>
              <a:t>Source: Bureau of Economic </a:t>
            </a:r>
            <a:r>
              <a:rPr lang="en-US" dirty="0" smtClean="0">
                <a:solidFill>
                  <a:schemeClr val="tx1"/>
                </a:solidFill>
                <a:latin typeface="Arial" pitchFamily="34" charset="0"/>
              </a:rPr>
              <a:t>Analysis</a:t>
            </a:r>
          </a:p>
        </p:txBody>
      </p:sp>
      <p:graphicFrame>
        <p:nvGraphicFramePr>
          <p:cNvPr id="3" name="Chart 2"/>
          <p:cNvGraphicFramePr/>
          <p:nvPr>
            <p:extLst>
              <p:ext uri="{D42A27DB-BD31-4B8C-83A1-F6EECF244321}">
                <p14:modId xmlns:p14="http://schemas.microsoft.com/office/powerpoint/2010/main" val="1532513366"/>
              </p:ext>
            </p:extLst>
          </p:nvPr>
        </p:nvGraphicFramePr>
        <p:xfrm>
          <a:off x="44089" y="768758"/>
          <a:ext cx="9052560" cy="386378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818105" y="529467"/>
            <a:ext cx="4572000" cy="276999"/>
          </a:xfrm>
          <a:prstGeom prst="rect">
            <a:avLst/>
          </a:prstGeom>
        </p:spPr>
        <p:txBody>
          <a:bodyPr>
            <a:spAutoFit/>
          </a:bodyPr>
          <a:lstStyle/>
          <a:p>
            <a:r>
              <a:rPr lang="en-US" sz="1200" i="1" dirty="0">
                <a:solidFill>
                  <a:schemeClr val="accent1">
                    <a:lumMod val="75000"/>
                  </a:schemeClr>
                </a:solidFill>
                <a:cs typeface="Times New Roman" pitchFamily="18" charset="0"/>
              </a:rPr>
              <a:t>(Savings as Percentage of Personal Disposable Income)</a:t>
            </a:r>
            <a:endParaRPr lang="en-US" sz="1200" dirty="0">
              <a:solidFill>
                <a:schemeClr val="accent1">
                  <a:lumMod val="75000"/>
                </a:schemeClr>
              </a:solidFill>
            </a:endParaRPr>
          </a:p>
        </p:txBody>
      </p:sp>
    </p:spTree>
    <p:extLst>
      <p:ext uri="{BB962C8B-B14F-4D97-AF65-F5344CB8AC3E}">
        <p14:creationId xmlns:p14="http://schemas.microsoft.com/office/powerpoint/2010/main" val="90752136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14" y="3614"/>
            <a:ext cx="8555796" cy="682552"/>
          </a:xfrm>
        </p:spPr>
        <p:txBody>
          <a:bodyPr/>
          <a:lstStyle/>
          <a:p>
            <a:r>
              <a:rPr lang="en-US" sz="2800" dirty="0"/>
              <a:t>U.S. Gross Private Domestic Investment (SAAR)</a:t>
            </a:r>
            <a:br>
              <a:rPr lang="en-US" sz="2800" dirty="0"/>
            </a:br>
            <a:endParaRPr lang="en-US" sz="1950" dirty="0"/>
          </a:p>
        </p:txBody>
      </p:sp>
      <p:sp>
        <p:nvSpPr>
          <p:cNvPr id="3" name="Text Placeholder 2"/>
          <p:cNvSpPr>
            <a:spLocks noGrp="1"/>
          </p:cNvSpPr>
          <p:nvPr>
            <p:ph type="body" sz="quarter" idx="10"/>
          </p:nvPr>
        </p:nvSpPr>
        <p:spPr>
          <a:xfrm>
            <a:off x="6665882" y="4959512"/>
            <a:ext cx="2478118" cy="183988"/>
          </a:xfrm>
        </p:spPr>
        <p:txBody>
          <a:bodyPr/>
          <a:lstStyle/>
          <a:p>
            <a:pPr algn="r"/>
            <a:r>
              <a:rPr lang="en-US" dirty="0" smtClean="0">
                <a:solidFill>
                  <a:schemeClr val="tx1"/>
                </a:solidFill>
              </a:rPr>
              <a:t>Source: Bureau of Economic Analysis    *</a:t>
            </a:r>
            <a:r>
              <a:rPr lang="en-US" smtClean="0">
                <a:solidFill>
                  <a:schemeClr val="tx1"/>
                </a:solidFill>
              </a:rPr>
              <a:t>2</a:t>
            </a:r>
            <a:r>
              <a:rPr lang="en-US" baseline="30000" smtClean="0">
                <a:solidFill>
                  <a:schemeClr val="tx1"/>
                </a:solidFill>
              </a:rPr>
              <a:t>nd</a:t>
            </a:r>
            <a:r>
              <a:rPr lang="en-US" smtClean="0">
                <a:solidFill>
                  <a:schemeClr val="tx1"/>
                </a:solidFill>
              </a:rPr>
              <a:t> Estimate</a:t>
            </a:r>
            <a:endParaRPr lang="en-US" dirty="0">
              <a:solidFill>
                <a:schemeClr val="tx1"/>
              </a:solidFill>
            </a:endParaRPr>
          </a:p>
        </p:txBody>
      </p:sp>
      <p:graphicFrame>
        <p:nvGraphicFramePr>
          <p:cNvPr id="7" name="Chart 6"/>
          <p:cNvGraphicFramePr/>
          <p:nvPr>
            <p:extLst>
              <p:ext uri="{D42A27DB-BD31-4B8C-83A1-F6EECF244321}">
                <p14:modId xmlns:p14="http://schemas.microsoft.com/office/powerpoint/2010/main" val="1433819075"/>
              </p:ext>
            </p:extLst>
          </p:nvPr>
        </p:nvGraphicFramePr>
        <p:xfrm>
          <a:off x="26641" y="725981"/>
          <a:ext cx="905256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733801" y="1158004"/>
            <a:ext cx="1084309" cy="646331"/>
          </a:xfrm>
          <a:prstGeom prst="rect">
            <a:avLst/>
          </a:prstGeom>
          <a:noFill/>
        </p:spPr>
        <p:txBody>
          <a:bodyPr wrap="square" rtlCol="0">
            <a:spAutoFit/>
          </a:bodyPr>
          <a:lstStyle/>
          <a:p>
            <a:pPr algn="ctr"/>
            <a:r>
              <a:rPr lang="en-US" b="1" dirty="0" smtClean="0"/>
              <a:t>2017Q3:</a:t>
            </a:r>
            <a:endParaRPr lang="en-US" b="1" dirty="0"/>
          </a:p>
          <a:p>
            <a:pPr algn="ctr"/>
            <a:r>
              <a:rPr lang="en-US" b="1" dirty="0" smtClean="0"/>
              <a:t>+7.3%</a:t>
            </a:r>
            <a:endParaRPr lang="en-US" b="1" dirty="0"/>
          </a:p>
        </p:txBody>
      </p:sp>
      <p:sp>
        <p:nvSpPr>
          <p:cNvPr id="5" name="Rectangle 4"/>
          <p:cNvSpPr/>
          <p:nvPr/>
        </p:nvSpPr>
        <p:spPr>
          <a:xfrm>
            <a:off x="1292400" y="409167"/>
            <a:ext cx="4572000" cy="276999"/>
          </a:xfrm>
          <a:prstGeom prst="rect">
            <a:avLst/>
          </a:prstGeom>
        </p:spPr>
        <p:txBody>
          <a:bodyPr>
            <a:spAutoFit/>
          </a:bodyPr>
          <a:lstStyle/>
          <a:p>
            <a:r>
              <a:rPr lang="en-US" sz="1200" i="1" dirty="0">
                <a:solidFill>
                  <a:schemeClr val="accent1">
                    <a:lumMod val="75000"/>
                  </a:schemeClr>
                </a:solidFill>
              </a:rPr>
              <a:t>% Change from Previous Quarter, </a:t>
            </a:r>
            <a:r>
              <a:rPr lang="en-US" sz="1200" i="1" dirty="0" smtClean="0">
                <a:solidFill>
                  <a:schemeClr val="accent1">
                    <a:lumMod val="75000"/>
                  </a:schemeClr>
                </a:solidFill>
              </a:rPr>
              <a:t>2000Q3 </a:t>
            </a:r>
            <a:r>
              <a:rPr lang="mr-IN" sz="1200" i="1" dirty="0">
                <a:solidFill>
                  <a:schemeClr val="accent1">
                    <a:lumMod val="75000"/>
                  </a:schemeClr>
                </a:solidFill>
              </a:rPr>
              <a:t>–</a:t>
            </a:r>
            <a:r>
              <a:rPr lang="en-US" sz="1200" i="1" dirty="0">
                <a:solidFill>
                  <a:schemeClr val="accent1">
                    <a:lumMod val="75000"/>
                  </a:schemeClr>
                </a:solidFill>
              </a:rPr>
              <a:t> </a:t>
            </a:r>
            <a:r>
              <a:rPr lang="en-US" sz="1200" i="1" dirty="0" smtClean="0">
                <a:solidFill>
                  <a:schemeClr val="accent1">
                    <a:lumMod val="75000"/>
                  </a:schemeClr>
                </a:solidFill>
              </a:rPr>
              <a:t>2017Q3*</a:t>
            </a:r>
            <a:endParaRPr lang="en-US" sz="1200" dirty="0">
              <a:solidFill>
                <a:schemeClr val="accent1">
                  <a:lumMod val="75000"/>
                </a:schemeClr>
              </a:solidFill>
            </a:endParaRPr>
          </a:p>
        </p:txBody>
      </p:sp>
    </p:spTree>
    <p:extLst>
      <p:ext uri="{BB962C8B-B14F-4D97-AF65-F5344CB8AC3E}">
        <p14:creationId xmlns:p14="http://schemas.microsoft.com/office/powerpoint/2010/main" val="594551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76289"/>
            <a:ext cx="9144000" cy="682552"/>
          </a:xfrm>
        </p:spPr>
        <p:txBody>
          <a:bodyPr>
            <a:noAutofit/>
          </a:bodyPr>
          <a:lstStyle/>
          <a:p>
            <a:pPr fontAlgn="auto">
              <a:spcAft>
                <a:spcPts val="0"/>
              </a:spcAft>
              <a:defRPr/>
            </a:pPr>
            <a:r>
              <a:rPr lang="en-US" sz="2800" dirty="0"/>
              <a:t>Conference Board Leading Economic Indicators Index</a:t>
            </a:r>
            <a:br>
              <a:rPr lang="en-US" sz="2800" dirty="0"/>
            </a:br>
            <a:endParaRPr lang="en-US" sz="1800" i="1" dirty="0">
              <a:solidFill>
                <a:srgbClr val="003366"/>
              </a:solidFill>
            </a:endParaRPr>
          </a:p>
        </p:txBody>
      </p:sp>
      <p:sp>
        <p:nvSpPr>
          <p:cNvPr id="2" name="Text Placeholder 1"/>
          <p:cNvSpPr>
            <a:spLocks noGrp="1"/>
          </p:cNvSpPr>
          <p:nvPr>
            <p:ph type="body" sz="quarter" idx="10"/>
          </p:nvPr>
        </p:nvSpPr>
        <p:spPr>
          <a:xfrm>
            <a:off x="7794504" y="4962525"/>
            <a:ext cx="1349496" cy="180975"/>
          </a:xfrm>
        </p:spPr>
        <p:txBody>
          <a:bodyPr/>
          <a:lstStyle/>
          <a:p>
            <a:r>
              <a:rPr lang="en-US" dirty="0">
                <a:solidFill>
                  <a:schemeClr val="tx1"/>
                </a:solidFill>
                <a:latin typeface="Arial" pitchFamily="34" charset="0"/>
                <a:cs typeface="Arial" pitchFamily="34" charset="0"/>
              </a:rPr>
              <a:t>Source: Conference </a:t>
            </a:r>
            <a:r>
              <a:rPr lang="en-US" dirty="0" smtClean="0">
                <a:solidFill>
                  <a:schemeClr val="tx1"/>
                </a:solidFill>
                <a:latin typeface="Arial" pitchFamily="34" charset="0"/>
                <a:cs typeface="Arial" pitchFamily="34" charset="0"/>
              </a:rPr>
              <a:t>Board</a:t>
            </a:r>
            <a:endParaRPr lang="en-US" dirty="0">
              <a:solidFill>
                <a:schemeClr val="tx1"/>
              </a:solidFill>
              <a:latin typeface="Arial" pitchFamily="34" charset="0"/>
              <a:cs typeface="Arial" pitchFamily="34" charset="0"/>
            </a:endParaRPr>
          </a:p>
        </p:txBody>
      </p:sp>
      <p:graphicFrame>
        <p:nvGraphicFramePr>
          <p:cNvPr id="7" name="Chart Placeholder 7"/>
          <p:cNvGraphicFramePr>
            <a:graphicFrameLocks/>
          </p:cNvGraphicFramePr>
          <p:nvPr>
            <p:extLst>
              <p:ext uri="{D42A27DB-BD31-4B8C-83A1-F6EECF244321}">
                <p14:modId xmlns:p14="http://schemas.microsoft.com/office/powerpoint/2010/main" val="1194100954"/>
              </p:ext>
            </p:extLst>
          </p:nvPr>
        </p:nvGraphicFramePr>
        <p:xfrm>
          <a:off x="28281" y="641506"/>
          <a:ext cx="9052560" cy="408613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263076" y="474725"/>
            <a:ext cx="2581156" cy="276999"/>
          </a:xfrm>
          <a:prstGeom prst="rect">
            <a:avLst/>
          </a:prstGeom>
        </p:spPr>
        <p:txBody>
          <a:bodyPr wrap="none">
            <a:spAutoFit/>
          </a:bodyPr>
          <a:lstStyle/>
          <a:p>
            <a:r>
              <a:rPr lang="en-US" sz="1200" i="1" dirty="0">
                <a:solidFill>
                  <a:schemeClr val="accent1">
                    <a:lumMod val="75000"/>
                  </a:schemeClr>
                </a:solidFill>
              </a:rPr>
              <a:t>August 2007 through </a:t>
            </a:r>
            <a:r>
              <a:rPr lang="en-US" sz="1200" i="1" dirty="0" smtClean="0">
                <a:solidFill>
                  <a:schemeClr val="accent1">
                    <a:lumMod val="75000"/>
                  </a:schemeClr>
                </a:solidFill>
              </a:rPr>
              <a:t>October 2017</a:t>
            </a:r>
            <a:endParaRPr lang="en-US" sz="1200" dirty="0">
              <a:solidFill>
                <a:schemeClr val="accent1">
                  <a:lumMod val="75000"/>
                </a:schemeClr>
              </a:solidFill>
            </a:endParaRPr>
          </a:p>
        </p:txBody>
      </p:sp>
    </p:spTree>
    <p:extLst>
      <p:ext uri="{BB962C8B-B14F-4D97-AF65-F5344CB8AC3E}">
        <p14:creationId xmlns:p14="http://schemas.microsoft.com/office/powerpoint/2010/main" val="21735406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3"/>
          <p:cNvSpPr>
            <a:spLocks noGrp="1" noChangeArrowheads="1"/>
          </p:cNvSpPr>
          <p:nvPr>
            <p:ph type="title"/>
          </p:nvPr>
        </p:nvSpPr>
        <p:spPr>
          <a:xfrm>
            <a:off x="1276353" y="29632"/>
            <a:ext cx="6416847" cy="516600"/>
          </a:xfrm>
        </p:spPr>
        <p:txBody>
          <a:bodyPr anchor="t"/>
          <a:lstStyle/>
          <a:p>
            <a:pPr eaLnBrk="1" hangingPunct="1"/>
            <a:r>
              <a:rPr lang="en-US" sz="3600" b="1" dirty="0">
                <a:solidFill>
                  <a:schemeClr val="accent1">
                    <a:lumMod val="75000"/>
                  </a:schemeClr>
                </a:solidFill>
                <a:latin typeface="+mn-lt"/>
              </a:rPr>
              <a:t>The Closer</a:t>
            </a:r>
            <a:endParaRPr lang="en-US" sz="1800" b="1" dirty="0">
              <a:solidFill>
                <a:schemeClr val="accent1">
                  <a:lumMod val="75000"/>
                </a:schemeClr>
              </a:solidFill>
              <a:latin typeface="+mn-lt"/>
            </a:endParaRPr>
          </a:p>
        </p:txBody>
      </p:sp>
      <p:sp>
        <p:nvSpPr>
          <p:cNvPr id="2" name="Text Placeholder 1"/>
          <p:cNvSpPr>
            <a:spLocks noGrp="1"/>
          </p:cNvSpPr>
          <p:nvPr>
            <p:ph type="body" sz="quarter" idx="10"/>
          </p:nvPr>
        </p:nvSpPr>
        <p:spPr>
          <a:xfrm>
            <a:off x="8147304" y="4966142"/>
            <a:ext cx="996696" cy="180975"/>
          </a:xfrm>
        </p:spPr>
        <p:txBody>
          <a:bodyPr/>
          <a:lstStyle/>
          <a:p>
            <a:pPr algn="r"/>
            <a:r>
              <a:rPr lang="en-US" dirty="0">
                <a:solidFill>
                  <a:schemeClr val="tx1"/>
                </a:solidFill>
              </a:rPr>
              <a:t>Photo: </a:t>
            </a:r>
            <a:r>
              <a:rPr lang="en-US" dirty="0" smtClean="0">
                <a:solidFill>
                  <a:schemeClr val="tx1"/>
                </a:solidFill>
              </a:rPr>
              <a:t>Google</a:t>
            </a:r>
            <a:endParaRPr lang="en-US" dirty="0">
              <a:solidFill>
                <a:schemeClr val="tx1"/>
              </a:solidFill>
            </a:endParaRPr>
          </a:p>
        </p:txBody>
      </p:sp>
      <p:sp>
        <p:nvSpPr>
          <p:cNvPr id="69635" name="Rectangle 25"/>
          <p:cNvSpPr txBox="1">
            <a:spLocks noChangeArrowheads="1"/>
          </p:cNvSpPr>
          <p:nvPr/>
        </p:nvSpPr>
        <p:spPr bwMode="auto">
          <a:xfrm>
            <a:off x="4478712" y="590359"/>
            <a:ext cx="4603716" cy="31406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fontAlgn="base">
              <a:lnSpc>
                <a:spcPct val="90000"/>
              </a:lnSpc>
              <a:spcAft>
                <a:spcPts val="1050"/>
              </a:spcAft>
              <a:buFont typeface="Arial" charset="0"/>
              <a:buChar char="•"/>
            </a:pPr>
            <a:r>
              <a:rPr lang="en-US" sz="1650" dirty="0">
                <a:latin typeface="+mn-lt"/>
                <a:cs typeface="Arial" charset="0"/>
              </a:rPr>
              <a:t>There are indications of mini-bubbles forming in commercial real estate, particularly in office, lodging and multifamily segments;</a:t>
            </a:r>
          </a:p>
          <a:p>
            <a:pPr fontAlgn="base">
              <a:lnSpc>
                <a:spcPct val="90000"/>
              </a:lnSpc>
              <a:spcAft>
                <a:spcPts val="1050"/>
              </a:spcAft>
              <a:buFont typeface="Arial" charset="0"/>
              <a:buChar char="•"/>
            </a:pPr>
            <a:r>
              <a:rPr lang="en-US" sz="1650" dirty="0">
                <a:latin typeface="+mn-lt"/>
                <a:cs typeface="Arial" charset="0"/>
              </a:rPr>
              <a:t>There are also longer-term structural considerations, including the national debt and pending insolvencies of Medicare and Social Security – the longer-term outlook may be deteriorating even as the short-run improves;</a:t>
            </a:r>
          </a:p>
          <a:p>
            <a:pPr fontAlgn="base">
              <a:lnSpc>
                <a:spcPct val="90000"/>
              </a:lnSpc>
              <a:spcAft>
                <a:spcPts val="1050"/>
              </a:spcAft>
              <a:buFont typeface="Arial" charset="0"/>
              <a:buChar char="•"/>
            </a:pPr>
            <a:r>
              <a:rPr lang="en-US" sz="1650" dirty="0">
                <a:latin typeface="+mn-lt"/>
                <a:cs typeface="Arial" charset="0"/>
              </a:rPr>
              <a:t>Momentum should see us through </a:t>
            </a:r>
            <a:r>
              <a:rPr lang="en-US" sz="1650" dirty="0" smtClean="0">
                <a:latin typeface="+mn-lt"/>
                <a:cs typeface="Arial" charset="0"/>
              </a:rPr>
              <a:t>2018 from an economic perspective, </a:t>
            </a:r>
            <a:r>
              <a:rPr lang="en-US" sz="1650" dirty="0">
                <a:latin typeface="+mn-lt"/>
                <a:cs typeface="Arial" charset="0"/>
              </a:rPr>
              <a:t>but tighter monetary policy combined with a heavy dose of political intrigue could render 2018 different from an asset price perspective.  By this time in 2019/20, the economy could be in a far different place and likely will be.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7044" y="3642513"/>
            <a:ext cx="909396" cy="1364092"/>
          </a:xfrm>
          <a:prstGeom prst="rect">
            <a:avLst/>
          </a:prstGeom>
        </p:spPr>
      </p:pic>
      <p:sp>
        <p:nvSpPr>
          <p:cNvPr id="6" name="TextBox 5"/>
          <p:cNvSpPr txBox="1"/>
          <p:nvPr/>
        </p:nvSpPr>
        <p:spPr>
          <a:xfrm>
            <a:off x="5218974" y="4918129"/>
            <a:ext cx="3039615" cy="276999"/>
          </a:xfrm>
          <a:prstGeom prst="rect">
            <a:avLst/>
          </a:prstGeom>
          <a:noFill/>
        </p:spPr>
        <p:txBody>
          <a:bodyPr wrap="none" rtlCol="0">
            <a:spAutoFit/>
          </a:bodyPr>
          <a:lstStyle/>
          <a:p>
            <a:r>
              <a:rPr lang="en-US" sz="1200" dirty="0"/>
              <a:t>*Kyra Sedgwick as Brenda Leigh Johnson</a:t>
            </a:r>
          </a:p>
        </p:txBody>
      </p:sp>
      <p:sp>
        <p:nvSpPr>
          <p:cNvPr id="8" name="Rectangle 25"/>
          <p:cNvSpPr txBox="1">
            <a:spLocks noChangeArrowheads="1"/>
          </p:cNvSpPr>
          <p:nvPr/>
        </p:nvSpPr>
        <p:spPr bwMode="auto">
          <a:xfrm>
            <a:off x="92931" y="678614"/>
            <a:ext cx="4072284" cy="3444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fontAlgn="base">
              <a:lnSpc>
                <a:spcPct val="90000"/>
              </a:lnSpc>
              <a:spcAft>
                <a:spcPts val="1050"/>
              </a:spcAft>
              <a:buFont typeface="Arial" charset="0"/>
              <a:buChar char="•"/>
            </a:pPr>
            <a:r>
              <a:rPr lang="en-US" sz="1700" dirty="0">
                <a:latin typeface="+mn-lt"/>
                <a:cs typeface="Arial" charset="0"/>
              </a:rPr>
              <a:t>Global economy remains </a:t>
            </a:r>
            <a:r>
              <a:rPr lang="en-US" sz="1700" dirty="0" smtClean="0">
                <a:latin typeface="+mn-lt"/>
                <a:cs typeface="Arial" charset="0"/>
              </a:rPr>
              <a:t>fragile, </a:t>
            </a:r>
            <a:r>
              <a:rPr lang="en-US" sz="1700" dirty="0">
                <a:latin typeface="+mn-lt"/>
                <a:cs typeface="Arial" charset="0"/>
              </a:rPr>
              <a:t>and correspondingly . . . ;</a:t>
            </a:r>
          </a:p>
          <a:p>
            <a:pPr fontAlgn="base">
              <a:lnSpc>
                <a:spcPct val="90000"/>
              </a:lnSpc>
              <a:spcAft>
                <a:spcPts val="1050"/>
              </a:spcAft>
              <a:buFont typeface="Arial" charset="0"/>
              <a:buChar char="•"/>
            </a:pPr>
            <a:r>
              <a:rPr lang="en-US" sz="1700" dirty="0">
                <a:latin typeface="+mn-lt"/>
                <a:cs typeface="Arial" charset="0"/>
              </a:rPr>
              <a:t>Global money has continued to pour into America in search of yield and safety, including into commercial real estate – that was particularly true in 2015, only a bit less true in 2016;</a:t>
            </a:r>
          </a:p>
          <a:p>
            <a:pPr fontAlgn="base">
              <a:lnSpc>
                <a:spcPct val="90000"/>
              </a:lnSpc>
              <a:spcAft>
                <a:spcPts val="1050"/>
              </a:spcAft>
              <a:buFont typeface="Arial" charset="0"/>
              <a:buChar char="•"/>
            </a:pPr>
            <a:r>
              <a:rPr lang="en-US" sz="1700" dirty="0">
                <a:latin typeface="+mn-lt"/>
                <a:cs typeface="Arial" charset="0"/>
              </a:rPr>
              <a:t>Inflationary pressures are on the rise – so, too, are interest rates – eventually -- that could begin to squeeze asset prices in 2018, triggering negative wealth effects and sentiment in the process;</a:t>
            </a:r>
          </a:p>
        </p:txBody>
      </p:sp>
    </p:spTree>
    <p:extLst>
      <p:ext uri="{BB962C8B-B14F-4D97-AF65-F5344CB8AC3E}">
        <p14:creationId xmlns:p14="http://schemas.microsoft.com/office/powerpoint/2010/main" val="1746190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83240"/>
            <a:ext cx="9144000" cy="443014"/>
          </a:xfrm>
        </p:spPr>
        <p:txBody>
          <a:bodyPr/>
          <a:lstStyle/>
          <a:p>
            <a:r>
              <a:rPr lang="en-US" sz="4800" dirty="0" smtClean="0">
                <a:solidFill>
                  <a:srgbClr val="3C3C3C"/>
                </a:solidFill>
                <a:latin typeface="+mn-lt"/>
                <a:cs typeface="Gotham Book"/>
              </a:rPr>
              <a:t>Looking Ahead</a:t>
            </a:r>
            <a:endParaRPr lang="en-US" sz="4800" dirty="0">
              <a:solidFill>
                <a:srgbClr val="3C3C3C"/>
              </a:solidFill>
              <a:latin typeface="+mn-lt"/>
              <a:cs typeface="Gotham Book"/>
            </a:endParaRPr>
          </a:p>
        </p:txBody>
      </p:sp>
    </p:spTree>
    <p:extLst>
      <p:ext uri="{BB962C8B-B14F-4D97-AF65-F5344CB8AC3E}">
        <p14:creationId xmlns:p14="http://schemas.microsoft.com/office/powerpoint/2010/main" val="2380396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359300"/>
            <a:ext cx="9144000" cy="4430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b="1" i="0" kern="1200" spc="-150">
                <a:solidFill>
                  <a:schemeClr val="accent2"/>
                </a:solidFill>
                <a:latin typeface="Arial"/>
                <a:ea typeface="+mj-ea"/>
                <a:cs typeface="Arial"/>
              </a:defRPr>
            </a:lvl1pPr>
          </a:lstStyle>
          <a:p>
            <a:r>
              <a:rPr lang="en-US" smtClean="0">
                <a:latin typeface="+mn-lt"/>
                <a:cs typeface="Gotham Book"/>
              </a:rPr>
              <a:t>Enjoy it While it Lasts</a:t>
            </a:r>
            <a:endParaRPr lang="en-US" dirty="0">
              <a:latin typeface="+mn-lt"/>
              <a:cs typeface="Gotham Book"/>
            </a:endParaRPr>
          </a:p>
        </p:txBody>
      </p:sp>
      <p:sp>
        <p:nvSpPr>
          <p:cNvPr id="7" name="Content Placeholder 4"/>
          <p:cNvSpPr>
            <a:spLocks noGrp="1"/>
          </p:cNvSpPr>
          <p:nvPr>
            <p:ph sz="quarter" idx="4294967295"/>
          </p:nvPr>
        </p:nvSpPr>
        <p:spPr>
          <a:xfrm>
            <a:off x="604838" y="965641"/>
            <a:ext cx="4040188" cy="3845720"/>
          </a:xfrm>
          <a:prstGeom prst="rect">
            <a:avLst/>
          </a:prstGeom>
        </p:spPr>
        <p:txBody>
          <a:bodyPr/>
          <a:lstStyle/>
          <a:p>
            <a:r>
              <a:rPr lang="en-US" sz="1600" b="1" dirty="0">
                <a:solidFill>
                  <a:schemeClr val="accent4"/>
                </a:solidFill>
                <a:latin typeface="+mn-lt"/>
                <a:ea typeface="ＭＳ Ｐゴシック" charset="0"/>
                <a:cs typeface="Gotham Medium"/>
              </a:rPr>
              <a:t>Sources of optimism</a:t>
            </a:r>
          </a:p>
          <a:p>
            <a:pPr marL="285750" indent="-285750">
              <a:buClr>
                <a:schemeClr val="accent4"/>
              </a:buClr>
              <a:buFont typeface="Lucida Grande"/>
              <a:buChar char="+"/>
            </a:pPr>
            <a:r>
              <a:rPr lang="en-US" sz="1400" dirty="0" smtClean="0">
                <a:latin typeface="+mn-lt"/>
                <a:cs typeface="Gotham Book"/>
              </a:rPr>
              <a:t>Momentum</a:t>
            </a:r>
          </a:p>
          <a:p>
            <a:pPr marL="285750" indent="-285750">
              <a:buClr>
                <a:schemeClr val="accent4"/>
              </a:buClr>
              <a:buFont typeface="Lucida Grande"/>
              <a:buChar char="+"/>
            </a:pPr>
            <a:r>
              <a:rPr lang="en-US" sz="1400" dirty="0" smtClean="0">
                <a:latin typeface="+mn-lt"/>
                <a:cs typeface="Gotham Book"/>
              </a:rPr>
              <a:t>Dovish Federal Reserve sentiment</a:t>
            </a:r>
          </a:p>
          <a:p>
            <a:pPr marL="285750" indent="-285750">
              <a:buClr>
                <a:schemeClr val="accent4"/>
              </a:buClr>
              <a:buFont typeface="Lucida Grande"/>
              <a:buChar char="+"/>
            </a:pPr>
            <a:r>
              <a:rPr lang="en-US" sz="1400" dirty="0" smtClean="0">
                <a:latin typeface="+mn-lt"/>
                <a:cs typeface="Gotham Book"/>
              </a:rPr>
              <a:t>Commodity prices could remain low on average</a:t>
            </a:r>
          </a:p>
          <a:p>
            <a:pPr marL="285750" indent="-285750">
              <a:buClr>
                <a:schemeClr val="accent4"/>
              </a:buClr>
              <a:buFont typeface="Lucida Grande"/>
              <a:buChar char="+"/>
            </a:pPr>
            <a:r>
              <a:rPr lang="en-US" sz="1400" dirty="0" smtClean="0">
                <a:latin typeface="+mn-lt"/>
                <a:cs typeface="Gotham Book"/>
              </a:rPr>
              <a:t>Growing CEO/developer confidence</a:t>
            </a:r>
          </a:p>
          <a:p>
            <a:pPr marL="285750" indent="-285750">
              <a:buClr>
                <a:schemeClr val="accent4"/>
              </a:buClr>
              <a:buFont typeface="Lucida Grande"/>
              <a:buChar char="+"/>
            </a:pPr>
            <a:r>
              <a:rPr lang="en-US" sz="1400" dirty="0" smtClean="0">
                <a:latin typeface="+mn-lt"/>
                <a:cs typeface="Gotham Book"/>
              </a:rPr>
              <a:t>Consumer spending &amp; job creation</a:t>
            </a:r>
          </a:p>
          <a:p>
            <a:pPr marL="285750" indent="-285750">
              <a:buClr>
                <a:schemeClr val="accent4"/>
              </a:buClr>
              <a:buFont typeface="Lucida Grande"/>
              <a:buChar char="+"/>
            </a:pPr>
            <a:r>
              <a:rPr lang="en-US" sz="1400" dirty="0" smtClean="0">
                <a:latin typeface="+mn-lt"/>
                <a:cs typeface="Gotham Book"/>
              </a:rPr>
              <a:t>Technology and policy shifts (e.g. data centers, investment in water systems, highway bill)</a:t>
            </a:r>
          </a:p>
        </p:txBody>
      </p:sp>
      <p:sp>
        <p:nvSpPr>
          <p:cNvPr id="8" name="Content Placeholder 5"/>
          <p:cNvSpPr>
            <a:spLocks noGrp="1"/>
          </p:cNvSpPr>
          <p:nvPr>
            <p:ph sz="quarter" idx="4294967295"/>
          </p:nvPr>
        </p:nvSpPr>
        <p:spPr>
          <a:xfrm>
            <a:off x="4645026" y="965641"/>
            <a:ext cx="4162904" cy="3845720"/>
          </a:xfrm>
          <a:prstGeom prst="rect">
            <a:avLst/>
          </a:prstGeom>
        </p:spPr>
        <p:txBody>
          <a:bodyPr/>
          <a:lstStyle/>
          <a:p>
            <a:r>
              <a:rPr lang="en-US" sz="1600" b="1" dirty="0">
                <a:solidFill>
                  <a:srgbClr val="F58025"/>
                </a:solidFill>
                <a:latin typeface="+mn-lt"/>
                <a:ea typeface="ＭＳ Ｐゴシック" charset="0"/>
                <a:cs typeface="Gotham Medium"/>
              </a:rPr>
              <a:t>Sources of concern</a:t>
            </a:r>
          </a:p>
          <a:p>
            <a:pPr marL="285750" indent="-285750">
              <a:buClr>
                <a:schemeClr val="accent4"/>
              </a:buClr>
              <a:buFont typeface="Lucida Grande"/>
              <a:buChar char="+"/>
            </a:pPr>
            <a:r>
              <a:rPr lang="en-US" sz="1400" dirty="0" smtClean="0">
                <a:latin typeface="+mn-lt"/>
                <a:cs typeface="Gotham Book"/>
              </a:rPr>
              <a:t>Inflation pressures building</a:t>
            </a:r>
          </a:p>
          <a:p>
            <a:pPr marL="285750" indent="-285750">
              <a:buClr>
                <a:schemeClr val="accent4"/>
              </a:buClr>
              <a:buFont typeface="Lucida Grande"/>
              <a:buChar char="+"/>
            </a:pPr>
            <a:r>
              <a:rPr lang="en-US" sz="1400" dirty="0" smtClean="0">
                <a:latin typeface="+mn-lt"/>
                <a:cs typeface="Gotham Book"/>
              </a:rPr>
              <a:t>Evidence of overbuilding in certain segments</a:t>
            </a:r>
          </a:p>
          <a:p>
            <a:pPr marL="285750" indent="-285750">
              <a:buClr>
                <a:schemeClr val="accent4"/>
              </a:buClr>
              <a:buFont typeface="Lucida Grande"/>
              <a:buChar char="+"/>
            </a:pPr>
            <a:r>
              <a:rPr lang="en-US" sz="1400" dirty="0" smtClean="0">
                <a:latin typeface="+mn-lt"/>
                <a:cs typeface="Gotham Book"/>
              </a:rPr>
              <a:t>Regulatory risks</a:t>
            </a:r>
          </a:p>
          <a:p>
            <a:pPr marL="285750" indent="-285750">
              <a:buClr>
                <a:schemeClr val="accent4"/>
              </a:buClr>
              <a:buFont typeface="Lucida Grande"/>
              <a:buChar char="+"/>
            </a:pPr>
            <a:r>
              <a:rPr lang="en-US" sz="1400" dirty="0" smtClean="0">
                <a:latin typeface="+mn-lt"/>
                <a:cs typeface="Gotham Book"/>
              </a:rPr>
              <a:t>New President / New Congress</a:t>
            </a:r>
          </a:p>
          <a:p>
            <a:pPr marL="285750" indent="-285750">
              <a:buClr>
                <a:schemeClr val="accent4"/>
              </a:buClr>
              <a:buFont typeface="Lucida Grande"/>
              <a:buChar char="+"/>
            </a:pPr>
            <a:r>
              <a:rPr lang="en-US" sz="1400" dirty="0" smtClean="0">
                <a:latin typeface="+mn-lt"/>
                <a:cs typeface="Gotham Book"/>
              </a:rPr>
              <a:t>Corporate defaults</a:t>
            </a:r>
          </a:p>
          <a:p>
            <a:pPr marL="285750" indent="-285750">
              <a:buClr>
                <a:schemeClr val="accent4"/>
              </a:buClr>
              <a:buFont typeface="Lucida Grande"/>
              <a:buChar char="+"/>
            </a:pPr>
            <a:r>
              <a:rPr lang="en-US" sz="1400" dirty="0" smtClean="0">
                <a:latin typeface="+mn-lt"/>
                <a:cs typeface="Gotham Book"/>
              </a:rPr>
              <a:t>Stock market looks expensive</a:t>
            </a:r>
          </a:p>
          <a:p>
            <a:pPr marL="285750" indent="-285750">
              <a:buClr>
                <a:schemeClr val="accent4"/>
              </a:buClr>
              <a:buFont typeface="Lucida Grande"/>
              <a:buChar char="+"/>
            </a:pPr>
            <a:r>
              <a:rPr lang="en-US" sz="1400" dirty="0" smtClean="0">
                <a:latin typeface="+mn-lt"/>
                <a:cs typeface="Gotham Book"/>
              </a:rPr>
              <a:t>Geopolitical risk</a:t>
            </a:r>
          </a:p>
          <a:p>
            <a:pPr marL="285750" indent="-285750">
              <a:buClr>
                <a:schemeClr val="accent4"/>
              </a:buClr>
              <a:buFont typeface="Lucida Grande"/>
              <a:buChar char="+"/>
            </a:pPr>
            <a:r>
              <a:rPr lang="en-US" sz="1400" dirty="0" smtClean="0">
                <a:latin typeface="+mn-lt"/>
                <a:cs typeface="Gotham Book"/>
              </a:rPr>
              <a:t>Fragile financiers</a:t>
            </a:r>
          </a:p>
          <a:p>
            <a:pPr marL="285750" indent="-285750">
              <a:buClr>
                <a:schemeClr val="accent4"/>
              </a:buClr>
              <a:buFont typeface="Lucida Grande"/>
              <a:buChar char="+"/>
            </a:pPr>
            <a:r>
              <a:rPr lang="en-US" sz="1400" dirty="0" smtClean="0">
                <a:latin typeface="+mn-lt"/>
                <a:cs typeface="Gotham Book"/>
              </a:rPr>
              <a:t>Labor, labor, labor—labor costs on the rise</a:t>
            </a:r>
          </a:p>
          <a:p>
            <a:pPr marL="285750" indent="-285750">
              <a:buClr>
                <a:schemeClr val="accent4"/>
              </a:buClr>
              <a:buFont typeface="Lucida Grande"/>
              <a:buChar char="+"/>
            </a:pPr>
            <a:r>
              <a:rPr lang="en-US" sz="1400" dirty="0" smtClean="0">
                <a:latin typeface="+mn-lt"/>
                <a:cs typeface="Gotham Book"/>
              </a:rPr>
              <a:t>Materials prices can’t fall forever</a:t>
            </a:r>
          </a:p>
        </p:txBody>
      </p:sp>
      <p:sp>
        <p:nvSpPr>
          <p:cNvPr id="9" name="TextBox 8"/>
          <p:cNvSpPr txBox="1"/>
          <p:nvPr/>
        </p:nvSpPr>
        <p:spPr>
          <a:xfrm>
            <a:off x="285135" y="13765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45874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62753" y="137793"/>
            <a:ext cx="9144000" cy="4430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b="1" i="0" kern="1200" spc="-150">
                <a:solidFill>
                  <a:schemeClr val="accent2"/>
                </a:solidFill>
                <a:latin typeface="Arial"/>
                <a:ea typeface="+mj-ea"/>
                <a:cs typeface="Arial"/>
              </a:defRPr>
            </a:lvl1pPr>
          </a:lstStyle>
          <a:p>
            <a:r>
              <a:rPr lang="en-US" dirty="0" smtClean="0">
                <a:latin typeface="+mn-lt"/>
                <a:cs typeface="Gotham Book"/>
              </a:rPr>
              <a:t>Construction Executive’s December 2017 Issue</a:t>
            </a:r>
            <a:endParaRPr lang="en-US" dirty="0">
              <a:latin typeface="+mn-lt"/>
              <a:cs typeface="Gotham Book"/>
            </a:endParaRPr>
          </a:p>
        </p:txBody>
      </p:sp>
      <p:sp>
        <p:nvSpPr>
          <p:cNvPr id="8" name="Content Placeholder 5"/>
          <p:cNvSpPr>
            <a:spLocks noGrp="1"/>
          </p:cNvSpPr>
          <p:nvPr>
            <p:ph sz="quarter" idx="4294967295"/>
          </p:nvPr>
        </p:nvSpPr>
        <p:spPr>
          <a:xfrm>
            <a:off x="459166" y="1749431"/>
            <a:ext cx="4352470" cy="1415110"/>
          </a:xfrm>
          <a:prstGeom prst="rect">
            <a:avLst/>
          </a:prstGeom>
        </p:spPr>
        <p:txBody>
          <a:bodyPr/>
          <a:lstStyle/>
          <a:p>
            <a:pPr marL="0" indent="0" algn="ctr">
              <a:buNone/>
            </a:pPr>
            <a:r>
              <a:rPr lang="en-US" b="1" dirty="0" smtClean="0">
                <a:solidFill>
                  <a:srgbClr val="F58025"/>
                </a:solidFill>
                <a:latin typeface="+mn-lt"/>
                <a:ea typeface="ＭＳ Ｐゴシック" charset="0"/>
                <a:cs typeface="Gotham Medium"/>
              </a:rPr>
              <a:t>Subscribe for Free!</a:t>
            </a:r>
            <a:endParaRPr lang="en-US" b="1" dirty="0">
              <a:solidFill>
                <a:srgbClr val="F58025"/>
              </a:solidFill>
              <a:latin typeface="+mn-lt"/>
              <a:ea typeface="ＭＳ Ｐゴシック" charset="0"/>
              <a:cs typeface="Gotham Medium"/>
            </a:endParaRPr>
          </a:p>
          <a:p>
            <a:pPr marL="285750" indent="-285750">
              <a:buClr>
                <a:schemeClr val="accent4"/>
              </a:buClr>
              <a:buFont typeface="Lucida Grande"/>
              <a:buChar char="+"/>
            </a:pPr>
            <a:r>
              <a:rPr lang="en-US" sz="1800" dirty="0" smtClean="0">
                <a:latin typeface="+mn-lt"/>
                <a:cs typeface="Gotham Book"/>
              </a:rPr>
              <a:t>www.constructionexec.com/subscribe</a:t>
            </a:r>
          </a:p>
        </p:txBody>
      </p:sp>
      <p:sp>
        <p:nvSpPr>
          <p:cNvPr id="9" name="TextBox 8"/>
          <p:cNvSpPr txBox="1"/>
          <p:nvPr/>
        </p:nvSpPr>
        <p:spPr>
          <a:xfrm>
            <a:off x="285135" y="137652"/>
            <a:ext cx="184731"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176" y="696411"/>
            <a:ext cx="3290047" cy="4271768"/>
          </a:xfrm>
          <a:prstGeom prst="rect">
            <a:avLst/>
          </a:prstGeom>
        </p:spPr>
      </p:pic>
    </p:spTree>
    <p:extLst>
      <p:ext uri="{BB962C8B-B14F-4D97-AF65-F5344CB8AC3E}">
        <p14:creationId xmlns:p14="http://schemas.microsoft.com/office/powerpoint/2010/main" val="135816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274057" y="973562"/>
            <a:ext cx="3939086" cy="1182835"/>
          </a:xfrm>
        </p:spPr>
        <p:txBody>
          <a:bodyPr>
            <a:noAutofit/>
          </a:bodyPr>
          <a:lstStyle/>
          <a:p>
            <a:pPr algn="ctr" eaLnBrk="1" hangingPunct="1"/>
            <a:r>
              <a:rPr lang="en-US" sz="5400" b="1" dirty="0">
                <a:latin typeface="+mn-lt"/>
              </a:rPr>
              <a:t>Macro P.I.</a:t>
            </a:r>
            <a:endParaRPr lang="en-US" sz="2100" b="1" dirty="0">
              <a:latin typeface="+mn-lt"/>
            </a:endParaRPr>
          </a:p>
        </p:txBody>
      </p:sp>
      <p:pic>
        <p:nvPicPr>
          <p:cNvPr id="3" name="Picture 2" descr="3072589_or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640" y="838767"/>
            <a:ext cx="2554629" cy="3086844"/>
          </a:xfrm>
          <a:prstGeom prst="rect">
            <a:avLst/>
          </a:prstGeom>
        </p:spPr>
      </p:pic>
      <p:sp>
        <p:nvSpPr>
          <p:cNvPr id="5" name="Title 1"/>
          <p:cNvSpPr txBox="1">
            <a:spLocks/>
          </p:cNvSpPr>
          <p:nvPr/>
        </p:nvSpPr>
        <p:spPr bwMode="auto">
          <a:xfrm>
            <a:off x="1033318" y="1799237"/>
            <a:ext cx="4413053" cy="178006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34290" rIns="0" bIns="0" numCol="1" anchor="ctr"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lvl1pPr algn="ctr" rtl="0" eaLnBrk="0" fontAlgn="base" hangingPunct="0">
              <a:spcBef>
                <a:spcPct val="0"/>
              </a:spcBef>
              <a:spcAft>
                <a:spcPct val="0"/>
              </a:spcAft>
              <a:buNone/>
              <a:defRPr sz="7200" b="1" kern="1200">
                <a:ln>
                  <a:noFill/>
                </a:ln>
                <a:solidFill>
                  <a:srgbClr val="003366"/>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n-US" sz="3150" dirty="0">
                <a:solidFill>
                  <a:schemeClr val="tx1"/>
                </a:solidFill>
                <a:latin typeface="Arial" panose="020B0604020202020204" pitchFamily="34" charset="0"/>
                <a:ea typeface="ＭＳ Ｐゴシック" charset="0"/>
                <a:cs typeface="Arial" panose="020B0604020202020204" pitchFamily="34" charset="0"/>
              </a:rPr>
              <a:t>(Just How Hairy is the Global Situation?)</a:t>
            </a:r>
          </a:p>
        </p:txBody>
      </p:sp>
      <p:sp>
        <p:nvSpPr>
          <p:cNvPr id="6" name="TextBox 5"/>
          <p:cNvSpPr txBox="1"/>
          <p:nvPr/>
        </p:nvSpPr>
        <p:spPr>
          <a:xfrm>
            <a:off x="8170571" y="4925589"/>
            <a:ext cx="973429" cy="207749"/>
          </a:xfrm>
          <a:prstGeom prst="rect">
            <a:avLst/>
          </a:prstGeom>
          <a:noFill/>
        </p:spPr>
        <p:txBody>
          <a:bodyPr wrap="square" rtlCol="0">
            <a:spAutoFit/>
          </a:bodyPr>
          <a:lstStyle/>
          <a:p>
            <a:r>
              <a:rPr lang="en-US" sz="750" i="1" dirty="0">
                <a:latin typeface="Arial"/>
                <a:cs typeface="Arial"/>
              </a:rPr>
              <a:t>Photo: </a:t>
            </a:r>
            <a:r>
              <a:rPr lang="en-US" sz="750" i="1" dirty="0" err="1">
                <a:latin typeface="Arial"/>
                <a:cs typeface="Arial"/>
              </a:rPr>
              <a:t>Flixter.com</a:t>
            </a:r>
            <a:endParaRPr lang="en-US" sz="750" i="1" dirty="0">
              <a:latin typeface="Arial"/>
              <a:cs typeface="Arial"/>
            </a:endParaRPr>
          </a:p>
        </p:txBody>
      </p:sp>
    </p:spTree>
    <p:extLst>
      <p:ext uri="{BB962C8B-B14F-4D97-AF65-F5344CB8AC3E}">
        <p14:creationId xmlns:p14="http://schemas.microsoft.com/office/powerpoint/2010/main" val="2735125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5"/>
          <p:cNvGraphicFramePr>
            <a:graphicFrameLocks/>
          </p:cNvGraphicFramePr>
          <p:nvPr>
            <p:extLst>
              <p:ext uri="{D42A27DB-BD31-4B8C-83A1-F6EECF244321}">
                <p14:modId xmlns:p14="http://schemas.microsoft.com/office/powerpoint/2010/main" val="1395619089"/>
              </p:ext>
            </p:extLst>
          </p:nvPr>
        </p:nvGraphicFramePr>
        <p:xfrm>
          <a:off x="16996" y="644112"/>
          <a:ext cx="9052560" cy="4027966"/>
        </p:xfrm>
        <a:graphic>
          <a:graphicData uri="http://schemas.openxmlformats.org/drawingml/2006/chart">
            <c:chart xmlns:c="http://schemas.openxmlformats.org/drawingml/2006/chart" xmlns:r="http://schemas.openxmlformats.org/officeDocument/2006/relationships" r:id="rId3"/>
          </a:graphicData>
        </a:graphic>
      </p:graphicFrame>
      <p:sp>
        <p:nvSpPr>
          <p:cNvPr id="2051" name="Rectangle 4"/>
          <p:cNvSpPr>
            <a:spLocks noGrp="1" noChangeArrowheads="1"/>
          </p:cNvSpPr>
          <p:nvPr>
            <p:ph type="title"/>
          </p:nvPr>
        </p:nvSpPr>
        <p:spPr>
          <a:xfrm>
            <a:off x="0" y="106971"/>
            <a:ext cx="9144000" cy="497408"/>
          </a:xfrm>
        </p:spPr>
        <p:txBody>
          <a:bodyPr>
            <a:noAutofit/>
          </a:bodyPr>
          <a:lstStyle/>
          <a:p>
            <a:pPr fontAlgn="auto">
              <a:spcAft>
                <a:spcPts val="0"/>
              </a:spcAft>
              <a:defRPr/>
            </a:pPr>
            <a:r>
              <a:rPr lang="en-US" sz="2300" dirty="0" smtClean="0">
                <a:latin typeface="+mn-lt"/>
                <a:cs typeface="Gotham Book"/>
              </a:rPr>
              <a:t>Estimated Growth in Output by Select </a:t>
            </a:r>
            <a:r>
              <a:rPr lang="en-US" sz="2300" smtClean="0">
                <a:latin typeface="+mn-lt"/>
                <a:cs typeface="Gotham Book"/>
              </a:rPr>
              <a:t>Global </a:t>
            </a:r>
            <a:r>
              <a:rPr lang="en-US" sz="2300">
                <a:latin typeface="+mn-lt"/>
                <a:cs typeface="Gotham Book"/>
              </a:rPr>
              <a:t>Areas, 2017 </a:t>
            </a:r>
            <a:r>
              <a:rPr lang="en-US" sz="2300" smtClean="0">
                <a:latin typeface="+mn-lt"/>
                <a:cs typeface="Gotham Book"/>
              </a:rPr>
              <a:t>Projected</a:t>
            </a:r>
            <a:r>
              <a:rPr lang="en-US" sz="2300" dirty="0" smtClean="0">
                <a:latin typeface="+mn-lt"/>
                <a:cs typeface="Gotham Book"/>
              </a:rPr>
              <a:t/>
            </a:r>
            <a:br>
              <a:rPr lang="en-US" sz="2300" dirty="0" smtClean="0">
                <a:latin typeface="+mn-lt"/>
                <a:cs typeface="Gotham Book"/>
              </a:rPr>
            </a:br>
            <a:endParaRPr lang="en-US" sz="2300" dirty="0">
              <a:latin typeface="+mn-lt"/>
              <a:cs typeface="Gotham Book"/>
            </a:endParaRPr>
          </a:p>
        </p:txBody>
      </p:sp>
      <p:sp>
        <p:nvSpPr>
          <p:cNvPr id="3" name="Text Placeholder 2"/>
          <p:cNvSpPr>
            <a:spLocks noGrp="1"/>
          </p:cNvSpPr>
          <p:nvPr>
            <p:ph type="body" sz="quarter" idx="10"/>
          </p:nvPr>
        </p:nvSpPr>
        <p:spPr>
          <a:xfrm>
            <a:off x="158400" y="4951004"/>
            <a:ext cx="3157290" cy="198388"/>
          </a:xfrm>
        </p:spPr>
        <p:txBody>
          <a:bodyPr/>
          <a:lstStyle/>
          <a:p>
            <a:r>
              <a:rPr lang="en-US" sz="600" dirty="0">
                <a:solidFill>
                  <a:schemeClr val="tx1"/>
                </a:solidFill>
              </a:rPr>
              <a:t>Source: International Monetary Fund: World Economic Outlook Update, </a:t>
            </a:r>
            <a:r>
              <a:rPr lang="en-US" sz="600" dirty="0" smtClean="0">
                <a:solidFill>
                  <a:schemeClr val="tx1"/>
                </a:solidFill>
              </a:rPr>
              <a:t>October 2017</a:t>
            </a:r>
            <a:endParaRPr lang="en-US" sz="600" dirty="0">
              <a:solidFill>
                <a:schemeClr val="tx1"/>
              </a:solidFill>
            </a:endParaRPr>
          </a:p>
        </p:txBody>
      </p:sp>
      <p:sp>
        <p:nvSpPr>
          <p:cNvPr id="6" name="TextBox 5"/>
          <p:cNvSpPr txBox="1"/>
          <p:nvPr/>
        </p:nvSpPr>
        <p:spPr>
          <a:xfrm>
            <a:off x="4352788" y="4820496"/>
            <a:ext cx="3876812" cy="300082"/>
          </a:xfrm>
          <a:prstGeom prst="rect">
            <a:avLst/>
          </a:prstGeom>
          <a:noFill/>
        </p:spPr>
        <p:txBody>
          <a:bodyPr wrap="square" rtlCol="0">
            <a:spAutoFit/>
          </a:bodyPr>
          <a:lstStyle/>
          <a:p>
            <a:r>
              <a:rPr lang="en-US" sz="1350" b="1" dirty="0"/>
              <a:t>2017 </a:t>
            </a:r>
            <a:r>
              <a:rPr lang="en-US" sz="1350" b="1" dirty="0" err="1"/>
              <a:t>Proj</a:t>
            </a:r>
            <a:r>
              <a:rPr lang="en-US" sz="1350" b="1" dirty="0"/>
              <a:t>. Global Output Growth: </a:t>
            </a:r>
            <a:r>
              <a:rPr lang="en-US" sz="1350" b="1" dirty="0" smtClean="0"/>
              <a:t>3.6%</a:t>
            </a:r>
            <a:endParaRPr lang="en-US" sz="1350" b="1" dirty="0"/>
          </a:p>
        </p:txBody>
      </p:sp>
      <p:graphicFrame>
        <p:nvGraphicFramePr>
          <p:cNvPr id="2" name="Table 1"/>
          <p:cNvGraphicFramePr>
            <a:graphicFrameLocks noGrp="1"/>
          </p:cNvGraphicFramePr>
          <p:nvPr>
            <p:extLst>
              <p:ext uri="{D42A27DB-BD31-4B8C-83A1-F6EECF244321}">
                <p14:modId xmlns:p14="http://schemas.microsoft.com/office/powerpoint/2010/main" val="549119258"/>
              </p:ext>
            </p:extLst>
          </p:nvPr>
        </p:nvGraphicFramePr>
        <p:xfrm>
          <a:off x="158400" y="4041142"/>
          <a:ext cx="3056140" cy="630936"/>
        </p:xfrm>
        <a:graphic>
          <a:graphicData uri="http://schemas.openxmlformats.org/drawingml/2006/table">
            <a:tbl>
              <a:tblPr firstRow="1" bandRow="1">
                <a:tableStyleId>{2D5ABB26-0587-4C30-8999-92F81FD0307C}</a:tableStyleId>
              </a:tblPr>
              <a:tblGrid>
                <a:gridCol w="1528070"/>
                <a:gridCol w="1528070"/>
              </a:tblGrid>
              <a:tr h="210312">
                <a:tc gridSpan="2">
                  <a:txBody>
                    <a:bodyPr/>
                    <a:lstStyle/>
                    <a:p>
                      <a:pPr algn="ctr"/>
                      <a:r>
                        <a:rPr lang="en-US" sz="1200" dirty="0" smtClean="0">
                          <a:solidFill>
                            <a:schemeClr val="accent1">
                              <a:lumMod val="75000"/>
                            </a:schemeClr>
                          </a:solidFill>
                          <a:ea typeface="Constantia" charset="0"/>
                          <a:cs typeface="Constantia" charset="0"/>
                        </a:rPr>
                        <a:t>2016 Growth (Estimate)</a:t>
                      </a:r>
                      <a:endParaRPr lang="en-US" sz="1200" dirty="0">
                        <a:solidFill>
                          <a:schemeClr val="accent1">
                            <a:lumMod val="75000"/>
                          </a:schemeClr>
                        </a:solidFill>
                      </a:endParaRPr>
                    </a:p>
                  </a:txBody>
                  <a:tcPr marL="68580" marR="68580" marT="13716" marB="1371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n-US" dirty="0"/>
                    </a:p>
                  </a:txBody>
                  <a:tcPr/>
                </a:tc>
              </a:tr>
              <a:tr h="74099">
                <a:tc>
                  <a:txBody>
                    <a:bodyPr/>
                    <a:lstStyle/>
                    <a:p>
                      <a:r>
                        <a:rPr lang="en-US" sz="1200" dirty="0" smtClean="0">
                          <a:solidFill>
                            <a:schemeClr val="accent1">
                              <a:lumMod val="75000"/>
                            </a:schemeClr>
                          </a:solidFill>
                          <a:ea typeface="Constantia" charset="0"/>
                          <a:cs typeface="Constantia" charset="0"/>
                        </a:rPr>
                        <a:t>World: 3.2%</a:t>
                      </a:r>
                      <a:endParaRPr lang="en-US" sz="1200" dirty="0">
                        <a:solidFill>
                          <a:schemeClr val="accent1">
                            <a:lumMod val="75000"/>
                          </a:schemeClr>
                        </a:solidFill>
                      </a:endParaRPr>
                    </a:p>
                  </a:txBody>
                  <a:tcPr marL="68580" marR="68580" marT="13716" marB="1371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1">
                              <a:lumMod val="75000"/>
                            </a:schemeClr>
                          </a:solidFill>
                          <a:ea typeface="Constantia" charset="0"/>
                          <a:cs typeface="Constantia" charset="0"/>
                        </a:rPr>
                        <a:t>Euro Area: 1.8%</a:t>
                      </a:r>
                    </a:p>
                  </a:txBody>
                  <a:tcPr marL="68580" marR="68580" marT="13716" marB="1371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10312">
                <a:tc>
                  <a:txBody>
                    <a:bodyPr/>
                    <a:lstStyle/>
                    <a:p>
                      <a:r>
                        <a:rPr lang="en-US" sz="1200" dirty="0" smtClean="0">
                          <a:solidFill>
                            <a:schemeClr val="accent1">
                              <a:lumMod val="75000"/>
                            </a:schemeClr>
                          </a:solidFill>
                          <a:ea typeface="Constantia" charset="0"/>
                          <a:cs typeface="Constantia" charset="0"/>
                        </a:rPr>
                        <a:t>United States: 1.5% </a:t>
                      </a:r>
                      <a:endParaRPr lang="en-US" sz="1200" dirty="0">
                        <a:solidFill>
                          <a:schemeClr val="accent1">
                            <a:lumMod val="75000"/>
                          </a:schemeClr>
                        </a:solidFill>
                      </a:endParaRPr>
                    </a:p>
                  </a:txBody>
                  <a:tcPr marL="68580" marR="68580" marT="13716" marB="1371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200" dirty="0" smtClean="0">
                          <a:solidFill>
                            <a:schemeClr val="accent1">
                              <a:lumMod val="75000"/>
                            </a:schemeClr>
                          </a:solidFill>
                          <a:ea typeface="Constantia" charset="0"/>
                          <a:cs typeface="Constantia" charset="0"/>
                        </a:rPr>
                        <a:t>Japan: 1.0%</a:t>
                      </a:r>
                      <a:endParaRPr lang="en-US" sz="1200" dirty="0">
                        <a:solidFill>
                          <a:schemeClr val="accent1">
                            <a:lumMod val="75000"/>
                          </a:schemeClr>
                        </a:solidFill>
                      </a:endParaRPr>
                    </a:p>
                  </a:txBody>
                  <a:tcPr marL="68580" marR="68580" marT="13716" marB="1371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574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92566"/>
            <a:ext cx="9144000" cy="375093"/>
          </a:xfrm>
        </p:spPr>
        <p:txBody>
          <a:bodyPr>
            <a:noAutofit/>
          </a:bodyPr>
          <a:lstStyle/>
          <a:p>
            <a:r>
              <a:rPr lang="en-US" sz="2600" dirty="0" smtClean="0">
                <a:cs typeface="Times New Roman" pitchFamily="18" charset="0"/>
              </a:rPr>
              <a:t>International Population Dynamics, 16 Largest Nations</a:t>
            </a:r>
            <a:endParaRPr lang="en-US" sz="2600" dirty="0" smtClean="0"/>
          </a:p>
        </p:txBody>
      </p:sp>
      <p:sp>
        <p:nvSpPr>
          <p:cNvPr id="2" name="Text Placeholder 1"/>
          <p:cNvSpPr>
            <a:spLocks noGrp="1"/>
          </p:cNvSpPr>
          <p:nvPr>
            <p:ph type="body" sz="quarter" idx="10"/>
          </p:nvPr>
        </p:nvSpPr>
        <p:spPr>
          <a:xfrm>
            <a:off x="2800278" y="4957391"/>
            <a:ext cx="6343722" cy="183096"/>
          </a:xfrm>
        </p:spPr>
        <p:txBody>
          <a:bodyPr/>
          <a:lstStyle/>
          <a:p>
            <a:r>
              <a:rPr lang="en-US" dirty="0">
                <a:solidFill>
                  <a:schemeClr val="tx1"/>
                </a:solidFill>
                <a:latin typeface="Arial" pitchFamily="34" charset="0"/>
                <a:cs typeface="Arial" pitchFamily="34" charset="0"/>
              </a:rPr>
              <a:t>Source: United Nations, Department of Economic and Social Affairs, Population Division (2015). World Population Prospects: The </a:t>
            </a:r>
            <a:r>
              <a:rPr lang="en-US" dirty="0" smtClean="0">
                <a:solidFill>
                  <a:schemeClr val="tx1"/>
                </a:solidFill>
                <a:latin typeface="Arial" pitchFamily="34" charset="0"/>
                <a:cs typeface="Arial" pitchFamily="34" charset="0"/>
              </a:rPr>
              <a:t>2017 Revision</a:t>
            </a:r>
            <a:r>
              <a:rPr lang="en-US" dirty="0">
                <a:solidFill>
                  <a:schemeClr val="tx1"/>
                </a:solidFill>
                <a:latin typeface="Arial" pitchFamily="34" charset="0"/>
                <a:cs typeface="Arial" pitchFamily="34"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1273664224"/>
              </p:ext>
            </p:extLst>
          </p:nvPr>
        </p:nvGraphicFramePr>
        <p:xfrm>
          <a:off x="410401" y="518362"/>
          <a:ext cx="8359197" cy="4105656"/>
        </p:xfrm>
        <a:graphic>
          <a:graphicData uri="http://schemas.openxmlformats.org/drawingml/2006/table">
            <a:tbl>
              <a:tblPr firstRow="1" bandRow="1">
                <a:tableStyleId>{5C22544A-7EE6-4342-B048-85BDC9FD1C3A}</a:tableStyleId>
              </a:tblPr>
              <a:tblGrid>
                <a:gridCol w="2246249"/>
                <a:gridCol w="1528237"/>
                <a:gridCol w="1528237"/>
                <a:gridCol w="1528237"/>
                <a:gridCol w="1528237"/>
              </a:tblGrid>
              <a:tr h="0">
                <a:tc rowSpan="2">
                  <a:txBody>
                    <a:bodyPr/>
                    <a:lstStyle/>
                    <a:p>
                      <a:pPr algn="ctr">
                        <a:lnSpc>
                          <a:spcPct val="80000"/>
                        </a:lnSpc>
                      </a:pPr>
                      <a:r>
                        <a:rPr lang="en-US" sz="1400" b="1" dirty="0" smtClean="0">
                          <a:latin typeface="Constantia"/>
                          <a:cs typeface="Constantia"/>
                        </a:rPr>
                        <a:t>Nation</a:t>
                      </a:r>
                      <a:endParaRPr lang="en-US" sz="1400" b="1" dirty="0">
                        <a:latin typeface="Constantia"/>
                        <a:cs typeface="Constantia"/>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3">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400" dirty="0" smtClean="0">
                          <a:latin typeface="Constantia"/>
                          <a:cs typeface="Constantia"/>
                        </a:rPr>
                        <a:t>Population</a:t>
                      </a:r>
                      <a:r>
                        <a:rPr lang="en-US" sz="1400" baseline="0" dirty="0" smtClean="0">
                          <a:latin typeface="Constantia"/>
                          <a:cs typeface="Constantia"/>
                        </a:rPr>
                        <a:t> </a:t>
                      </a:r>
                      <a:r>
                        <a:rPr lang="en-US" sz="1400" dirty="0" smtClean="0">
                          <a:latin typeface="Constantia"/>
                          <a:cs typeface="Constantia"/>
                        </a:rPr>
                        <a:t>(Millions)</a:t>
                      </a:r>
                      <a:endParaRPr lang="en-US" sz="1400" dirty="0">
                        <a:latin typeface="Constantia"/>
                        <a:cs typeface="Constantia"/>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lnSpc>
                          <a:spcPct val="80000"/>
                        </a:lnSpc>
                      </a:pPr>
                      <a:r>
                        <a:rPr lang="en-US" sz="1400" b="1" dirty="0" smtClean="0">
                          <a:solidFill>
                            <a:schemeClr val="bg1"/>
                          </a:solidFill>
                          <a:latin typeface="Constantia"/>
                          <a:cs typeface="Constantia"/>
                        </a:rPr>
                        <a:t>% Change</a:t>
                      </a:r>
                      <a:endParaRPr lang="en-US" sz="1400" b="1" dirty="0">
                        <a:solidFill>
                          <a:schemeClr val="bg1"/>
                        </a:solidFill>
                        <a:latin typeface="Constantia"/>
                        <a:cs typeface="Constantia"/>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vMerge="1">
                  <a:txBody>
                    <a:bodyPr/>
                    <a:lstStyle/>
                    <a:p>
                      <a:endParaRPr lang="en-US" dirty="0">
                        <a:solidFill>
                          <a:schemeClr val="bg1"/>
                        </a:solidFill>
                      </a:endParaRPr>
                    </a:p>
                  </a:txBody>
                  <a:tcPr>
                    <a:solidFill>
                      <a:schemeClr val="accent1"/>
                    </a:solidFill>
                  </a:tcPr>
                </a:tc>
                <a:tc>
                  <a:txBody>
                    <a:bodyPr/>
                    <a:lstStyle/>
                    <a:p>
                      <a:pPr algn="ctr">
                        <a:lnSpc>
                          <a:spcPct val="80000"/>
                        </a:lnSpc>
                      </a:pPr>
                      <a:r>
                        <a:rPr lang="en-US" sz="1400" b="1" dirty="0" smtClean="0">
                          <a:solidFill>
                            <a:schemeClr val="bg1"/>
                          </a:solidFill>
                          <a:latin typeface="Constantia"/>
                          <a:cs typeface="Constantia"/>
                        </a:rPr>
                        <a:t>2017</a:t>
                      </a:r>
                      <a:endParaRPr lang="en-US" sz="1400" b="1" dirty="0">
                        <a:solidFill>
                          <a:schemeClr val="bg1"/>
                        </a:solidFill>
                        <a:latin typeface="Constantia"/>
                        <a:cs typeface="Constantia"/>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a:lnSpc>
                          <a:spcPct val="80000"/>
                        </a:lnSpc>
                      </a:pPr>
                      <a:r>
                        <a:rPr lang="en-US" sz="1400" b="1" dirty="0" smtClean="0">
                          <a:solidFill>
                            <a:schemeClr val="bg1"/>
                          </a:solidFill>
                          <a:latin typeface="Constantia"/>
                          <a:cs typeface="Constantia"/>
                        </a:rPr>
                        <a:t>2050</a:t>
                      </a:r>
                      <a:endParaRPr lang="en-US" sz="1400" b="1" dirty="0">
                        <a:solidFill>
                          <a:schemeClr val="bg1"/>
                        </a:solidFill>
                        <a:latin typeface="Constantia"/>
                        <a:cs typeface="Constantia"/>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a:lnSpc>
                          <a:spcPct val="80000"/>
                        </a:lnSpc>
                      </a:pPr>
                      <a:r>
                        <a:rPr lang="en-US" sz="1400" b="1" dirty="0" smtClean="0">
                          <a:solidFill>
                            <a:schemeClr val="bg1"/>
                          </a:solidFill>
                          <a:latin typeface="Constantia"/>
                          <a:cs typeface="Constantia"/>
                        </a:rPr>
                        <a:t>Net Change</a:t>
                      </a:r>
                      <a:endParaRPr lang="en-US" sz="1400" b="1" dirty="0">
                        <a:solidFill>
                          <a:schemeClr val="bg1"/>
                        </a:solidFill>
                        <a:latin typeface="Constantia"/>
                        <a:cs typeface="Constantia"/>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vMerge="1">
                  <a:txBody>
                    <a:bodyPr/>
                    <a:lstStyle/>
                    <a:p>
                      <a:pPr algn="ctr"/>
                      <a:endParaRPr lang="en-US" dirty="0">
                        <a:solidFill>
                          <a:schemeClr val="bg1"/>
                        </a:solidFill>
                      </a:endParaRPr>
                    </a:p>
                  </a:txBody>
                  <a:tcPr anchor="ctr">
                    <a:solidFill>
                      <a:schemeClr val="accent1"/>
                    </a:solidFill>
                  </a:tcPr>
                </a:tc>
              </a:tr>
              <a:tr h="213360">
                <a:tc>
                  <a:txBody>
                    <a:bodyPr/>
                    <a:lstStyle/>
                    <a:p>
                      <a:pPr algn="l" fontAlgn="b"/>
                      <a:r>
                        <a:rPr lang="en-US" sz="1400" b="0" i="0" u="none" strike="noStrike" dirty="0">
                          <a:solidFill>
                            <a:srgbClr val="000000"/>
                          </a:solidFill>
                          <a:effectLst/>
                          <a:latin typeface="Constantia" charset="0"/>
                          <a:ea typeface="Constantia" charset="0"/>
                          <a:cs typeface="Constantia" charset="0"/>
                        </a:rPr>
                        <a:t>Nigeria</a:t>
                      </a:r>
                    </a:p>
                  </a:txBody>
                  <a:tcPr marL="6350" marR="6350" marT="0" marB="0" anchor="ctr">
                    <a:lnT w="12700" cap="flat" cmpd="sng" algn="ctr">
                      <a:solidFill>
                        <a:srgbClr val="FFFFFF"/>
                      </a:solidFill>
                      <a:prstDash val="solid"/>
                      <a:round/>
                      <a:headEnd type="none" w="med" len="med"/>
                      <a:tailEnd type="none" w="med" len="med"/>
                    </a:lnT>
                  </a:tcPr>
                </a:tc>
                <a:tc>
                  <a:txBody>
                    <a:bodyPr/>
                    <a:lstStyle/>
                    <a:p>
                      <a:pPr algn="ctr" fontAlgn="b"/>
                      <a:r>
                        <a:rPr lang="nb-NO" sz="1400" b="0" i="0" u="none" strike="noStrike" dirty="0">
                          <a:solidFill>
                            <a:srgbClr val="000000"/>
                          </a:solidFill>
                          <a:effectLst/>
                          <a:latin typeface="Constantia" charset="0"/>
                          <a:ea typeface="Constantia" charset="0"/>
                          <a:cs typeface="Constantia" charset="0"/>
                        </a:rPr>
                        <a:t>190.9</a:t>
                      </a:r>
                    </a:p>
                  </a:txBody>
                  <a:tcPr marL="6350" marR="6350" marT="0" marB="0" anchor="ctr">
                    <a:lnT w="12700" cap="flat" cmpd="sng" algn="ctr">
                      <a:solidFill>
                        <a:srgbClr val="FFFFFF"/>
                      </a:solidFill>
                      <a:prstDash val="solid"/>
                      <a:round/>
                      <a:headEnd type="none" w="med" len="med"/>
                      <a:tailEnd type="none" w="med" len="med"/>
                    </a:lnT>
                  </a:tcPr>
                </a:tc>
                <a:tc>
                  <a:txBody>
                    <a:bodyPr/>
                    <a:lstStyle/>
                    <a:p>
                      <a:pPr algn="ctr" fontAlgn="b"/>
                      <a:r>
                        <a:rPr lang="nb-NO" sz="1400" b="0" i="0" u="none" strike="noStrike">
                          <a:solidFill>
                            <a:srgbClr val="000000"/>
                          </a:solidFill>
                          <a:effectLst/>
                          <a:latin typeface="Constantia" charset="0"/>
                          <a:ea typeface="Constantia" charset="0"/>
                          <a:cs typeface="Constantia" charset="0"/>
                        </a:rPr>
                        <a:t>410.6</a:t>
                      </a:r>
                    </a:p>
                  </a:txBody>
                  <a:tcPr marL="6350" marR="6350" marT="0" marB="0" anchor="ctr">
                    <a:lnT w="12700" cap="flat" cmpd="sng" algn="ctr">
                      <a:solidFill>
                        <a:srgbClr val="FFFFFF"/>
                      </a:solidFill>
                      <a:prstDash val="solid"/>
                      <a:round/>
                      <a:headEnd type="none" w="med" len="med"/>
                      <a:tailEnd type="none" w="med" len="med"/>
                    </a:lnT>
                  </a:tcPr>
                </a:tc>
                <a:tc>
                  <a:txBody>
                    <a:bodyPr/>
                    <a:lstStyle/>
                    <a:p>
                      <a:pPr algn="ctr" fontAlgn="b"/>
                      <a:r>
                        <a:rPr lang="is-IS" sz="1400" b="0" i="0" u="none" strike="noStrike">
                          <a:solidFill>
                            <a:srgbClr val="000000"/>
                          </a:solidFill>
                          <a:effectLst/>
                          <a:latin typeface="Constantia" charset="0"/>
                          <a:ea typeface="Constantia" charset="0"/>
                          <a:cs typeface="Constantia" charset="0"/>
                        </a:rPr>
                        <a:t>219.8</a:t>
                      </a:r>
                    </a:p>
                  </a:txBody>
                  <a:tcPr marL="6350" marR="6350" marT="0" marB="0" anchor="ctr">
                    <a:lnT w="12700" cap="flat" cmpd="sng" algn="ctr">
                      <a:solidFill>
                        <a:srgbClr val="FFFFFF"/>
                      </a:solidFill>
                      <a:prstDash val="solid"/>
                      <a:round/>
                      <a:headEnd type="none" w="med" len="med"/>
                      <a:tailEnd type="none" w="med" len="med"/>
                    </a:lnT>
                  </a:tcPr>
                </a:tc>
                <a:tc>
                  <a:txBody>
                    <a:bodyPr/>
                    <a:lstStyle/>
                    <a:p>
                      <a:pPr algn="ctr" fontAlgn="b"/>
                      <a:r>
                        <a:rPr lang="mr-IN" sz="1400" b="0" i="0" u="none" strike="noStrike">
                          <a:solidFill>
                            <a:srgbClr val="000000"/>
                          </a:solidFill>
                          <a:effectLst/>
                          <a:latin typeface="Constantia" charset="0"/>
                          <a:ea typeface="Constantia" charset="0"/>
                          <a:cs typeface="Constantia" charset="0"/>
                        </a:rPr>
                        <a:t>115.1%</a:t>
                      </a:r>
                    </a:p>
                  </a:txBody>
                  <a:tcPr marL="6350" marR="6350" marT="0" marB="0" anchor="ctr">
                    <a:lnT w="12700" cap="flat" cmpd="sng" algn="ctr">
                      <a:solidFill>
                        <a:srgbClr val="FFFFFF"/>
                      </a:solidFill>
                      <a:prstDash val="solid"/>
                      <a:round/>
                      <a:headEnd type="none" w="med" len="med"/>
                      <a:tailEnd type="none" w="med" len="med"/>
                    </a:lnT>
                  </a:tcPr>
                </a:tc>
              </a:tr>
              <a:tr h="213360">
                <a:tc>
                  <a:txBody>
                    <a:bodyPr/>
                    <a:lstStyle/>
                    <a:p>
                      <a:pPr algn="l" fontAlgn="b"/>
                      <a:r>
                        <a:rPr lang="en-US" sz="1400" b="0" i="0" u="none" strike="noStrike" dirty="0">
                          <a:solidFill>
                            <a:srgbClr val="000000"/>
                          </a:solidFill>
                          <a:effectLst/>
                          <a:latin typeface="Constantia" charset="0"/>
                          <a:ea typeface="Constantia" charset="0"/>
                          <a:cs typeface="Constantia" charset="0"/>
                        </a:rPr>
                        <a:t>Ethiopia</a:t>
                      </a:r>
                    </a:p>
                  </a:txBody>
                  <a:tcPr marL="6350" marR="6350" marT="0" marB="0" anchor="ctr"/>
                </a:tc>
                <a:tc>
                  <a:txBody>
                    <a:bodyPr/>
                    <a:lstStyle/>
                    <a:p>
                      <a:pPr algn="ctr" fontAlgn="b"/>
                      <a:r>
                        <a:rPr lang="hr-HR" sz="1400" b="0" i="0" u="none" strike="noStrike" dirty="0">
                          <a:solidFill>
                            <a:srgbClr val="000000"/>
                          </a:solidFill>
                          <a:effectLst/>
                          <a:latin typeface="Constantia" charset="0"/>
                          <a:ea typeface="Constantia" charset="0"/>
                          <a:cs typeface="Constantia" charset="0"/>
                        </a:rPr>
                        <a:t>105.0</a:t>
                      </a:r>
                    </a:p>
                  </a:txBody>
                  <a:tcPr marL="6350" marR="6350" marT="0" marB="0" anchor="ctr"/>
                </a:tc>
                <a:tc>
                  <a:txBody>
                    <a:bodyPr/>
                    <a:lstStyle/>
                    <a:p>
                      <a:pPr algn="ctr" fontAlgn="b"/>
                      <a:r>
                        <a:rPr lang="nb-NO" sz="1400" b="0" i="0" u="none" strike="noStrike" dirty="0">
                          <a:solidFill>
                            <a:srgbClr val="000000"/>
                          </a:solidFill>
                          <a:effectLst/>
                          <a:latin typeface="Constantia" charset="0"/>
                          <a:ea typeface="Constantia" charset="0"/>
                          <a:cs typeface="Constantia" charset="0"/>
                        </a:rPr>
                        <a:t>190.9</a:t>
                      </a:r>
                    </a:p>
                  </a:txBody>
                  <a:tcPr marL="6350" marR="6350" marT="0" marB="0" anchor="ctr"/>
                </a:tc>
                <a:tc>
                  <a:txBody>
                    <a:bodyPr/>
                    <a:lstStyle/>
                    <a:p>
                      <a:pPr algn="ctr" fontAlgn="b"/>
                      <a:r>
                        <a:rPr lang="nb-NO" sz="1400" b="0" i="0" u="none" strike="noStrike">
                          <a:solidFill>
                            <a:srgbClr val="000000"/>
                          </a:solidFill>
                          <a:effectLst/>
                          <a:latin typeface="Constantia" charset="0"/>
                          <a:ea typeface="Constantia" charset="0"/>
                          <a:cs typeface="Constantia" charset="0"/>
                        </a:rPr>
                        <a:t>85.9</a:t>
                      </a:r>
                    </a:p>
                  </a:txBody>
                  <a:tcPr marL="6350" marR="6350" marT="0" marB="0" anchor="ctr"/>
                </a:tc>
                <a:tc>
                  <a:txBody>
                    <a:bodyPr/>
                    <a:lstStyle/>
                    <a:p>
                      <a:pPr algn="ctr" fontAlgn="b"/>
                      <a:r>
                        <a:rPr lang="mr-IN" sz="1400" b="0" i="0" u="none" strike="noStrike" dirty="0">
                          <a:solidFill>
                            <a:srgbClr val="000000"/>
                          </a:solidFill>
                          <a:effectLst/>
                          <a:latin typeface="Constantia" charset="0"/>
                          <a:ea typeface="Constantia" charset="0"/>
                          <a:cs typeface="Constantia" charset="0"/>
                        </a:rPr>
                        <a:t>81.9%</a:t>
                      </a:r>
                    </a:p>
                  </a:txBody>
                  <a:tcPr marL="6350" marR="6350" marT="0" marB="0" anchor="ctr"/>
                </a:tc>
              </a:tr>
              <a:tr h="213360">
                <a:tc>
                  <a:txBody>
                    <a:bodyPr/>
                    <a:lstStyle/>
                    <a:p>
                      <a:pPr algn="l" fontAlgn="b"/>
                      <a:r>
                        <a:rPr lang="en-US" sz="1400" b="0" i="0" u="none" strike="noStrike">
                          <a:solidFill>
                            <a:srgbClr val="000000"/>
                          </a:solidFill>
                          <a:effectLst/>
                          <a:latin typeface="Constantia" charset="0"/>
                          <a:ea typeface="Constantia" charset="0"/>
                          <a:cs typeface="Constantia" charset="0"/>
                        </a:rPr>
                        <a:t>Egypt</a:t>
                      </a:r>
                    </a:p>
                  </a:txBody>
                  <a:tcPr marL="6350" marR="6350" marT="0" marB="0" anchor="ctr"/>
                </a:tc>
                <a:tc>
                  <a:txBody>
                    <a:bodyPr/>
                    <a:lstStyle/>
                    <a:p>
                      <a:pPr algn="ctr" fontAlgn="b"/>
                      <a:r>
                        <a:rPr lang="nb-NO" sz="1400" b="0" i="0" u="none" strike="noStrike">
                          <a:solidFill>
                            <a:srgbClr val="000000"/>
                          </a:solidFill>
                          <a:effectLst/>
                          <a:latin typeface="Constantia" charset="0"/>
                          <a:ea typeface="Constantia" charset="0"/>
                          <a:cs typeface="Constantia" charset="0"/>
                        </a:rPr>
                        <a:t>97.6</a:t>
                      </a:r>
                    </a:p>
                  </a:txBody>
                  <a:tcPr marL="6350" marR="6350" marT="0" marB="0" anchor="ctr"/>
                </a:tc>
                <a:tc>
                  <a:txBody>
                    <a:bodyPr/>
                    <a:lstStyle/>
                    <a:p>
                      <a:pPr algn="ctr" fontAlgn="b"/>
                      <a:r>
                        <a:rPr lang="hr-HR" sz="1400" b="0" i="0" u="none" strike="noStrike" dirty="0">
                          <a:solidFill>
                            <a:srgbClr val="000000"/>
                          </a:solidFill>
                          <a:effectLst/>
                          <a:latin typeface="Constantia" charset="0"/>
                          <a:ea typeface="Constantia" charset="0"/>
                          <a:cs typeface="Constantia" charset="0"/>
                        </a:rPr>
                        <a:t>153.4</a:t>
                      </a:r>
                    </a:p>
                  </a:txBody>
                  <a:tcPr marL="6350" marR="6350" marT="0" marB="0" anchor="ctr"/>
                </a:tc>
                <a:tc>
                  <a:txBody>
                    <a:bodyPr/>
                    <a:lstStyle/>
                    <a:p>
                      <a:pPr algn="ctr" fontAlgn="b"/>
                      <a:r>
                        <a:rPr lang="nb-NO" sz="1400" b="0" i="0" u="none" strike="noStrike">
                          <a:solidFill>
                            <a:srgbClr val="000000"/>
                          </a:solidFill>
                          <a:effectLst/>
                          <a:latin typeface="Constantia" charset="0"/>
                          <a:ea typeface="Constantia" charset="0"/>
                          <a:cs typeface="Constantia" charset="0"/>
                        </a:rPr>
                        <a:t>55.9</a:t>
                      </a:r>
                    </a:p>
                  </a:txBody>
                  <a:tcPr marL="6350" marR="6350" marT="0" marB="0" anchor="ctr"/>
                </a:tc>
                <a:tc>
                  <a:txBody>
                    <a:bodyPr/>
                    <a:lstStyle/>
                    <a:p>
                      <a:pPr algn="ctr" fontAlgn="b"/>
                      <a:r>
                        <a:rPr lang="mr-IN" sz="1400" b="0" i="0" u="none" strike="noStrike">
                          <a:solidFill>
                            <a:srgbClr val="000000"/>
                          </a:solidFill>
                          <a:effectLst/>
                          <a:latin typeface="Constantia" charset="0"/>
                          <a:ea typeface="Constantia" charset="0"/>
                          <a:cs typeface="Constantia" charset="0"/>
                        </a:rPr>
                        <a:t>57.3%</a:t>
                      </a:r>
                    </a:p>
                  </a:txBody>
                  <a:tcPr marL="6350" marR="6350" marT="0" marB="0" anchor="ctr"/>
                </a:tc>
              </a:tr>
              <a:tr h="213360">
                <a:tc>
                  <a:txBody>
                    <a:bodyPr/>
                    <a:lstStyle/>
                    <a:p>
                      <a:pPr algn="l" fontAlgn="b"/>
                      <a:r>
                        <a:rPr lang="en-US" sz="1400" b="0" i="0" u="none" strike="noStrike">
                          <a:solidFill>
                            <a:srgbClr val="000000"/>
                          </a:solidFill>
                          <a:effectLst/>
                          <a:latin typeface="Constantia" charset="0"/>
                          <a:ea typeface="Constantia" charset="0"/>
                          <a:cs typeface="Constantia" charset="0"/>
                        </a:rPr>
                        <a:t>Pakistan</a:t>
                      </a:r>
                    </a:p>
                  </a:txBody>
                  <a:tcPr marL="6350" marR="6350" marT="0" marB="0" anchor="ctr"/>
                </a:tc>
                <a:tc>
                  <a:txBody>
                    <a:bodyPr/>
                    <a:lstStyle/>
                    <a:p>
                      <a:pPr algn="ctr" fontAlgn="b"/>
                      <a:r>
                        <a:rPr lang="nb-NO" sz="1400" b="0" i="0" u="none" strike="noStrike">
                          <a:solidFill>
                            <a:srgbClr val="000000"/>
                          </a:solidFill>
                          <a:effectLst/>
                          <a:latin typeface="Constantia" charset="0"/>
                          <a:ea typeface="Constantia" charset="0"/>
                          <a:cs typeface="Constantia" charset="0"/>
                        </a:rPr>
                        <a:t>197.0</a:t>
                      </a:r>
                    </a:p>
                  </a:txBody>
                  <a:tcPr marL="6350" marR="6350" marT="0" marB="0" anchor="ctr"/>
                </a:tc>
                <a:tc>
                  <a:txBody>
                    <a:bodyPr/>
                    <a:lstStyle/>
                    <a:p>
                      <a:pPr algn="ctr" fontAlgn="b"/>
                      <a:r>
                        <a:rPr lang="hr-HR" sz="1400" b="0" i="0" u="none" strike="noStrike" dirty="0">
                          <a:solidFill>
                            <a:srgbClr val="000000"/>
                          </a:solidFill>
                          <a:effectLst/>
                          <a:latin typeface="Constantia" charset="0"/>
                          <a:ea typeface="Constantia" charset="0"/>
                          <a:cs typeface="Constantia" charset="0"/>
                        </a:rPr>
                        <a:t>306.9</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109.9</a:t>
                      </a:r>
                    </a:p>
                  </a:txBody>
                  <a:tcPr marL="6350" marR="6350" marT="0" marB="0" anchor="ctr"/>
                </a:tc>
                <a:tc>
                  <a:txBody>
                    <a:bodyPr/>
                    <a:lstStyle/>
                    <a:p>
                      <a:pPr algn="ctr" fontAlgn="b"/>
                      <a:r>
                        <a:rPr lang="mr-IN" sz="1400" b="0" i="0" u="none" strike="noStrike">
                          <a:solidFill>
                            <a:srgbClr val="000000"/>
                          </a:solidFill>
                          <a:effectLst/>
                          <a:latin typeface="Constantia" charset="0"/>
                          <a:ea typeface="Constantia" charset="0"/>
                          <a:cs typeface="Constantia" charset="0"/>
                        </a:rPr>
                        <a:t>55.8%</a:t>
                      </a:r>
                    </a:p>
                  </a:txBody>
                  <a:tcPr marL="6350" marR="6350" marT="0" marB="0" anchor="ctr"/>
                </a:tc>
              </a:tr>
              <a:tr h="213360">
                <a:tc>
                  <a:txBody>
                    <a:bodyPr/>
                    <a:lstStyle/>
                    <a:p>
                      <a:pPr algn="l" fontAlgn="b"/>
                      <a:r>
                        <a:rPr lang="en-US" sz="1400" b="0" i="0" u="none" strike="noStrike">
                          <a:solidFill>
                            <a:srgbClr val="000000"/>
                          </a:solidFill>
                          <a:effectLst/>
                          <a:latin typeface="Constantia" charset="0"/>
                          <a:ea typeface="Constantia" charset="0"/>
                          <a:cs typeface="Constantia" charset="0"/>
                        </a:rPr>
                        <a:t>Philippines</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104.9</a:t>
                      </a:r>
                    </a:p>
                  </a:txBody>
                  <a:tcPr marL="6350" marR="6350" marT="0" marB="0" anchor="ctr"/>
                </a:tc>
                <a:tc>
                  <a:txBody>
                    <a:bodyPr/>
                    <a:lstStyle/>
                    <a:p>
                      <a:pPr algn="ctr" fontAlgn="b"/>
                      <a:r>
                        <a:rPr lang="nb-NO" sz="1400" b="0" i="0" u="none" strike="noStrike" dirty="0">
                          <a:solidFill>
                            <a:srgbClr val="000000"/>
                          </a:solidFill>
                          <a:effectLst/>
                          <a:latin typeface="Constantia" charset="0"/>
                          <a:ea typeface="Constantia" charset="0"/>
                          <a:cs typeface="Constantia" charset="0"/>
                        </a:rPr>
                        <a:t>151.3</a:t>
                      </a:r>
                    </a:p>
                  </a:txBody>
                  <a:tcPr marL="6350" marR="6350" marT="0" marB="0" anchor="ctr"/>
                </a:tc>
                <a:tc>
                  <a:txBody>
                    <a:bodyPr/>
                    <a:lstStyle/>
                    <a:p>
                      <a:pPr algn="ctr" fontAlgn="b"/>
                      <a:r>
                        <a:rPr lang="hr-HR" sz="1400" b="0" i="0" u="none" strike="noStrike" dirty="0">
                          <a:solidFill>
                            <a:srgbClr val="000000"/>
                          </a:solidFill>
                          <a:effectLst/>
                          <a:latin typeface="Constantia" charset="0"/>
                          <a:ea typeface="Constantia" charset="0"/>
                          <a:cs typeface="Constantia" charset="0"/>
                        </a:rPr>
                        <a:t>46.4</a:t>
                      </a:r>
                    </a:p>
                  </a:txBody>
                  <a:tcPr marL="6350" marR="6350" marT="0" marB="0" anchor="ctr"/>
                </a:tc>
                <a:tc>
                  <a:txBody>
                    <a:bodyPr/>
                    <a:lstStyle/>
                    <a:p>
                      <a:pPr algn="ctr" fontAlgn="b"/>
                      <a:r>
                        <a:rPr lang="mr-IN" sz="1400" b="0" i="0" u="none" strike="noStrike">
                          <a:solidFill>
                            <a:srgbClr val="000000"/>
                          </a:solidFill>
                          <a:effectLst/>
                          <a:latin typeface="Constantia" charset="0"/>
                          <a:ea typeface="Constantia" charset="0"/>
                          <a:cs typeface="Constantia" charset="0"/>
                        </a:rPr>
                        <a:t>44.2%</a:t>
                      </a:r>
                    </a:p>
                  </a:txBody>
                  <a:tcPr marL="6350" marR="6350" marT="0" marB="0" anchor="ctr"/>
                </a:tc>
              </a:tr>
              <a:tr h="213360">
                <a:tc>
                  <a:txBody>
                    <a:bodyPr/>
                    <a:lstStyle/>
                    <a:p>
                      <a:pPr algn="l" fontAlgn="b"/>
                      <a:r>
                        <a:rPr lang="en-US" sz="1400" b="0" i="0" u="none" strike="noStrike">
                          <a:solidFill>
                            <a:srgbClr val="000000"/>
                          </a:solidFill>
                          <a:effectLst/>
                          <a:latin typeface="Constantia" charset="0"/>
                          <a:ea typeface="Constantia" charset="0"/>
                          <a:cs typeface="Constantia" charset="0"/>
                        </a:rPr>
                        <a:t>Mexico</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129.2</a:t>
                      </a:r>
                    </a:p>
                  </a:txBody>
                  <a:tcPr marL="6350" marR="6350" marT="0" marB="0" anchor="ctr"/>
                </a:tc>
                <a:tc>
                  <a:txBody>
                    <a:bodyPr/>
                    <a:lstStyle/>
                    <a:p>
                      <a:pPr algn="ctr" fontAlgn="b"/>
                      <a:r>
                        <a:rPr lang="is-IS" sz="1400" b="0" i="0" u="none" strike="noStrike">
                          <a:solidFill>
                            <a:srgbClr val="000000"/>
                          </a:solidFill>
                          <a:effectLst/>
                          <a:latin typeface="Constantia" charset="0"/>
                          <a:ea typeface="Constantia" charset="0"/>
                          <a:cs typeface="Constantia" charset="0"/>
                        </a:rPr>
                        <a:t>164.3</a:t>
                      </a:r>
                    </a:p>
                  </a:txBody>
                  <a:tcPr marL="6350" marR="6350" marT="0" marB="0" anchor="ctr"/>
                </a:tc>
                <a:tc>
                  <a:txBody>
                    <a:bodyPr/>
                    <a:lstStyle/>
                    <a:p>
                      <a:pPr algn="ctr" fontAlgn="b"/>
                      <a:r>
                        <a:rPr lang="nb-NO" sz="1400" b="0" i="0" u="none" strike="noStrike">
                          <a:solidFill>
                            <a:srgbClr val="000000"/>
                          </a:solidFill>
                          <a:effectLst/>
                          <a:latin typeface="Constantia" charset="0"/>
                          <a:ea typeface="Constantia" charset="0"/>
                          <a:cs typeface="Constantia" charset="0"/>
                        </a:rPr>
                        <a:t>35.1</a:t>
                      </a:r>
                    </a:p>
                  </a:txBody>
                  <a:tcPr marL="6350" marR="6350" marT="0" marB="0" anchor="ctr"/>
                </a:tc>
                <a:tc>
                  <a:txBody>
                    <a:bodyPr/>
                    <a:lstStyle/>
                    <a:p>
                      <a:pPr algn="ctr" fontAlgn="b"/>
                      <a:r>
                        <a:rPr lang="mr-IN" sz="1400" b="0" i="0" u="none" strike="noStrike">
                          <a:solidFill>
                            <a:srgbClr val="000000"/>
                          </a:solidFill>
                          <a:effectLst/>
                          <a:latin typeface="Constantia" charset="0"/>
                          <a:ea typeface="Constantia" charset="0"/>
                          <a:cs typeface="Constantia" charset="0"/>
                        </a:rPr>
                        <a:t>27.2%</a:t>
                      </a:r>
                    </a:p>
                  </a:txBody>
                  <a:tcPr marL="6350" marR="6350" marT="0" marB="0" anchor="ctr"/>
                </a:tc>
              </a:tr>
              <a:tr h="213360">
                <a:tc>
                  <a:txBody>
                    <a:bodyPr/>
                    <a:lstStyle/>
                    <a:p>
                      <a:pPr algn="l" fontAlgn="b"/>
                      <a:r>
                        <a:rPr lang="en-US" sz="1400" b="0" i="0" u="none" strike="noStrike">
                          <a:solidFill>
                            <a:srgbClr val="000000"/>
                          </a:solidFill>
                          <a:effectLst/>
                          <a:latin typeface="Constantia" charset="0"/>
                          <a:ea typeface="Constantia" charset="0"/>
                          <a:cs typeface="Constantia" charset="0"/>
                        </a:rPr>
                        <a:t>India</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1,339.2</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1,659.0</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319.8</a:t>
                      </a:r>
                    </a:p>
                  </a:txBody>
                  <a:tcPr marL="6350" marR="6350" marT="0" marB="0" anchor="ctr"/>
                </a:tc>
                <a:tc>
                  <a:txBody>
                    <a:bodyPr/>
                    <a:lstStyle/>
                    <a:p>
                      <a:pPr algn="ctr" fontAlgn="b"/>
                      <a:r>
                        <a:rPr lang="mr-IN" sz="1400" b="0" i="0" u="none" strike="noStrike">
                          <a:solidFill>
                            <a:srgbClr val="000000"/>
                          </a:solidFill>
                          <a:effectLst/>
                          <a:latin typeface="Constantia" charset="0"/>
                          <a:ea typeface="Constantia" charset="0"/>
                          <a:cs typeface="Constantia" charset="0"/>
                        </a:rPr>
                        <a:t>23.9%</a:t>
                      </a:r>
                    </a:p>
                  </a:txBody>
                  <a:tcPr marL="6350" marR="6350" marT="0" marB="0" anchor="ctr"/>
                </a:tc>
              </a:tr>
              <a:tr h="213360">
                <a:tc>
                  <a:txBody>
                    <a:bodyPr/>
                    <a:lstStyle/>
                    <a:p>
                      <a:pPr algn="l" fontAlgn="b"/>
                      <a:r>
                        <a:rPr lang="en-US" sz="1400" b="0" i="0" u="none" strike="noStrike">
                          <a:solidFill>
                            <a:srgbClr val="000000"/>
                          </a:solidFill>
                          <a:effectLst/>
                          <a:latin typeface="Constantia" charset="0"/>
                          <a:ea typeface="Constantia" charset="0"/>
                          <a:cs typeface="Constantia" charset="0"/>
                        </a:rPr>
                        <a:t>Bangladesh</a:t>
                      </a:r>
                    </a:p>
                  </a:txBody>
                  <a:tcPr marL="6350" marR="6350" marT="0" marB="0" anchor="ctr"/>
                </a:tc>
                <a:tc>
                  <a:txBody>
                    <a:bodyPr/>
                    <a:lstStyle/>
                    <a:p>
                      <a:pPr algn="ctr" fontAlgn="b"/>
                      <a:r>
                        <a:rPr lang="is-IS" sz="1400" b="0" i="0" u="none" strike="noStrike">
                          <a:solidFill>
                            <a:srgbClr val="000000"/>
                          </a:solidFill>
                          <a:effectLst/>
                          <a:latin typeface="Constantia" charset="0"/>
                          <a:ea typeface="Constantia" charset="0"/>
                          <a:cs typeface="Constantia" charset="0"/>
                        </a:rPr>
                        <a:t>164.7</a:t>
                      </a:r>
                    </a:p>
                  </a:txBody>
                  <a:tcPr marL="6350" marR="6350" marT="0" marB="0" anchor="ctr"/>
                </a:tc>
                <a:tc>
                  <a:txBody>
                    <a:bodyPr/>
                    <a:lstStyle/>
                    <a:p>
                      <a:pPr algn="ctr" fontAlgn="b"/>
                      <a:r>
                        <a:rPr lang="nb-NO" sz="1400" b="0" i="0" u="none" strike="noStrike">
                          <a:solidFill>
                            <a:srgbClr val="000000"/>
                          </a:solidFill>
                          <a:effectLst/>
                          <a:latin typeface="Constantia" charset="0"/>
                          <a:ea typeface="Constantia" charset="0"/>
                          <a:cs typeface="Constantia" charset="0"/>
                        </a:rPr>
                        <a:t>201.9</a:t>
                      </a:r>
                    </a:p>
                  </a:txBody>
                  <a:tcPr marL="6350" marR="6350" marT="0" marB="0" anchor="ctr"/>
                </a:tc>
                <a:tc>
                  <a:txBody>
                    <a:bodyPr/>
                    <a:lstStyle/>
                    <a:p>
                      <a:pPr algn="ctr" fontAlgn="b"/>
                      <a:r>
                        <a:rPr lang="nb-NO" sz="1400" b="0" i="0" u="none" strike="noStrike">
                          <a:solidFill>
                            <a:srgbClr val="000000"/>
                          </a:solidFill>
                          <a:effectLst/>
                          <a:latin typeface="Constantia" charset="0"/>
                          <a:ea typeface="Constantia" charset="0"/>
                          <a:cs typeface="Constantia" charset="0"/>
                        </a:rPr>
                        <a:t>37.3</a:t>
                      </a:r>
                    </a:p>
                  </a:txBody>
                  <a:tcPr marL="6350" marR="6350" marT="0" marB="0" anchor="ctr"/>
                </a:tc>
                <a:tc>
                  <a:txBody>
                    <a:bodyPr/>
                    <a:lstStyle/>
                    <a:p>
                      <a:pPr algn="ctr" fontAlgn="b"/>
                      <a:r>
                        <a:rPr lang="mr-IN" sz="1400" b="0" i="0" u="none" strike="noStrike" dirty="0">
                          <a:solidFill>
                            <a:srgbClr val="000000"/>
                          </a:solidFill>
                          <a:effectLst/>
                          <a:latin typeface="Constantia" charset="0"/>
                          <a:ea typeface="Constantia" charset="0"/>
                          <a:cs typeface="Constantia" charset="0"/>
                        </a:rPr>
                        <a:t>22.6%</a:t>
                      </a:r>
                    </a:p>
                  </a:txBody>
                  <a:tcPr marL="6350" marR="6350" marT="0" marB="0" anchor="ctr"/>
                </a:tc>
              </a:tr>
              <a:tr h="0">
                <a:tc>
                  <a:txBody>
                    <a:bodyPr/>
                    <a:lstStyle/>
                    <a:p>
                      <a:pPr algn="l" fontAlgn="b"/>
                      <a:r>
                        <a:rPr lang="en-US" sz="1400" b="0" i="0" u="none" strike="noStrike">
                          <a:solidFill>
                            <a:srgbClr val="000000"/>
                          </a:solidFill>
                          <a:effectLst/>
                          <a:latin typeface="Constantia" charset="0"/>
                          <a:ea typeface="Constantia" charset="0"/>
                          <a:cs typeface="Constantia" charset="0"/>
                        </a:rPr>
                        <a:t>Indonesia</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264.0</a:t>
                      </a:r>
                    </a:p>
                  </a:txBody>
                  <a:tcPr marL="6350" marR="6350" marT="0" marB="0" anchor="ctr"/>
                </a:tc>
                <a:tc>
                  <a:txBody>
                    <a:bodyPr/>
                    <a:lstStyle/>
                    <a:p>
                      <a:pPr algn="ctr" fontAlgn="b"/>
                      <a:r>
                        <a:rPr lang="nb-NO" sz="1400" b="0" i="0" u="none" strike="noStrike">
                          <a:solidFill>
                            <a:srgbClr val="000000"/>
                          </a:solidFill>
                          <a:effectLst/>
                          <a:latin typeface="Constantia" charset="0"/>
                          <a:ea typeface="Constantia" charset="0"/>
                          <a:cs typeface="Constantia" charset="0"/>
                        </a:rPr>
                        <a:t>321.6</a:t>
                      </a:r>
                    </a:p>
                  </a:txBody>
                  <a:tcPr marL="6350" marR="6350" marT="0" marB="0" anchor="ctr"/>
                </a:tc>
                <a:tc>
                  <a:txBody>
                    <a:bodyPr/>
                    <a:lstStyle/>
                    <a:p>
                      <a:pPr algn="ctr" fontAlgn="b"/>
                      <a:r>
                        <a:rPr lang="nb-NO" sz="1400" b="0" i="0" u="none" strike="noStrike">
                          <a:solidFill>
                            <a:srgbClr val="000000"/>
                          </a:solidFill>
                          <a:effectLst/>
                          <a:latin typeface="Constantia" charset="0"/>
                          <a:ea typeface="Constantia" charset="0"/>
                          <a:cs typeface="Constantia" charset="0"/>
                        </a:rPr>
                        <a:t>57.6</a:t>
                      </a:r>
                    </a:p>
                  </a:txBody>
                  <a:tcPr marL="6350" marR="6350" marT="0" marB="0" anchor="ctr"/>
                </a:tc>
                <a:tc>
                  <a:txBody>
                    <a:bodyPr/>
                    <a:lstStyle/>
                    <a:p>
                      <a:pPr algn="ctr" fontAlgn="b"/>
                      <a:r>
                        <a:rPr lang="mr-IN" sz="1400" b="0" i="0" u="none" strike="noStrike" dirty="0">
                          <a:solidFill>
                            <a:srgbClr val="000000"/>
                          </a:solidFill>
                          <a:effectLst/>
                          <a:latin typeface="Constantia" charset="0"/>
                          <a:ea typeface="Constantia" charset="0"/>
                          <a:cs typeface="Constantia" charset="0"/>
                        </a:rPr>
                        <a:t>21.8%</a:t>
                      </a:r>
                    </a:p>
                  </a:txBody>
                  <a:tcPr marL="6350" marR="6350" marT="0" marB="0" anchor="ctr"/>
                </a:tc>
              </a:tr>
              <a:tr h="213360">
                <a:tc>
                  <a:txBody>
                    <a:bodyPr/>
                    <a:lstStyle/>
                    <a:p>
                      <a:pPr algn="l" fontAlgn="b"/>
                      <a:r>
                        <a:rPr lang="en-US" sz="1400" b="0" i="0" u="none" strike="noStrike">
                          <a:solidFill>
                            <a:srgbClr val="000000"/>
                          </a:solidFill>
                          <a:effectLst/>
                          <a:latin typeface="Constantia" charset="0"/>
                          <a:ea typeface="Constantia" charset="0"/>
                          <a:cs typeface="Constantia" charset="0"/>
                        </a:rPr>
                        <a:t>United States</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324.5</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389.6</a:t>
                      </a:r>
                    </a:p>
                  </a:txBody>
                  <a:tcPr marL="6350" marR="6350" marT="0" marB="0" anchor="ctr"/>
                </a:tc>
                <a:tc>
                  <a:txBody>
                    <a:bodyPr/>
                    <a:lstStyle/>
                    <a:p>
                      <a:pPr algn="ctr" fontAlgn="b"/>
                      <a:r>
                        <a:rPr lang="nb-NO" sz="1400" b="0" i="0" u="none" strike="noStrike">
                          <a:solidFill>
                            <a:srgbClr val="000000"/>
                          </a:solidFill>
                          <a:effectLst/>
                          <a:latin typeface="Constantia" charset="0"/>
                          <a:ea typeface="Constantia" charset="0"/>
                          <a:cs typeface="Constantia" charset="0"/>
                        </a:rPr>
                        <a:t>65.1</a:t>
                      </a:r>
                    </a:p>
                  </a:txBody>
                  <a:tcPr marL="6350" marR="6350" marT="0" marB="0" anchor="ctr"/>
                </a:tc>
                <a:tc>
                  <a:txBody>
                    <a:bodyPr/>
                    <a:lstStyle/>
                    <a:p>
                      <a:pPr algn="ctr" fontAlgn="b"/>
                      <a:r>
                        <a:rPr lang="mr-IN" sz="1400" b="0" i="0" u="none" strike="noStrike" dirty="0">
                          <a:solidFill>
                            <a:srgbClr val="000000"/>
                          </a:solidFill>
                          <a:effectLst/>
                          <a:latin typeface="Constantia" charset="0"/>
                          <a:ea typeface="Constantia" charset="0"/>
                          <a:cs typeface="Constantia" charset="0"/>
                        </a:rPr>
                        <a:t>20.1%</a:t>
                      </a:r>
                    </a:p>
                  </a:txBody>
                  <a:tcPr marL="6350" marR="6350" marT="0" marB="0" anchor="ctr"/>
                </a:tc>
              </a:tr>
              <a:tr h="213360">
                <a:tc>
                  <a:txBody>
                    <a:bodyPr/>
                    <a:lstStyle/>
                    <a:p>
                      <a:pPr algn="l" fontAlgn="b"/>
                      <a:r>
                        <a:rPr lang="en-US" sz="1400" b="0" i="0" u="none" strike="noStrike">
                          <a:solidFill>
                            <a:srgbClr val="000000"/>
                          </a:solidFill>
                          <a:effectLst/>
                          <a:latin typeface="Constantia" charset="0"/>
                          <a:ea typeface="Constantia" charset="0"/>
                          <a:cs typeface="Constantia" charset="0"/>
                        </a:rPr>
                        <a:t>Vietnam</a:t>
                      </a:r>
                    </a:p>
                  </a:txBody>
                  <a:tcPr marL="6350" marR="6350" marT="0" marB="0" anchor="ctr"/>
                </a:tc>
                <a:tc>
                  <a:txBody>
                    <a:bodyPr/>
                    <a:lstStyle/>
                    <a:p>
                      <a:pPr algn="ctr" fontAlgn="b"/>
                      <a:r>
                        <a:rPr lang="nb-NO" sz="1400" b="0" i="0" u="none" strike="noStrike">
                          <a:solidFill>
                            <a:srgbClr val="000000"/>
                          </a:solidFill>
                          <a:effectLst/>
                          <a:latin typeface="Constantia" charset="0"/>
                          <a:ea typeface="Constantia" charset="0"/>
                          <a:cs typeface="Constantia" charset="0"/>
                        </a:rPr>
                        <a:t>95.5</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114.6</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19.1</a:t>
                      </a:r>
                    </a:p>
                  </a:txBody>
                  <a:tcPr marL="6350" marR="6350" marT="0" marB="0" anchor="ctr"/>
                </a:tc>
                <a:tc>
                  <a:txBody>
                    <a:bodyPr/>
                    <a:lstStyle/>
                    <a:p>
                      <a:pPr algn="ctr" fontAlgn="b"/>
                      <a:r>
                        <a:rPr lang="mr-IN" sz="1400" b="0" i="0" u="none" strike="noStrike" dirty="0">
                          <a:solidFill>
                            <a:srgbClr val="000000"/>
                          </a:solidFill>
                          <a:effectLst/>
                          <a:latin typeface="Constantia" charset="0"/>
                          <a:ea typeface="Constantia" charset="0"/>
                          <a:cs typeface="Constantia" charset="0"/>
                        </a:rPr>
                        <a:t>20.0%</a:t>
                      </a:r>
                    </a:p>
                  </a:txBody>
                  <a:tcPr marL="6350" marR="6350" marT="0" marB="0" anchor="ctr"/>
                </a:tc>
              </a:tr>
              <a:tr h="213360">
                <a:tc>
                  <a:txBody>
                    <a:bodyPr/>
                    <a:lstStyle/>
                    <a:p>
                      <a:pPr algn="l" fontAlgn="b"/>
                      <a:r>
                        <a:rPr lang="en-US" sz="1400" b="0" i="0" u="none" strike="noStrike">
                          <a:solidFill>
                            <a:srgbClr val="000000"/>
                          </a:solidFill>
                          <a:effectLst/>
                          <a:latin typeface="Constantia" charset="0"/>
                          <a:ea typeface="Constantia" charset="0"/>
                          <a:cs typeface="Constantia" charset="0"/>
                        </a:rPr>
                        <a:t>Brazil</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209.3</a:t>
                      </a:r>
                    </a:p>
                  </a:txBody>
                  <a:tcPr marL="6350" marR="6350" marT="0" marB="0" anchor="ctr"/>
                </a:tc>
                <a:tc>
                  <a:txBody>
                    <a:bodyPr/>
                    <a:lstStyle/>
                    <a:p>
                      <a:pPr algn="ctr" fontAlgn="b"/>
                      <a:r>
                        <a:rPr lang="is-IS" sz="1400" b="0" i="0" u="none" strike="noStrike">
                          <a:solidFill>
                            <a:srgbClr val="000000"/>
                          </a:solidFill>
                          <a:effectLst/>
                          <a:latin typeface="Constantia" charset="0"/>
                          <a:ea typeface="Constantia" charset="0"/>
                          <a:cs typeface="Constantia" charset="0"/>
                        </a:rPr>
                        <a:t>232.7</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23.4</a:t>
                      </a:r>
                    </a:p>
                  </a:txBody>
                  <a:tcPr marL="6350" marR="6350" marT="0" marB="0" anchor="ctr"/>
                </a:tc>
                <a:tc>
                  <a:txBody>
                    <a:bodyPr/>
                    <a:lstStyle/>
                    <a:p>
                      <a:pPr algn="ctr" fontAlgn="b"/>
                      <a:r>
                        <a:rPr lang="mr-IN" sz="1400" b="0" i="0" u="none" strike="noStrike" dirty="0">
                          <a:solidFill>
                            <a:srgbClr val="000000"/>
                          </a:solidFill>
                          <a:effectLst/>
                          <a:latin typeface="Constantia" charset="0"/>
                          <a:ea typeface="Constantia" charset="0"/>
                          <a:cs typeface="Constantia" charset="0"/>
                        </a:rPr>
                        <a:t>11.2%</a:t>
                      </a:r>
                    </a:p>
                  </a:txBody>
                  <a:tcPr marL="6350" marR="6350" marT="0" marB="0" anchor="ctr"/>
                </a:tc>
              </a:tr>
              <a:tr h="213360">
                <a:tc>
                  <a:txBody>
                    <a:bodyPr/>
                    <a:lstStyle/>
                    <a:p>
                      <a:pPr algn="l" fontAlgn="b"/>
                      <a:r>
                        <a:rPr lang="en-US" sz="1400" b="0" i="0" u="none" strike="noStrike">
                          <a:solidFill>
                            <a:srgbClr val="000000"/>
                          </a:solidFill>
                          <a:effectLst/>
                          <a:latin typeface="Constantia" charset="0"/>
                          <a:ea typeface="Constantia" charset="0"/>
                          <a:cs typeface="Constantia" charset="0"/>
                        </a:rPr>
                        <a:t>China</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1,409.5</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1,364.5</a:t>
                      </a:r>
                    </a:p>
                  </a:txBody>
                  <a:tcPr marL="6350" marR="6350" marT="0" marB="0" anchor="ctr"/>
                </a:tc>
                <a:tc>
                  <a:txBody>
                    <a:bodyPr/>
                    <a:lstStyle/>
                    <a:p>
                      <a:pPr algn="ctr" fontAlgn="b"/>
                      <a:r>
                        <a:rPr lang="mr-IN" sz="1400" b="0" i="0" u="none" strike="noStrike">
                          <a:solidFill>
                            <a:srgbClr val="000000"/>
                          </a:solidFill>
                          <a:effectLst/>
                          <a:latin typeface="Constantia" charset="0"/>
                          <a:ea typeface="Constantia" charset="0"/>
                          <a:cs typeface="Constantia" charset="0"/>
                        </a:rPr>
                        <a:t>-45.1</a:t>
                      </a:r>
                    </a:p>
                  </a:txBody>
                  <a:tcPr marL="6350" marR="6350" marT="0" marB="0" anchor="ctr"/>
                </a:tc>
                <a:tc>
                  <a:txBody>
                    <a:bodyPr/>
                    <a:lstStyle/>
                    <a:p>
                      <a:pPr algn="ctr" fontAlgn="b"/>
                      <a:r>
                        <a:rPr lang="mr-IN" sz="1400" b="0" i="0" u="none" strike="noStrike" dirty="0">
                          <a:solidFill>
                            <a:srgbClr val="000000"/>
                          </a:solidFill>
                          <a:effectLst/>
                          <a:latin typeface="Constantia" charset="0"/>
                          <a:ea typeface="Constantia" charset="0"/>
                          <a:cs typeface="Constantia" charset="0"/>
                        </a:rPr>
                        <a:t>-3.2%</a:t>
                      </a:r>
                    </a:p>
                  </a:txBody>
                  <a:tcPr marL="6350" marR="6350" marT="0" marB="0" anchor="ctr"/>
                </a:tc>
              </a:tr>
              <a:tr h="213360">
                <a:tc>
                  <a:txBody>
                    <a:bodyPr/>
                    <a:lstStyle/>
                    <a:p>
                      <a:pPr algn="l" fontAlgn="b"/>
                      <a:r>
                        <a:rPr lang="en-US" sz="1400" b="0" i="0" u="none" strike="noStrike">
                          <a:solidFill>
                            <a:srgbClr val="000000"/>
                          </a:solidFill>
                          <a:effectLst/>
                          <a:latin typeface="Constantia" charset="0"/>
                          <a:ea typeface="Constantia" charset="0"/>
                          <a:cs typeface="Constantia" charset="0"/>
                        </a:rPr>
                        <a:t>Germany</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82.1</a:t>
                      </a:r>
                    </a:p>
                  </a:txBody>
                  <a:tcPr marL="6350" marR="6350" marT="0" marB="0" anchor="ctr"/>
                </a:tc>
                <a:tc>
                  <a:txBody>
                    <a:bodyPr/>
                    <a:lstStyle/>
                    <a:p>
                      <a:pPr algn="ctr" fontAlgn="b"/>
                      <a:r>
                        <a:rPr lang="fi-FI" sz="1400" b="0" i="0" u="none" strike="noStrike">
                          <a:solidFill>
                            <a:srgbClr val="000000"/>
                          </a:solidFill>
                          <a:effectLst/>
                          <a:latin typeface="Constantia" charset="0"/>
                          <a:ea typeface="Constantia" charset="0"/>
                          <a:cs typeface="Constantia" charset="0"/>
                        </a:rPr>
                        <a:t>79.2</a:t>
                      </a:r>
                    </a:p>
                  </a:txBody>
                  <a:tcPr marL="6350" marR="6350" marT="0" marB="0" anchor="ctr"/>
                </a:tc>
                <a:tc>
                  <a:txBody>
                    <a:bodyPr/>
                    <a:lstStyle/>
                    <a:p>
                      <a:pPr algn="ctr" fontAlgn="b"/>
                      <a:r>
                        <a:rPr lang="mr-IN" sz="1400" b="0" i="0" u="none" strike="noStrike">
                          <a:solidFill>
                            <a:srgbClr val="000000"/>
                          </a:solidFill>
                          <a:effectLst/>
                          <a:latin typeface="Constantia" charset="0"/>
                          <a:ea typeface="Constantia" charset="0"/>
                          <a:cs typeface="Constantia" charset="0"/>
                        </a:rPr>
                        <a:t>-2.9</a:t>
                      </a:r>
                    </a:p>
                  </a:txBody>
                  <a:tcPr marL="6350" marR="6350" marT="0" marB="0" anchor="ctr"/>
                </a:tc>
                <a:tc>
                  <a:txBody>
                    <a:bodyPr/>
                    <a:lstStyle/>
                    <a:p>
                      <a:pPr algn="ctr" fontAlgn="b"/>
                      <a:r>
                        <a:rPr lang="mr-IN" sz="1400" b="0" i="0" u="none" strike="noStrike" dirty="0">
                          <a:solidFill>
                            <a:srgbClr val="000000"/>
                          </a:solidFill>
                          <a:effectLst/>
                          <a:latin typeface="Constantia" charset="0"/>
                          <a:ea typeface="Constantia" charset="0"/>
                          <a:cs typeface="Constantia" charset="0"/>
                        </a:rPr>
                        <a:t>-3.5%</a:t>
                      </a:r>
                    </a:p>
                  </a:txBody>
                  <a:tcPr marL="6350" marR="6350" marT="0" marB="0" anchor="ctr"/>
                </a:tc>
              </a:tr>
              <a:tr h="213360">
                <a:tc>
                  <a:txBody>
                    <a:bodyPr/>
                    <a:lstStyle/>
                    <a:p>
                      <a:pPr algn="l" fontAlgn="b"/>
                      <a:r>
                        <a:rPr lang="en-US" sz="1400" b="0" i="0" u="none" strike="noStrike">
                          <a:solidFill>
                            <a:srgbClr val="000000"/>
                          </a:solidFill>
                          <a:effectLst/>
                          <a:latin typeface="Constantia" charset="0"/>
                          <a:ea typeface="Constantia" charset="0"/>
                          <a:cs typeface="Constantia" charset="0"/>
                        </a:rPr>
                        <a:t>Russian Federation</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144.0</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132.7</a:t>
                      </a:r>
                    </a:p>
                  </a:txBody>
                  <a:tcPr marL="6350" marR="6350" marT="0" marB="0" anchor="ctr"/>
                </a:tc>
                <a:tc>
                  <a:txBody>
                    <a:bodyPr/>
                    <a:lstStyle/>
                    <a:p>
                      <a:pPr algn="ctr" fontAlgn="b"/>
                      <a:r>
                        <a:rPr lang="mr-IN" sz="1400" b="0" i="0" u="none" strike="noStrike">
                          <a:solidFill>
                            <a:srgbClr val="000000"/>
                          </a:solidFill>
                          <a:effectLst/>
                          <a:latin typeface="Constantia" charset="0"/>
                          <a:ea typeface="Constantia" charset="0"/>
                          <a:cs typeface="Constantia" charset="0"/>
                        </a:rPr>
                        <a:t>-11.3</a:t>
                      </a:r>
                    </a:p>
                  </a:txBody>
                  <a:tcPr marL="6350" marR="6350" marT="0" marB="0" anchor="ctr"/>
                </a:tc>
                <a:tc>
                  <a:txBody>
                    <a:bodyPr/>
                    <a:lstStyle/>
                    <a:p>
                      <a:pPr algn="ctr" fontAlgn="b"/>
                      <a:r>
                        <a:rPr lang="mr-IN" sz="1400" b="0" i="0" u="none" strike="noStrike" dirty="0">
                          <a:solidFill>
                            <a:srgbClr val="000000"/>
                          </a:solidFill>
                          <a:effectLst/>
                          <a:latin typeface="Constantia" charset="0"/>
                          <a:ea typeface="Constantia" charset="0"/>
                          <a:cs typeface="Constantia" charset="0"/>
                        </a:rPr>
                        <a:t>-7.8%</a:t>
                      </a:r>
                    </a:p>
                  </a:txBody>
                  <a:tcPr marL="6350" marR="6350" marT="0" marB="0" anchor="ctr"/>
                </a:tc>
              </a:tr>
              <a:tr h="213360">
                <a:tc>
                  <a:txBody>
                    <a:bodyPr/>
                    <a:lstStyle/>
                    <a:p>
                      <a:pPr algn="l" fontAlgn="b"/>
                      <a:r>
                        <a:rPr lang="en-US" sz="1400" b="0" i="0" u="none" strike="noStrike" dirty="0">
                          <a:solidFill>
                            <a:srgbClr val="000000"/>
                          </a:solidFill>
                          <a:effectLst/>
                          <a:latin typeface="Constantia" charset="0"/>
                          <a:ea typeface="Constantia" charset="0"/>
                          <a:cs typeface="Constantia" charset="0"/>
                        </a:rPr>
                        <a:t>Japan</a:t>
                      </a:r>
                    </a:p>
                  </a:txBody>
                  <a:tcPr marL="6350" marR="6350" marT="0" marB="0" anchor="ctr"/>
                </a:tc>
                <a:tc>
                  <a:txBody>
                    <a:bodyPr/>
                    <a:lstStyle/>
                    <a:p>
                      <a:pPr algn="ctr" fontAlgn="b"/>
                      <a:r>
                        <a:rPr lang="nb-NO" sz="1400" b="0" i="0" u="none" strike="noStrike">
                          <a:solidFill>
                            <a:srgbClr val="000000"/>
                          </a:solidFill>
                          <a:effectLst/>
                          <a:latin typeface="Constantia" charset="0"/>
                          <a:ea typeface="Constantia" charset="0"/>
                          <a:cs typeface="Constantia" charset="0"/>
                        </a:rPr>
                        <a:t>127.5</a:t>
                      </a:r>
                    </a:p>
                  </a:txBody>
                  <a:tcPr marL="6350" marR="6350" marT="0" marB="0" anchor="ctr"/>
                </a:tc>
                <a:tc>
                  <a:txBody>
                    <a:bodyPr/>
                    <a:lstStyle/>
                    <a:p>
                      <a:pPr algn="ctr" fontAlgn="b"/>
                      <a:r>
                        <a:rPr lang="hr-HR" sz="1400" b="0" i="0" u="none" strike="noStrike">
                          <a:solidFill>
                            <a:srgbClr val="000000"/>
                          </a:solidFill>
                          <a:effectLst/>
                          <a:latin typeface="Constantia" charset="0"/>
                          <a:ea typeface="Constantia" charset="0"/>
                          <a:cs typeface="Constantia" charset="0"/>
                        </a:rPr>
                        <a:t>108.8</a:t>
                      </a:r>
                    </a:p>
                  </a:txBody>
                  <a:tcPr marL="6350" marR="6350" marT="0" marB="0" anchor="ctr"/>
                </a:tc>
                <a:tc>
                  <a:txBody>
                    <a:bodyPr/>
                    <a:lstStyle/>
                    <a:p>
                      <a:pPr algn="ctr" fontAlgn="b"/>
                      <a:r>
                        <a:rPr lang="mr-IN" sz="1400" b="0" i="0" u="none" strike="noStrike">
                          <a:solidFill>
                            <a:srgbClr val="000000"/>
                          </a:solidFill>
                          <a:effectLst/>
                          <a:latin typeface="Constantia" charset="0"/>
                          <a:ea typeface="Constantia" charset="0"/>
                          <a:cs typeface="Constantia" charset="0"/>
                        </a:rPr>
                        <a:t>-18.7</a:t>
                      </a:r>
                    </a:p>
                  </a:txBody>
                  <a:tcPr marL="6350" marR="6350" marT="0" marB="0" anchor="ctr"/>
                </a:tc>
                <a:tc>
                  <a:txBody>
                    <a:bodyPr/>
                    <a:lstStyle/>
                    <a:p>
                      <a:pPr algn="ctr" fontAlgn="b"/>
                      <a:r>
                        <a:rPr lang="mr-IN" sz="1400" b="0" i="0" u="none" strike="noStrike" dirty="0">
                          <a:solidFill>
                            <a:srgbClr val="000000"/>
                          </a:solidFill>
                          <a:effectLst/>
                          <a:latin typeface="Constantia" charset="0"/>
                          <a:ea typeface="Constantia" charset="0"/>
                          <a:cs typeface="Constantia" charset="0"/>
                        </a:rPr>
                        <a:t>-14.7%</a:t>
                      </a:r>
                    </a:p>
                  </a:txBody>
                  <a:tcPr marL="6350" marR="6350" marT="0" marB="0" anchor="ctr"/>
                </a:tc>
              </a:tr>
              <a:tr h="213360">
                <a:tc>
                  <a:txBody>
                    <a:bodyPr/>
                    <a:lstStyle/>
                    <a:p>
                      <a:pPr algn="l" fontAlgn="b">
                        <a:lnSpc>
                          <a:spcPct val="80000"/>
                        </a:lnSpc>
                      </a:pPr>
                      <a:r>
                        <a:rPr lang="en-US" sz="1400" b="1" i="0" u="none" strike="noStrike" dirty="0">
                          <a:solidFill>
                            <a:srgbClr val="000000"/>
                          </a:solidFill>
                          <a:effectLst/>
                          <a:latin typeface="Constantia"/>
                          <a:cs typeface="Constantia"/>
                        </a:rPr>
                        <a:t>World</a:t>
                      </a:r>
                    </a:p>
                  </a:txBody>
                  <a:tcPr marL="12700" marR="12700" marT="0" marB="0" anchor="ctr"/>
                </a:tc>
                <a:tc>
                  <a:txBody>
                    <a:bodyPr/>
                    <a:lstStyle/>
                    <a:p>
                      <a:pPr algn="ctr" fontAlgn="b">
                        <a:lnSpc>
                          <a:spcPct val="80000"/>
                        </a:lnSpc>
                      </a:pPr>
                      <a:r>
                        <a:rPr lang="en-US" sz="1400" b="1" i="0" u="none" strike="noStrike" dirty="0" smtClean="0">
                          <a:solidFill>
                            <a:srgbClr val="000000"/>
                          </a:solidFill>
                          <a:effectLst/>
                          <a:latin typeface="Constantia"/>
                          <a:cs typeface="Constantia"/>
                        </a:rPr>
                        <a:t>7.6 </a:t>
                      </a:r>
                      <a:r>
                        <a:rPr lang="en-US" sz="1400" b="1" i="0" u="none" strike="noStrike" dirty="0">
                          <a:solidFill>
                            <a:srgbClr val="000000"/>
                          </a:solidFill>
                          <a:effectLst/>
                          <a:latin typeface="Constantia"/>
                          <a:cs typeface="Constantia"/>
                        </a:rPr>
                        <a:t>billion</a:t>
                      </a:r>
                    </a:p>
                  </a:txBody>
                  <a:tcPr marL="12700" marR="12700" marT="0" marB="0" anchor="ctr"/>
                </a:tc>
                <a:tc>
                  <a:txBody>
                    <a:bodyPr/>
                    <a:lstStyle/>
                    <a:p>
                      <a:pPr algn="ctr" fontAlgn="b">
                        <a:lnSpc>
                          <a:spcPct val="80000"/>
                        </a:lnSpc>
                      </a:pPr>
                      <a:r>
                        <a:rPr lang="en-US" sz="1400" b="1" i="0" u="none" strike="noStrike" dirty="0" smtClean="0">
                          <a:solidFill>
                            <a:srgbClr val="000000"/>
                          </a:solidFill>
                          <a:effectLst/>
                          <a:latin typeface="Constantia"/>
                          <a:cs typeface="Constantia"/>
                        </a:rPr>
                        <a:t>9.8 </a:t>
                      </a:r>
                      <a:r>
                        <a:rPr lang="en-US" sz="1400" b="1" i="0" u="none" strike="noStrike" dirty="0">
                          <a:solidFill>
                            <a:srgbClr val="000000"/>
                          </a:solidFill>
                          <a:effectLst/>
                          <a:latin typeface="Constantia"/>
                          <a:cs typeface="Constantia"/>
                        </a:rPr>
                        <a:t>billion</a:t>
                      </a:r>
                    </a:p>
                  </a:txBody>
                  <a:tcPr marL="12700" marR="12700" marT="0" marB="0" anchor="ctr"/>
                </a:tc>
                <a:tc>
                  <a:txBody>
                    <a:bodyPr/>
                    <a:lstStyle/>
                    <a:p>
                      <a:pPr algn="ctr" fontAlgn="b">
                        <a:lnSpc>
                          <a:spcPct val="80000"/>
                        </a:lnSpc>
                      </a:pPr>
                      <a:r>
                        <a:rPr lang="en-US" sz="1400" b="1" i="0" u="none" strike="noStrike" dirty="0" smtClean="0">
                          <a:solidFill>
                            <a:srgbClr val="000000"/>
                          </a:solidFill>
                          <a:effectLst/>
                          <a:latin typeface="Constantia"/>
                          <a:cs typeface="Constantia"/>
                        </a:rPr>
                        <a:t>2.2 </a:t>
                      </a:r>
                      <a:r>
                        <a:rPr lang="en-US" sz="1400" b="1" i="0" u="none" strike="noStrike" dirty="0">
                          <a:solidFill>
                            <a:srgbClr val="000000"/>
                          </a:solidFill>
                          <a:effectLst/>
                          <a:latin typeface="Constantia"/>
                          <a:cs typeface="Constantia"/>
                        </a:rPr>
                        <a:t>billion</a:t>
                      </a:r>
                    </a:p>
                  </a:txBody>
                  <a:tcPr marL="12700" marR="12700" marT="0" marB="0" anchor="ctr"/>
                </a:tc>
                <a:tc>
                  <a:txBody>
                    <a:bodyPr/>
                    <a:lstStyle/>
                    <a:p>
                      <a:pPr algn="ctr" fontAlgn="b">
                        <a:lnSpc>
                          <a:spcPct val="80000"/>
                        </a:lnSpc>
                      </a:pPr>
                      <a:r>
                        <a:rPr lang="en-US" sz="1400" b="1" i="0" u="none" strike="noStrike" dirty="0" smtClean="0">
                          <a:solidFill>
                            <a:srgbClr val="000000"/>
                          </a:solidFill>
                          <a:effectLst/>
                          <a:latin typeface="Constantia"/>
                          <a:cs typeface="Constantia"/>
                        </a:rPr>
                        <a:t>29.4</a:t>
                      </a:r>
                      <a:r>
                        <a:rPr lang="mr-IN" sz="1400" b="1" i="0" u="none" strike="noStrike" dirty="0" smtClean="0">
                          <a:solidFill>
                            <a:srgbClr val="000000"/>
                          </a:solidFill>
                          <a:effectLst/>
                          <a:latin typeface="Constantia"/>
                          <a:cs typeface="Constantia"/>
                        </a:rPr>
                        <a:t>%</a:t>
                      </a:r>
                      <a:endParaRPr lang="mr-IN" sz="1400" b="1" i="0" u="none" strike="noStrike" dirty="0">
                        <a:solidFill>
                          <a:srgbClr val="000000"/>
                        </a:solidFill>
                        <a:effectLst/>
                        <a:latin typeface="Constantia"/>
                        <a:cs typeface="Constantia"/>
                      </a:endParaRPr>
                    </a:p>
                  </a:txBody>
                  <a:tcPr marL="12700" marR="12700" marT="0" marB="0" anchor="ctr"/>
                </a:tc>
              </a:tr>
            </a:tbl>
          </a:graphicData>
        </a:graphic>
      </p:graphicFrame>
      <p:sp>
        <p:nvSpPr>
          <p:cNvPr id="3" name="TextBox 2"/>
          <p:cNvSpPr txBox="1"/>
          <p:nvPr/>
        </p:nvSpPr>
        <p:spPr>
          <a:xfrm>
            <a:off x="4600280" y="4625767"/>
            <a:ext cx="4389663" cy="369332"/>
          </a:xfrm>
          <a:prstGeom prst="rect">
            <a:avLst/>
          </a:prstGeom>
          <a:noFill/>
        </p:spPr>
        <p:txBody>
          <a:bodyPr wrap="square" rtlCol="0">
            <a:spAutoFit/>
          </a:bodyPr>
          <a:lstStyle/>
          <a:p>
            <a:pPr algn="r"/>
            <a:r>
              <a:rPr lang="en-US" sz="900" dirty="0"/>
              <a:t>*For statistical purposes, the data for China do not include Hong Kong and Macao, Special Administrative Regions (SAR) of China, and Taiwan Province of China.</a:t>
            </a:r>
          </a:p>
        </p:txBody>
      </p:sp>
    </p:spTree>
    <p:extLst>
      <p:ext uri="{BB962C8B-B14F-4D97-AF65-F5344CB8AC3E}">
        <p14:creationId xmlns:p14="http://schemas.microsoft.com/office/powerpoint/2010/main" val="159345690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553" y="12189"/>
            <a:ext cx="6416847" cy="538076"/>
          </a:xfrm>
        </p:spPr>
        <p:txBody>
          <a:bodyPr/>
          <a:lstStyle/>
          <a:p>
            <a:r>
              <a:rPr lang="en-US" sz="2400" dirty="0" smtClean="0"/>
              <a:t>Niamey Vice</a:t>
            </a:r>
            <a:br>
              <a:rPr lang="en-US" sz="2400" dirty="0" smtClean="0"/>
            </a:br>
            <a:r>
              <a:rPr lang="en-US" sz="2400" i="1" dirty="0"/>
              <a:t>(Fertility Rates by Country, </a:t>
            </a:r>
            <a:r>
              <a:rPr lang="en-US" sz="2400" i="1" dirty="0" smtClean="0"/>
              <a:t>2015)</a:t>
            </a:r>
            <a:endParaRPr lang="en-US" sz="2400" b="0" i="1" dirty="0"/>
          </a:p>
        </p:txBody>
      </p:sp>
      <p:sp>
        <p:nvSpPr>
          <p:cNvPr id="3" name="Text Placeholder 2"/>
          <p:cNvSpPr>
            <a:spLocks noGrp="1"/>
          </p:cNvSpPr>
          <p:nvPr>
            <p:ph type="body" sz="quarter" idx="10"/>
          </p:nvPr>
        </p:nvSpPr>
        <p:spPr>
          <a:xfrm>
            <a:off x="6714504" y="4948226"/>
            <a:ext cx="2429496" cy="180975"/>
          </a:xfrm>
        </p:spPr>
        <p:txBody>
          <a:bodyPr/>
          <a:lstStyle/>
          <a:p>
            <a:r>
              <a:rPr lang="en-US" dirty="0">
                <a:solidFill>
                  <a:schemeClr val="tx1"/>
                </a:solidFill>
                <a:latin typeface="Arial" pitchFamily="34" charset="0"/>
                <a:cs typeface="Arial" pitchFamily="34" charset="0"/>
              </a:rPr>
              <a:t>Source: World Bank, World Development </a:t>
            </a:r>
            <a:r>
              <a:rPr lang="en-US" dirty="0" smtClean="0">
                <a:solidFill>
                  <a:schemeClr val="tx1"/>
                </a:solidFill>
                <a:latin typeface="Arial" pitchFamily="34" charset="0"/>
                <a:cs typeface="Arial" pitchFamily="34" charset="0"/>
              </a:rPr>
              <a:t>Indicators</a:t>
            </a:r>
            <a:endParaRPr lang="en-US" dirty="0">
              <a:solidFill>
                <a:schemeClr val="tx1"/>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08035407"/>
              </p:ext>
            </p:extLst>
          </p:nvPr>
        </p:nvGraphicFramePr>
        <p:xfrm>
          <a:off x="417600" y="820639"/>
          <a:ext cx="8388001" cy="3520737"/>
        </p:xfrm>
        <a:graphic>
          <a:graphicData uri="http://schemas.openxmlformats.org/drawingml/2006/table">
            <a:tbl>
              <a:tblPr firstRow="1" bandRow="1">
                <a:tableStyleId>{5C22544A-7EE6-4342-B048-85BDC9FD1C3A}</a:tableStyleId>
              </a:tblPr>
              <a:tblGrid>
                <a:gridCol w="736081"/>
                <a:gridCol w="2436843"/>
                <a:gridCol w="877778"/>
                <a:gridCol w="203731"/>
                <a:gridCol w="740525"/>
                <a:gridCol w="2516299"/>
                <a:gridCol w="876744"/>
              </a:tblGrid>
              <a:tr h="254471">
                <a:tc gridSpan="3">
                  <a:txBody>
                    <a:bodyPr/>
                    <a:lstStyle/>
                    <a:p>
                      <a:pPr algn="ctr"/>
                      <a:r>
                        <a:rPr lang="en-US" sz="1200" dirty="0" smtClean="0">
                          <a:latin typeface="Constantia" charset="0"/>
                          <a:ea typeface="Constantia" charset="0"/>
                          <a:cs typeface="Constantia" charset="0"/>
                        </a:rPr>
                        <a:t>Top</a:t>
                      </a:r>
                      <a:r>
                        <a:rPr lang="en-US" sz="1200" baseline="0" dirty="0" smtClean="0">
                          <a:latin typeface="Constantia" charset="0"/>
                          <a:ea typeface="Constantia" charset="0"/>
                          <a:cs typeface="Constantia" charset="0"/>
                        </a:rPr>
                        <a:t> 15</a:t>
                      </a:r>
                      <a:endParaRPr lang="en-US" sz="1200" dirty="0">
                        <a:latin typeface="Constantia" charset="0"/>
                        <a:ea typeface="Constantia" charset="0"/>
                        <a:cs typeface="Constantia" charset="0"/>
                      </a:endParaRPr>
                    </a:p>
                  </a:txBody>
                  <a:tcPr marL="68580" marR="68580" marT="34290" marB="34290" anchor="ctr">
                    <a:lnR w="12700" cmpd="sng">
                      <a:noFill/>
                    </a:lnR>
                  </a:tcPr>
                </a:tc>
                <a:tc hMerge="1">
                  <a:txBody>
                    <a:bodyPr/>
                    <a:lstStyle/>
                    <a:p>
                      <a:endParaRPr lang="en-US" dirty="0"/>
                    </a:p>
                  </a:txBody>
                  <a:tcPr anchor="ctr"/>
                </a:tc>
                <a:tc hMerge="1">
                  <a:txBody>
                    <a:bodyPr/>
                    <a:lstStyle/>
                    <a:p>
                      <a:endParaRPr lang="en-US" dirty="0"/>
                    </a:p>
                  </a:txBody>
                  <a:tcPr anchor="ctr">
                    <a:lnR w="12700" cmpd="sng">
                      <a:noFill/>
                    </a:lnR>
                  </a:tcPr>
                </a:tc>
                <a:tc>
                  <a:txBody>
                    <a:bodyPr/>
                    <a:lstStyle/>
                    <a:p>
                      <a:pPr algn="ctr">
                        <a:lnSpc>
                          <a:spcPct val="90000"/>
                        </a:lnSpc>
                      </a:pPr>
                      <a:endParaRPr lang="en-US" sz="1400" dirty="0">
                        <a:latin typeface="Constantia" charset="0"/>
                        <a:ea typeface="Constantia" charset="0"/>
                        <a:cs typeface="Constantia"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pPr algn="ctr"/>
                      <a:r>
                        <a:rPr lang="en-US" sz="1200" dirty="0" smtClean="0">
                          <a:latin typeface="Constantia" charset="0"/>
                          <a:ea typeface="Constantia" charset="0"/>
                          <a:cs typeface="Constantia" charset="0"/>
                        </a:rPr>
                        <a:t>Bottom 15</a:t>
                      </a:r>
                      <a:endParaRPr lang="en-US" sz="1200" dirty="0">
                        <a:latin typeface="Constantia" charset="0"/>
                        <a:ea typeface="Constantia" charset="0"/>
                        <a:cs typeface="Constantia" charset="0"/>
                      </a:endParaRPr>
                    </a:p>
                  </a:txBody>
                  <a:tcPr marL="68580" marR="68580" marT="34290" marB="34290" anchor="ctr">
                    <a:lnL w="12700" cmpd="sng">
                      <a:noFill/>
                    </a:lnL>
                  </a:tcPr>
                </a:tc>
                <a:tc hMerge="1">
                  <a:txBody>
                    <a:bodyPr/>
                    <a:lstStyle/>
                    <a:p>
                      <a:pPr algn="ctr"/>
                      <a:endParaRPr lang="en-US"/>
                    </a:p>
                  </a:txBody>
                  <a:tcPr anchor="ctr"/>
                </a:tc>
                <a:tc hMerge="1">
                  <a:txBody>
                    <a:bodyPr/>
                    <a:lstStyle/>
                    <a:p>
                      <a:pPr algn="ctr"/>
                      <a:endParaRPr lang="en-US" dirty="0"/>
                    </a:p>
                  </a:txBody>
                  <a:tcPr anchor="ctr"/>
                </a:tc>
              </a:tr>
              <a:tr h="308043">
                <a:tc>
                  <a:txBody>
                    <a:bodyPr/>
                    <a:lstStyle/>
                    <a:p>
                      <a:pPr algn="ctr">
                        <a:lnSpc>
                          <a:spcPct val="90000"/>
                        </a:lnSpc>
                      </a:pPr>
                      <a:r>
                        <a:rPr lang="en-US" sz="1100" b="1" dirty="0" smtClean="0">
                          <a:solidFill>
                            <a:schemeClr val="bg1"/>
                          </a:solidFill>
                          <a:latin typeface="Constantia" charset="0"/>
                          <a:ea typeface="Constantia" charset="0"/>
                          <a:cs typeface="Constantia" charset="0"/>
                        </a:rPr>
                        <a:t>Rank*</a:t>
                      </a:r>
                      <a:endParaRPr lang="en-US" sz="1100" b="1" dirty="0">
                        <a:solidFill>
                          <a:schemeClr val="bg1"/>
                        </a:solidFill>
                        <a:latin typeface="Constantia" charset="0"/>
                        <a:ea typeface="Constantia" charset="0"/>
                        <a:cs typeface="Constantia" charset="0"/>
                      </a:endParaRPr>
                    </a:p>
                  </a:txBody>
                  <a:tcPr marL="68580" marR="68580" marT="34290" marB="34290" anchor="ctr">
                    <a:solidFill>
                      <a:schemeClr val="accent1"/>
                    </a:solidFill>
                  </a:tcPr>
                </a:tc>
                <a:tc>
                  <a:txBody>
                    <a:bodyPr/>
                    <a:lstStyle/>
                    <a:p>
                      <a:pPr algn="ctr">
                        <a:lnSpc>
                          <a:spcPct val="90000"/>
                        </a:lnSpc>
                      </a:pPr>
                      <a:r>
                        <a:rPr lang="en-US" sz="1400" b="1" dirty="0" smtClean="0">
                          <a:solidFill>
                            <a:schemeClr val="bg1"/>
                          </a:solidFill>
                          <a:latin typeface="Constantia" charset="0"/>
                          <a:ea typeface="Constantia" charset="0"/>
                          <a:cs typeface="Constantia" charset="0"/>
                        </a:rPr>
                        <a:t>Country</a:t>
                      </a:r>
                      <a:endParaRPr lang="en-US" sz="1400" b="1" dirty="0">
                        <a:solidFill>
                          <a:schemeClr val="bg1"/>
                        </a:solidFill>
                        <a:latin typeface="Constantia" charset="0"/>
                        <a:ea typeface="Constantia" charset="0"/>
                        <a:cs typeface="Constantia" charset="0"/>
                      </a:endParaRPr>
                    </a:p>
                  </a:txBody>
                  <a:tcPr marL="68580" marR="68580" marT="34290" marB="34290" anchor="ctr">
                    <a:solidFill>
                      <a:schemeClr val="accent1"/>
                    </a:solidFill>
                  </a:tcPr>
                </a:tc>
                <a:tc>
                  <a:txBody>
                    <a:bodyPr/>
                    <a:lstStyle/>
                    <a:p>
                      <a:pPr algn="ctr">
                        <a:lnSpc>
                          <a:spcPct val="90000"/>
                        </a:lnSpc>
                      </a:pPr>
                      <a:r>
                        <a:rPr lang="en-US" sz="900" b="1" dirty="0" smtClean="0">
                          <a:solidFill>
                            <a:schemeClr val="bg1"/>
                          </a:solidFill>
                          <a:latin typeface="Constantia" charset="0"/>
                          <a:ea typeface="Constantia" charset="0"/>
                          <a:cs typeface="Constantia" charset="0"/>
                        </a:rPr>
                        <a:t>Fertility Rate</a:t>
                      </a:r>
                      <a:endParaRPr lang="en-US" sz="900" b="1" dirty="0">
                        <a:solidFill>
                          <a:schemeClr val="bg1"/>
                        </a:solidFill>
                        <a:latin typeface="Constantia" charset="0"/>
                        <a:ea typeface="Constantia" charset="0"/>
                        <a:cs typeface="Constantia" charset="0"/>
                      </a:endParaRPr>
                    </a:p>
                  </a:txBody>
                  <a:tcPr marL="68580" marR="68580" marT="34290" marB="34290" anchor="ctr">
                    <a:lnR w="12700" cmpd="sng">
                      <a:noFill/>
                    </a:lnR>
                    <a:solidFill>
                      <a:schemeClr val="accent1"/>
                    </a:solidFill>
                  </a:tcPr>
                </a:tc>
                <a:tc>
                  <a:txBody>
                    <a:bodyPr/>
                    <a:lstStyle/>
                    <a:p>
                      <a:endParaRPr lang="en-US" sz="1200" dirty="0">
                        <a:latin typeface="Constantia" charset="0"/>
                        <a:ea typeface="Constantia" charset="0"/>
                        <a:cs typeface="Constantia"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1100" b="1" dirty="0" smtClean="0">
                          <a:solidFill>
                            <a:srgbClr val="FFFFFF"/>
                          </a:solidFill>
                          <a:latin typeface="Constantia" charset="0"/>
                          <a:ea typeface="Constantia" charset="0"/>
                          <a:cs typeface="Constantia" charset="0"/>
                        </a:rPr>
                        <a:t>Rank*</a:t>
                      </a:r>
                      <a:endParaRPr lang="en-US" sz="1100" b="1" dirty="0">
                        <a:solidFill>
                          <a:srgbClr val="FFFFFF"/>
                        </a:solidFill>
                        <a:latin typeface="Constantia" charset="0"/>
                        <a:ea typeface="Constantia" charset="0"/>
                        <a:cs typeface="Constantia" charset="0"/>
                      </a:endParaRPr>
                    </a:p>
                  </a:txBody>
                  <a:tcPr marL="68580" marR="68580" marT="34290" marB="34290" anchor="ctr">
                    <a:lnL w="12700" cmpd="sng">
                      <a:noFill/>
                    </a:lnL>
                    <a:solidFill>
                      <a:schemeClr val="accent1"/>
                    </a:solidFill>
                  </a:tcPr>
                </a:tc>
                <a:tc>
                  <a:txBody>
                    <a:bodyPr/>
                    <a:lstStyle/>
                    <a:p>
                      <a:pPr algn="ctr">
                        <a:lnSpc>
                          <a:spcPct val="90000"/>
                        </a:lnSpc>
                      </a:pPr>
                      <a:r>
                        <a:rPr lang="en-US" sz="1400" b="1" dirty="0" smtClean="0">
                          <a:solidFill>
                            <a:srgbClr val="FFFFFF"/>
                          </a:solidFill>
                          <a:latin typeface="Constantia" charset="0"/>
                          <a:ea typeface="Constantia" charset="0"/>
                          <a:cs typeface="Constantia" charset="0"/>
                        </a:rPr>
                        <a:t>Country</a:t>
                      </a:r>
                      <a:endParaRPr lang="en-US" sz="1400" b="1" dirty="0">
                        <a:solidFill>
                          <a:srgbClr val="FFFFFF"/>
                        </a:solidFill>
                        <a:latin typeface="Constantia" charset="0"/>
                        <a:ea typeface="Constantia" charset="0"/>
                        <a:cs typeface="Constantia" charset="0"/>
                      </a:endParaRPr>
                    </a:p>
                  </a:txBody>
                  <a:tcPr marL="68580" marR="68580" marT="34290" marB="34290" anchor="ctr">
                    <a:solidFill>
                      <a:schemeClr val="accent1"/>
                    </a:solidFill>
                  </a:tcPr>
                </a:tc>
                <a:tc>
                  <a:txBody>
                    <a:bodyPr/>
                    <a:lstStyle/>
                    <a:p>
                      <a:pPr algn="ctr">
                        <a:lnSpc>
                          <a:spcPct val="90000"/>
                        </a:lnSpc>
                      </a:pPr>
                      <a:r>
                        <a:rPr lang="en-US" sz="900" b="1" dirty="0" smtClean="0">
                          <a:solidFill>
                            <a:srgbClr val="FFFFFF"/>
                          </a:solidFill>
                          <a:latin typeface="Constantia" charset="0"/>
                          <a:ea typeface="Constantia" charset="0"/>
                          <a:cs typeface="Constantia" charset="0"/>
                        </a:rPr>
                        <a:t>Fertility Rate</a:t>
                      </a:r>
                      <a:endParaRPr lang="en-US" sz="900" b="1" dirty="0">
                        <a:solidFill>
                          <a:srgbClr val="FFFFFF"/>
                        </a:solidFill>
                        <a:latin typeface="Constantia" charset="0"/>
                        <a:ea typeface="Constantia" charset="0"/>
                        <a:cs typeface="Constantia" charset="0"/>
                      </a:endParaRPr>
                    </a:p>
                  </a:txBody>
                  <a:tcPr marL="68580" marR="68580" marT="34290" marB="34290" anchor="ctr">
                    <a:solidFill>
                      <a:schemeClr val="accent1"/>
                    </a:solidFill>
                  </a:tcPr>
                </a:tc>
              </a:tr>
              <a:tr h="196806">
                <a:tc>
                  <a:txBody>
                    <a:bodyPr/>
                    <a:lstStyle/>
                    <a:p>
                      <a:pPr algn="ctr" fontAlgn="b"/>
                      <a:r>
                        <a:rPr lang="en-US" sz="1200" b="0" i="0" u="none" strike="noStrike" dirty="0">
                          <a:solidFill>
                            <a:srgbClr val="000000"/>
                          </a:solidFill>
                          <a:effectLst/>
                          <a:latin typeface="Constantia" charset="0"/>
                          <a:ea typeface="Constantia" charset="0"/>
                          <a:cs typeface="Constantia" charset="0"/>
                        </a:rPr>
                        <a:t>1</a:t>
                      </a:r>
                    </a:p>
                  </a:txBody>
                  <a:tcPr marL="6350" marR="6350" marT="6350" marB="0" anchor="ctr"/>
                </a:tc>
                <a:tc>
                  <a:txBody>
                    <a:bodyPr/>
                    <a:lstStyle/>
                    <a:p>
                      <a:pPr algn="l" fontAlgn="b"/>
                      <a:r>
                        <a:rPr lang="en-US" sz="1200" b="0" i="0" u="none" strike="noStrike" dirty="0">
                          <a:solidFill>
                            <a:srgbClr val="000000"/>
                          </a:solidFill>
                          <a:effectLst/>
                          <a:latin typeface="Constantia" charset="0"/>
                          <a:ea typeface="Constantia" charset="0"/>
                          <a:cs typeface="Constantia" charset="0"/>
                        </a:rPr>
                        <a:t>Niger</a:t>
                      </a:r>
                    </a:p>
                  </a:txBody>
                  <a:tcPr marL="6350" marR="6350" marT="6350" marB="0" anchor="ctr"/>
                </a:tc>
                <a:tc>
                  <a:txBody>
                    <a:bodyPr/>
                    <a:lstStyle/>
                    <a:p>
                      <a:pPr algn="ctr" fontAlgn="b"/>
                      <a:r>
                        <a:rPr lang="nb-NO" sz="1200" b="0" i="0" u="none" strike="noStrike">
                          <a:solidFill>
                            <a:srgbClr val="000000"/>
                          </a:solidFill>
                          <a:effectLst/>
                          <a:latin typeface="Constantia" charset="0"/>
                          <a:ea typeface="Constantia" charset="0"/>
                          <a:cs typeface="Constantia" charset="0"/>
                        </a:rPr>
                        <a:t>7.29</a:t>
                      </a:r>
                    </a:p>
                  </a:txBody>
                  <a:tcPr marL="6350" marR="6350" marT="6350" marB="0" anchor="ctr">
                    <a:lnR w="12700" cmpd="sng">
                      <a:noFill/>
                    </a:lnR>
                  </a:tcPr>
                </a:tc>
                <a:tc>
                  <a:txBody>
                    <a:bodyPr/>
                    <a:lstStyle/>
                    <a:p>
                      <a:pPr algn="ctr" fontAlgn="b">
                        <a:lnSpc>
                          <a:spcPct val="90000"/>
                        </a:lnSpc>
                      </a:pPr>
                      <a:endParaRPr lang="cs-CZ" sz="200" b="0" i="0" u="none" strike="noStrike">
                        <a:solidFill>
                          <a:srgbClr val="000000"/>
                        </a:solidFill>
                        <a:effectLst/>
                        <a:latin typeface="Constantia" charset="0"/>
                        <a:ea typeface="Constantia" charset="0"/>
                        <a:cs typeface="Constantia" charset="0"/>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fi-FI" sz="1200" b="0" i="0" u="none" strike="noStrike">
                          <a:solidFill>
                            <a:srgbClr val="000000"/>
                          </a:solidFill>
                          <a:effectLst/>
                          <a:latin typeface="Constantia" charset="0"/>
                          <a:ea typeface="Constantia" charset="0"/>
                          <a:cs typeface="Constantia" charset="0"/>
                        </a:rPr>
                        <a:t>187</a:t>
                      </a:r>
                    </a:p>
                  </a:txBody>
                  <a:tcPr marL="6350" marR="6350" marT="6350" marB="0" anchor="ctr">
                    <a:lnL w="12700" cmpd="sng">
                      <a:noFill/>
                    </a:lnL>
                  </a:tcPr>
                </a:tc>
                <a:tc>
                  <a:txBody>
                    <a:bodyPr/>
                    <a:lstStyle/>
                    <a:p>
                      <a:pPr algn="l" fontAlgn="b"/>
                      <a:r>
                        <a:rPr lang="en-US" sz="1200" b="0" i="0" u="none" strike="noStrike" dirty="0">
                          <a:solidFill>
                            <a:srgbClr val="000000"/>
                          </a:solidFill>
                          <a:effectLst/>
                          <a:latin typeface="Constantia" charset="0"/>
                          <a:ea typeface="Constantia" charset="0"/>
                          <a:cs typeface="Constantia" charset="0"/>
                        </a:rPr>
                        <a:t>Malta</a:t>
                      </a:r>
                    </a:p>
                  </a:txBody>
                  <a:tcPr marL="6350" marR="6350" marT="6350" marB="0" anchor="ctr"/>
                </a:tc>
                <a:tc>
                  <a:txBody>
                    <a:bodyPr/>
                    <a:lstStyle/>
                    <a:p>
                      <a:pPr algn="ctr" fontAlgn="b"/>
                      <a:r>
                        <a:rPr lang="nb-NO" sz="1200" b="0" i="0" u="none" strike="noStrike">
                          <a:solidFill>
                            <a:srgbClr val="000000"/>
                          </a:solidFill>
                          <a:effectLst/>
                          <a:latin typeface="Constantia" charset="0"/>
                          <a:ea typeface="Constantia" charset="0"/>
                          <a:cs typeface="Constantia" charset="0"/>
                        </a:rPr>
                        <a:t>1.42</a:t>
                      </a:r>
                    </a:p>
                  </a:txBody>
                  <a:tcPr marL="6350" marR="6350" marT="6350" marB="0" anchor="ctr"/>
                </a:tc>
              </a:tr>
              <a:tr h="196806">
                <a:tc>
                  <a:txBody>
                    <a:bodyPr/>
                    <a:lstStyle/>
                    <a:p>
                      <a:pPr algn="ctr" fontAlgn="b"/>
                      <a:r>
                        <a:rPr lang="is-IS" sz="1200" b="0" i="0" u="none" strike="noStrike">
                          <a:solidFill>
                            <a:srgbClr val="000000"/>
                          </a:solidFill>
                          <a:effectLst/>
                          <a:latin typeface="Constantia" charset="0"/>
                          <a:ea typeface="Constantia" charset="0"/>
                          <a:cs typeface="Constantia" charset="0"/>
                        </a:rPr>
                        <a:t>2</a:t>
                      </a:r>
                    </a:p>
                  </a:txBody>
                  <a:tcPr marL="6350" marR="6350" marT="6350" marB="0" anchor="ctr"/>
                </a:tc>
                <a:tc>
                  <a:txBody>
                    <a:bodyPr/>
                    <a:lstStyle/>
                    <a:p>
                      <a:pPr algn="l" fontAlgn="b"/>
                      <a:r>
                        <a:rPr lang="en-US" sz="1200" b="0" i="0" u="none" strike="noStrike" dirty="0">
                          <a:solidFill>
                            <a:srgbClr val="000000"/>
                          </a:solidFill>
                          <a:effectLst/>
                          <a:latin typeface="Constantia" charset="0"/>
                          <a:ea typeface="Constantia" charset="0"/>
                          <a:cs typeface="Constantia" charset="0"/>
                        </a:rPr>
                        <a:t>Somalia</a:t>
                      </a:r>
                    </a:p>
                  </a:txBody>
                  <a:tcPr marL="6350" marR="6350" marT="6350" marB="0" anchor="ctr"/>
                </a:tc>
                <a:tc>
                  <a:txBody>
                    <a:bodyPr/>
                    <a:lstStyle/>
                    <a:p>
                      <a:pPr algn="ctr" fontAlgn="b"/>
                      <a:r>
                        <a:rPr lang="hr-HR" sz="1200" b="0" i="0" u="none" strike="noStrike" dirty="0">
                          <a:solidFill>
                            <a:srgbClr val="000000"/>
                          </a:solidFill>
                          <a:effectLst/>
                          <a:latin typeface="Constantia" charset="0"/>
                          <a:ea typeface="Constantia" charset="0"/>
                          <a:cs typeface="Constantia" charset="0"/>
                        </a:rPr>
                        <a:t>6.37</a:t>
                      </a:r>
                    </a:p>
                  </a:txBody>
                  <a:tcPr marL="6350" marR="6350" marT="6350" marB="0" anchor="ctr">
                    <a:lnR w="12700" cmpd="sng">
                      <a:noFill/>
                    </a:lnR>
                  </a:tcPr>
                </a:tc>
                <a:tc>
                  <a:txBody>
                    <a:bodyPr/>
                    <a:lstStyle/>
                    <a:p>
                      <a:pPr algn="ctr" fontAlgn="b">
                        <a:lnSpc>
                          <a:spcPct val="90000"/>
                        </a:lnSpc>
                      </a:pPr>
                      <a:endParaRPr lang="is-IS" sz="200" b="0" i="0" u="none" strike="noStrike">
                        <a:solidFill>
                          <a:srgbClr val="000000"/>
                        </a:solidFill>
                        <a:effectLst/>
                        <a:latin typeface="Constantia" charset="0"/>
                        <a:ea typeface="Constantia" charset="0"/>
                        <a:cs typeface="Constantia"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i-FI" sz="1200" b="0" i="0" u="none" strike="noStrike">
                          <a:solidFill>
                            <a:srgbClr val="000000"/>
                          </a:solidFill>
                          <a:effectLst/>
                          <a:latin typeface="Constantia" charset="0"/>
                          <a:ea typeface="Constantia" charset="0"/>
                          <a:cs typeface="Constantia" charset="0"/>
                        </a:rPr>
                        <a:t>188</a:t>
                      </a:r>
                    </a:p>
                  </a:txBody>
                  <a:tcPr marL="6350" marR="6350" marT="6350" marB="0" anchor="ctr">
                    <a:lnL w="12700" cmpd="sng">
                      <a:noFill/>
                    </a:lnL>
                  </a:tcPr>
                </a:tc>
                <a:tc>
                  <a:txBody>
                    <a:bodyPr/>
                    <a:lstStyle/>
                    <a:p>
                      <a:pPr algn="l" fontAlgn="b"/>
                      <a:r>
                        <a:rPr lang="en-US" sz="1200" b="0" i="0" u="none" strike="noStrike">
                          <a:solidFill>
                            <a:srgbClr val="000000"/>
                          </a:solidFill>
                          <a:effectLst/>
                          <a:latin typeface="Constantia" charset="0"/>
                          <a:ea typeface="Constantia" charset="0"/>
                          <a:cs typeface="Constantia" charset="0"/>
                        </a:rPr>
                        <a:t>Italy</a:t>
                      </a:r>
                    </a:p>
                  </a:txBody>
                  <a:tcPr marL="6350" marR="6350" marT="6350" marB="0" anchor="ctr"/>
                </a:tc>
                <a:tc>
                  <a:txBody>
                    <a:bodyPr/>
                    <a:lstStyle/>
                    <a:p>
                      <a:pPr algn="ctr" fontAlgn="b"/>
                      <a:r>
                        <a:rPr lang="nb-NO" sz="1200" b="0" i="0" u="none" strike="noStrike">
                          <a:solidFill>
                            <a:srgbClr val="000000"/>
                          </a:solidFill>
                          <a:effectLst/>
                          <a:latin typeface="Constantia" charset="0"/>
                          <a:ea typeface="Constantia" charset="0"/>
                          <a:cs typeface="Constantia" charset="0"/>
                        </a:rPr>
                        <a:t>1.37</a:t>
                      </a:r>
                    </a:p>
                  </a:txBody>
                  <a:tcPr marL="6350" marR="6350" marT="6350" marB="0" anchor="ctr"/>
                </a:tc>
              </a:tr>
              <a:tr h="196806">
                <a:tc>
                  <a:txBody>
                    <a:bodyPr/>
                    <a:lstStyle/>
                    <a:p>
                      <a:pPr algn="ctr" fontAlgn="b"/>
                      <a:r>
                        <a:rPr lang="en-US" sz="1200" b="0" i="0" u="none" strike="noStrike" dirty="0">
                          <a:solidFill>
                            <a:srgbClr val="000000"/>
                          </a:solidFill>
                          <a:effectLst/>
                          <a:latin typeface="Constantia" charset="0"/>
                          <a:ea typeface="Constantia" charset="0"/>
                          <a:cs typeface="Constantia" charset="0"/>
                        </a:rPr>
                        <a:t>3</a:t>
                      </a:r>
                    </a:p>
                  </a:txBody>
                  <a:tcPr marL="6350" marR="6350" marT="6350" marB="0" anchor="ctr"/>
                </a:tc>
                <a:tc>
                  <a:txBody>
                    <a:bodyPr/>
                    <a:lstStyle/>
                    <a:p>
                      <a:pPr algn="l" fontAlgn="b"/>
                      <a:r>
                        <a:rPr lang="en-US" sz="1200" b="0" i="0" u="none" strike="noStrike" dirty="0" smtClean="0">
                          <a:solidFill>
                            <a:srgbClr val="000000"/>
                          </a:solidFill>
                          <a:effectLst/>
                          <a:latin typeface="Constantia" charset="0"/>
                          <a:ea typeface="Constantia" charset="0"/>
                          <a:cs typeface="Constantia" charset="0"/>
                        </a:rPr>
                        <a:t>Dem. Rep. of the Congo</a:t>
                      </a:r>
                      <a:endParaRPr lang="en-US" sz="1200" b="0" i="0" u="none" strike="noStrike" dirty="0">
                        <a:solidFill>
                          <a:srgbClr val="000000"/>
                        </a:solidFill>
                        <a:effectLst/>
                        <a:latin typeface="Constantia" charset="0"/>
                        <a:ea typeface="Constantia" charset="0"/>
                        <a:cs typeface="Constantia" charset="0"/>
                      </a:endParaRPr>
                    </a:p>
                  </a:txBody>
                  <a:tcPr marL="6350" marR="6350" marT="6350" marB="0" anchor="ctr"/>
                </a:tc>
                <a:tc>
                  <a:txBody>
                    <a:bodyPr/>
                    <a:lstStyle/>
                    <a:p>
                      <a:pPr algn="ctr" fontAlgn="b"/>
                      <a:r>
                        <a:rPr lang="hr-HR" sz="1200" b="0" i="0" u="none" strike="noStrike" dirty="0">
                          <a:solidFill>
                            <a:srgbClr val="000000"/>
                          </a:solidFill>
                          <a:effectLst/>
                          <a:latin typeface="Constantia" charset="0"/>
                          <a:ea typeface="Constantia" charset="0"/>
                          <a:cs typeface="Constantia" charset="0"/>
                        </a:rPr>
                        <a:t>6.20</a:t>
                      </a:r>
                    </a:p>
                  </a:txBody>
                  <a:tcPr marL="6350" marR="6350" marT="6350" marB="0" anchor="ctr">
                    <a:lnR w="12700" cmpd="sng">
                      <a:noFill/>
                    </a:lnR>
                  </a:tcPr>
                </a:tc>
                <a:tc>
                  <a:txBody>
                    <a:bodyPr/>
                    <a:lstStyle/>
                    <a:p>
                      <a:pPr algn="ctr" fontAlgn="b">
                        <a:lnSpc>
                          <a:spcPct val="90000"/>
                        </a:lnSpc>
                      </a:pPr>
                      <a:endParaRPr lang="is-IS" sz="200" b="0" i="0" u="none" strike="noStrike">
                        <a:solidFill>
                          <a:srgbClr val="000000"/>
                        </a:solidFill>
                        <a:effectLst/>
                        <a:latin typeface="Constantia" charset="0"/>
                        <a:ea typeface="Constantia" charset="0"/>
                        <a:cs typeface="Constantia"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i-FI" sz="1200" b="0" i="0" u="none" strike="noStrike">
                          <a:solidFill>
                            <a:srgbClr val="000000"/>
                          </a:solidFill>
                          <a:effectLst/>
                          <a:latin typeface="Constantia" charset="0"/>
                          <a:ea typeface="Constantia" charset="0"/>
                          <a:cs typeface="Constantia" charset="0"/>
                        </a:rPr>
                        <a:t>188</a:t>
                      </a:r>
                    </a:p>
                  </a:txBody>
                  <a:tcPr marL="6350" marR="6350" marT="6350" marB="0" anchor="ctr">
                    <a:lnL w="12700" cmpd="sng">
                      <a:noFill/>
                    </a:lnL>
                  </a:tcPr>
                </a:tc>
                <a:tc>
                  <a:txBody>
                    <a:bodyPr/>
                    <a:lstStyle/>
                    <a:p>
                      <a:pPr algn="l" fontAlgn="b"/>
                      <a:r>
                        <a:rPr lang="en-US" sz="1200" b="0" i="0" u="none" strike="noStrike">
                          <a:solidFill>
                            <a:srgbClr val="000000"/>
                          </a:solidFill>
                          <a:effectLst/>
                          <a:latin typeface="Constantia" charset="0"/>
                          <a:ea typeface="Constantia" charset="0"/>
                          <a:cs typeface="Constantia" charset="0"/>
                        </a:rPr>
                        <a:t>Slovak Republic</a:t>
                      </a:r>
                    </a:p>
                  </a:txBody>
                  <a:tcPr marL="6350" marR="6350" marT="6350" marB="0" anchor="ctr"/>
                </a:tc>
                <a:tc>
                  <a:txBody>
                    <a:bodyPr/>
                    <a:lstStyle/>
                    <a:p>
                      <a:pPr algn="ctr" fontAlgn="b"/>
                      <a:r>
                        <a:rPr lang="nb-NO" sz="1200" b="0" i="0" u="none" strike="noStrike">
                          <a:solidFill>
                            <a:srgbClr val="000000"/>
                          </a:solidFill>
                          <a:effectLst/>
                          <a:latin typeface="Constantia" charset="0"/>
                          <a:ea typeface="Constantia" charset="0"/>
                          <a:cs typeface="Constantia" charset="0"/>
                        </a:rPr>
                        <a:t>1.37</a:t>
                      </a:r>
                    </a:p>
                  </a:txBody>
                  <a:tcPr marL="6350" marR="6350" marT="6350" marB="0" anchor="ctr"/>
                </a:tc>
              </a:tr>
              <a:tr h="196806">
                <a:tc>
                  <a:txBody>
                    <a:bodyPr/>
                    <a:lstStyle/>
                    <a:p>
                      <a:pPr algn="ctr" fontAlgn="b"/>
                      <a:r>
                        <a:rPr lang="en-US" sz="1200" b="0" i="0" u="none" strike="noStrike">
                          <a:solidFill>
                            <a:srgbClr val="000000"/>
                          </a:solidFill>
                          <a:effectLst/>
                          <a:latin typeface="Constantia" charset="0"/>
                          <a:ea typeface="Constantia" charset="0"/>
                          <a:cs typeface="Constantia" charset="0"/>
                        </a:rPr>
                        <a:t>4</a:t>
                      </a:r>
                    </a:p>
                  </a:txBody>
                  <a:tcPr marL="6350" marR="6350" marT="6350" marB="0" anchor="ctr"/>
                </a:tc>
                <a:tc>
                  <a:txBody>
                    <a:bodyPr/>
                    <a:lstStyle/>
                    <a:p>
                      <a:pPr algn="l" fontAlgn="b"/>
                      <a:r>
                        <a:rPr lang="en-US" sz="1200" b="0" i="0" u="none" strike="noStrike">
                          <a:solidFill>
                            <a:srgbClr val="000000"/>
                          </a:solidFill>
                          <a:effectLst/>
                          <a:latin typeface="Constantia" charset="0"/>
                          <a:ea typeface="Constantia" charset="0"/>
                          <a:cs typeface="Constantia" charset="0"/>
                        </a:rPr>
                        <a:t>Mali</a:t>
                      </a:r>
                    </a:p>
                  </a:txBody>
                  <a:tcPr marL="6350" marR="6350" marT="6350" marB="0" anchor="ctr"/>
                </a:tc>
                <a:tc>
                  <a:txBody>
                    <a:bodyPr/>
                    <a:lstStyle/>
                    <a:p>
                      <a:pPr algn="ctr" fontAlgn="b"/>
                      <a:r>
                        <a:rPr lang="hr-HR" sz="1200" b="0" i="0" u="none" strike="noStrike" dirty="0">
                          <a:solidFill>
                            <a:srgbClr val="000000"/>
                          </a:solidFill>
                          <a:effectLst/>
                          <a:latin typeface="Constantia" charset="0"/>
                          <a:ea typeface="Constantia" charset="0"/>
                          <a:cs typeface="Constantia" charset="0"/>
                        </a:rPr>
                        <a:t>6.15</a:t>
                      </a:r>
                    </a:p>
                  </a:txBody>
                  <a:tcPr marL="6350" marR="6350" marT="6350" marB="0" anchor="ctr">
                    <a:lnR w="12700" cmpd="sng">
                      <a:noFill/>
                    </a:lnR>
                  </a:tcPr>
                </a:tc>
                <a:tc>
                  <a:txBody>
                    <a:bodyPr/>
                    <a:lstStyle/>
                    <a:p>
                      <a:pPr algn="ctr" fontAlgn="b">
                        <a:lnSpc>
                          <a:spcPct val="90000"/>
                        </a:lnSpc>
                      </a:pPr>
                      <a:endParaRPr lang="is-IS" sz="200" b="0" i="0" u="none" strike="noStrike">
                        <a:solidFill>
                          <a:srgbClr val="000000"/>
                        </a:solidFill>
                        <a:effectLst/>
                        <a:latin typeface="Constantia" charset="0"/>
                        <a:ea typeface="Constantia" charset="0"/>
                        <a:cs typeface="Constantia"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Constantia" charset="0"/>
                          <a:ea typeface="Constantia" charset="0"/>
                          <a:cs typeface="Constantia" charset="0"/>
                        </a:rPr>
                        <a:t>190</a:t>
                      </a:r>
                    </a:p>
                  </a:txBody>
                  <a:tcPr marL="6350" marR="6350" marT="6350" marB="0" anchor="ctr">
                    <a:lnL w="12700" cmpd="sng">
                      <a:noFill/>
                    </a:lnL>
                  </a:tcPr>
                </a:tc>
                <a:tc>
                  <a:txBody>
                    <a:bodyPr/>
                    <a:lstStyle/>
                    <a:p>
                      <a:pPr algn="l" fontAlgn="b"/>
                      <a:r>
                        <a:rPr lang="en-US" sz="1200" b="0" i="0" u="none" strike="noStrike">
                          <a:solidFill>
                            <a:srgbClr val="000000"/>
                          </a:solidFill>
                          <a:effectLst/>
                          <a:latin typeface="Constantia" charset="0"/>
                          <a:ea typeface="Constantia" charset="0"/>
                          <a:cs typeface="Constantia" charset="0"/>
                        </a:rPr>
                        <a:t>Mauritius</a:t>
                      </a:r>
                    </a:p>
                  </a:txBody>
                  <a:tcPr marL="6350" marR="6350" marT="6350" marB="0" anchor="ctr"/>
                </a:tc>
                <a:tc>
                  <a:txBody>
                    <a:bodyPr/>
                    <a:lstStyle/>
                    <a:p>
                      <a:pPr algn="ctr" fontAlgn="b"/>
                      <a:r>
                        <a:rPr lang="nb-NO" sz="1200" b="0" i="0" u="none" strike="noStrike">
                          <a:solidFill>
                            <a:srgbClr val="000000"/>
                          </a:solidFill>
                          <a:effectLst/>
                          <a:latin typeface="Constantia" charset="0"/>
                          <a:ea typeface="Constantia" charset="0"/>
                          <a:cs typeface="Constantia" charset="0"/>
                        </a:rPr>
                        <a:t>1.36</a:t>
                      </a:r>
                    </a:p>
                  </a:txBody>
                  <a:tcPr marL="6350" marR="6350" marT="6350" marB="0" anchor="ctr"/>
                </a:tc>
              </a:tr>
              <a:tr h="196806">
                <a:tc>
                  <a:txBody>
                    <a:bodyPr/>
                    <a:lstStyle/>
                    <a:p>
                      <a:pPr algn="ctr" fontAlgn="b"/>
                      <a:r>
                        <a:rPr lang="en-US" sz="1200" b="0" i="0" u="none" strike="noStrike">
                          <a:solidFill>
                            <a:srgbClr val="000000"/>
                          </a:solidFill>
                          <a:effectLst/>
                          <a:latin typeface="Constantia" charset="0"/>
                          <a:ea typeface="Constantia" charset="0"/>
                          <a:cs typeface="Constantia" charset="0"/>
                        </a:rPr>
                        <a:t>5</a:t>
                      </a:r>
                    </a:p>
                  </a:txBody>
                  <a:tcPr marL="6350" marR="6350" marT="6350" marB="0" anchor="ctr"/>
                </a:tc>
                <a:tc>
                  <a:txBody>
                    <a:bodyPr/>
                    <a:lstStyle/>
                    <a:p>
                      <a:pPr algn="l" fontAlgn="b"/>
                      <a:r>
                        <a:rPr lang="en-US" sz="1200" b="0" i="0" u="none" strike="noStrike">
                          <a:solidFill>
                            <a:srgbClr val="000000"/>
                          </a:solidFill>
                          <a:effectLst/>
                          <a:latin typeface="Constantia" charset="0"/>
                          <a:ea typeface="Constantia" charset="0"/>
                          <a:cs typeface="Constantia" charset="0"/>
                        </a:rPr>
                        <a:t>Chad</a:t>
                      </a:r>
                    </a:p>
                  </a:txBody>
                  <a:tcPr marL="6350" marR="6350" marT="6350" marB="0" anchor="ctr"/>
                </a:tc>
                <a:tc>
                  <a:txBody>
                    <a:bodyPr/>
                    <a:lstStyle/>
                    <a:p>
                      <a:pPr algn="ctr" fontAlgn="b"/>
                      <a:r>
                        <a:rPr lang="hr-HR" sz="1200" b="0" i="0" u="none" strike="noStrike" dirty="0">
                          <a:solidFill>
                            <a:srgbClr val="000000"/>
                          </a:solidFill>
                          <a:effectLst/>
                          <a:latin typeface="Constantia" charset="0"/>
                          <a:ea typeface="Constantia" charset="0"/>
                          <a:cs typeface="Constantia" charset="0"/>
                        </a:rPr>
                        <a:t>6.05</a:t>
                      </a:r>
                    </a:p>
                  </a:txBody>
                  <a:tcPr marL="6350" marR="6350" marT="6350" marB="0" anchor="ctr">
                    <a:lnR w="12700" cmpd="sng">
                      <a:noFill/>
                    </a:lnR>
                  </a:tcPr>
                </a:tc>
                <a:tc>
                  <a:txBody>
                    <a:bodyPr/>
                    <a:lstStyle/>
                    <a:p>
                      <a:pPr algn="ctr" fontAlgn="b">
                        <a:lnSpc>
                          <a:spcPct val="90000"/>
                        </a:lnSpc>
                      </a:pPr>
                      <a:endParaRPr lang="is-IS" sz="200" b="0" i="0" u="none" strike="noStrike">
                        <a:solidFill>
                          <a:srgbClr val="000000"/>
                        </a:solidFill>
                        <a:effectLst/>
                        <a:latin typeface="Constantia" charset="0"/>
                        <a:ea typeface="Constantia" charset="0"/>
                        <a:cs typeface="Constantia"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Constantia" charset="0"/>
                          <a:ea typeface="Constantia" charset="0"/>
                          <a:cs typeface="Constantia" charset="0"/>
                        </a:rPr>
                        <a:t>191</a:t>
                      </a:r>
                    </a:p>
                  </a:txBody>
                  <a:tcPr marL="6350" marR="6350" marT="6350" marB="0" anchor="ctr">
                    <a:lnL w="12700" cmpd="sng">
                      <a:noFill/>
                    </a:lnL>
                  </a:tcPr>
                </a:tc>
                <a:tc>
                  <a:txBody>
                    <a:bodyPr/>
                    <a:lstStyle/>
                    <a:p>
                      <a:pPr algn="l" fontAlgn="b"/>
                      <a:r>
                        <a:rPr lang="en-US" sz="1200" b="0" i="0" u="none" strike="noStrike">
                          <a:solidFill>
                            <a:srgbClr val="000000"/>
                          </a:solidFill>
                          <a:effectLst/>
                          <a:latin typeface="Constantia" charset="0"/>
                          <a:ea typeface="Constantia" charset="0"/>
                          <a:cs typeface="Constantia" charset="0"/>
                        </a:rPr>
                        <a:t>Cyprus</a:t>
                      </a:r>
                    </a:p>
                  </a:txBody>
                  <a:tcPr marL="6350" marR="6350" marT="6350" marB="0" anchor="ctr"/>
                </a:tc>
                <a:tc>
                  <a:txBody>
                    <a:bodyPr/>
                    <a:lstStyle/>
                    <a:p>
                      <a:pPr algn="ctr" fontAlgn="b"/>
                      <a:r>
                        <a:rPr lang="nb-NO" sz="1200" b="0" i="0" u="none" strike="noStrike">
                          <a:solidFill>
                            <a:srgbClr val="000000"/>
                          </a:solidFill>
                          <a:effectLst/>
                          <a:latin typeface="Constantia" charset="0"/>
                          <a:ea typeface="Constantia" charset="0"/>
                          <a:cs typeface="Constantia" charset="0"/>
                        </a:rPr>
                        <a:t>1.35</a:t>
                      </a:r>
                    </a:p>
                  </a:txBody>
                  <a:tcPr marL="6350" marR="6350" marT="6350" marB="0" anchor="ctr"/>
                </a:tc>
              </a:tr>
              <a:tr h="196806">
                <a:tc>
                  <a:txBody>
                    <a:bodyPr/>
                    <a:lstStyle/>
                    <a:p>
                      <a:pPr algn="ctr" fontAlgn="b"/>
                      <a:r>
                        <a:rPr lang="en-US" sz="1200" b="0" i="0" u="none" strike="noStrike">
                          <a:solidFill>
                            <a:srgbClr val="000000"/>
                          </a:solidFill>
                          <a:effectLst/>
                          <a:latin typeface="Constantia" charset="0"/>
                          <a:ea typeface="Constantia" charset="0"/>
                          <a:cs typeface="Constantia" charset="0"/>
                        </a:rPr>
                        <a:t>6</a:t>
                      </a:r>
                    </a:p>
                  </a:txBody>
                  <a:tcPr marL="6350" marR="6350" marT="6350" marB="0" anchor="ctr"/>
                </a:tc>
                <a:tc>
                  <a:txBody>
                    <a:bodyPr/>
                    <a:lstStyle/>
                    <a:p>
                      <a:pPr algn="l" fontAlgn="b"/>
                      <a:r>
                        <a:rPr lang="en-US" sz="1200" b="0" i="0" u="none" strike="noStrike">
                          <a:solidFill>
                            <a:srgbClr val="000000"/>
                          </a:solidFill>
                          <a:effectLst/>
                          <a:latin typeface="Constantia" charset="0"/>
                          <a:ea typeface="Constantia" charset="0"/>
                          <a:cs typeface="Constantia" charset="0"/>
                        </a:rPr>
                        <a:t>Burundi</a:t>
                      </a:r>
                    </a:p>
                  </a:txBody>
                  <a:tcPr marL="6350" marR="6350" marT="6350" marB="0" anchor="ctr"/>
                </a:tc>
                <a:tc>
                  <a:txBody>
                    <a:bodyPr/>
                    <a:lstStyle/>
                    <a:p>
                      <a:pPr algn="ctr" fontAlgn="b"/>
                      <a:r>
                        <a:rPr lang="nb-NO" sz="1200" b="0" i="0" u="none" strike="noStrike" dirty="0">
                          <a:solidFill>
                            <a:srgbClr val="000000"/>
                          </a:solidFill>
                          <a:effectLst/>
                          <a:latin typeface="Constantia" charset="0"/>
                          <a:ea typeface="Constantia" charset="0"/>
                          <a:cs typeface="Constantia" charset="0"/>
                        </a:rPr>
                        <a:t>5.78</a:t>
                      </a:r>
                    </a:p>
                  </a:txBody>
                  <a:tcPr marL="6350" marR="6350" marT="6350" marB="0" anchor="ctr">
                    <a:lnR w="12700" cmpd="sng">
                      <a:noFill/>
                    </a:lnR>
                  </a:tcPr>
                </a:tc>
                <a:tc>
                  <a:txBody>
                    <a:bodyPr/>
                    <a:lstStyle/>
                    <a:p>
                      <a:pPr algn="ctr" fontAlgn="b">
                        <a:lnSpc>
                          <a:spcPct val="90000"/>
                        </a:lnSpc>
                      </a:pPr>
                      <a:endParaRPr lang="is-IS" sz="200" b="0" i="0" u="none" strike="noStrike">
                        <a:solidFill>
                          <a:srgbClr val="000000"/>
                        </a:solidFill>
                        <a:effectLst/>
                        <a:latin typeface="Constantia" charset="0"/>
                        <a:ea typeface="Constantia" charset="0"/>
                        <a:cs typeface="Constantia"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200" b="0" i="0" u="none" strike="noStrike">
                          <a:solidFill>
                            <a:srgbClr val="000000"/>
                          </a:solidFill>
                          <a:effectLst/>
                          <a:latin typeface="Constantia" charset="0"/>
                          <a:ea typeface="Constantia" charset="0"/>
                          <a:cs typeface="Constantia" charset="0"/>
                        </a:rPr>
                        <a:t>192</a:t>
                      </a:r>
                    </a:p>
                  </a:txBody>
                  <a:tcPr marL="6350" marR="6350" marT="6350" marB="0" anchor="ctr">
                    <a:lnL w="12700" cmpd="sng">
                      <a:noFill/>
                    </a:lnL>
                  </a:tcPr>
                </a:tc>
                <a:tc>
                  <a:txBody>
                    <a:bodyPr/>
                    <a:lstStyle/>
                    <a:p>
                      <a:pPr algn="l" fontAlgn="b"/>
                      <a:r>
                        <a:rPr lang="en-US" sz="1200" b="0" i="0" u="none" strike="noStrike">
                          <a:solidFill>
                            <a:srgbClr val="000000"/>
                          </a:solidFill>
                          <a:effectLst/>
                          <a:latin typeface="Constantia" charset="0"/>
                          <a:ea typeface="Constantia" charset="0"/>
                          <a:cs typeface="Constantia" charset="0"/>
                        </a:rPr>
                        <a:t>Bosnia and Herzegovina</a:t>
                      </a:r>
                    </a:p>
                  </a:txBody>
                  <a:tcPr marL="6350" marR="6350" marT="6350" marB="0" anchor="ctr"/>
                </a:tc>
                <a:tc>
                  <a:txBody>
                    <a:bodyPr/>
                    <a:lstStyle/>
                    <a:p>
                      <a:pPr algn="ctr" fontAlgn="b"/>
                      <a:r>
                        <a:rPr lang="nb-NO" sz="1200" b="0" i="0" u="none" strike="noStrike">
                          <a:solidFill>
                            <a:srgbClr val="000000"/>
                          </a:solidFill>
                          <a:effectLst/>
                          <a:latin typeface="Constantia" charset="0"/>
                          <a:ea typeface="Constantia" charset="0"/>
                          <a:cs typeface="Constantia" charset="0"/>
                        </a:rPr>
                        <a:t>1.35</a:t>
                      </a:r>
                    </a:p>
                  </a:txBody>
                  <a:tcPr marL="6350" marR="6350" marT="6350" marB="0" anchor="ctr"/>
                </a:tc>
              </a:tr>
              <a:tr h="196806">
                <a:tc>
                  <a:txBody>
                    <a:bodyPr/>
                    <a:lstStyle/>
                    <a:p>
                      <a:pPr algn="ctr" fontAlgn="b"/>
                      <a:r>
                        <a:rPr lang="en-US" sz="1200" b="0" i="0" u="none" strike="noStrike">
                          <a:solidFill>
                            <a:srgbClr val="000000"/>
                          </a:solidFill>
                          <a:effectLst/>
                          <a:latin typeface="Constantia" charset="0"/>
                          <a:ea typeface="Constantia" charset="0"/>
                          <a:cs typeface="Constantia" charset="0"/>
                        </a:rPr>
                        <a:t>7</a:t>
                      </a:r>
                    </a:p>
                  </a:txBody>
                  <a:tcPr marL="6350" marR="6350" marT="6350" marB="0" anchor="ctr"/>
                </a:tc>
                <a:tc>
                  <a:txBody>
                    <a:bodyPr/>
                    <a:lstStyle/>
                    <a:p>
                      <a:pPr algn="l" fontAlgn="b"/>
                      <a:r>
                        <a:rPr lang="en-US" sz="1200" b="0" i="0" u="none" strike="noStrike">
                          <a:solidFill>
                            <a:srgbClr val="000000"/>
                          </a:solidFill>
                          <a:effectLst/>
                          <a:latin typeface="Constantia" charset="0"/>
                          <a:ea typeface="Constantia" charset="0"/>
                          <a:cs typeface="Constantia" charset="0"/>
                        </a:rPr>
                        <a:t>Angola</a:t>
                      </a:r>
                    </a:p>
                  </a:txBody>
                  <a:tcPr marL="6350" marR="6350" marT="6350" marB="0" anchor="ctr"/>
                </a:tc>
                <a:tc>
                  <a:txBody>
                    <a:bodyPr/>
                    <a:lstStyle/>
                    <a:p>
                      <a:pPr algn="ctr" fontAlgn="b"/>
                      <a:r>
                        <a:rPr lang="uk-UA" sz="1200" b="0" i="0" u="none" strike="noStrike" dirty="0">
                          <a:solidFill>
                            <a:srgbClr val="000000"/>
                          </a:solidFill>
                          <a:effectLst/>
                          <a:latin typeface="Constantia" charset="0"/>
                          <a:ea typeface="Constantia" charset="0"/>
                          <a:cs typeface="Constantia" charset="0"/>
                        </a:rPr>
                        <a:t>5.77</a:t>
                      </a:r>
                    </a:p>
                  </a:txBody>
                  <a:tcPr marL="6350" marR="6350" marT="6350" marB="0" anchor="ctr">
                    <a:lnR w="12700" cmpd="sng">
                      <a:noFill/>
                    </a:lnR>
                  </a:tcPr>
                </a:tc>
                <a:tc>
                  <a:txBody>
                    <a:bodyPr/>
                    <a:lstStyle/>
                    <a:p>
                      <a:pPr algn="ctr" fontAlgn="b">
                        <a:lnSpc>
                          <a:spcPct val="90000"/>
                        </a:lnSpc>
                      </a:pPr>
                      <a:endParaRPr lang="is-IS" sz="200" b="0" i="0" u="none" strike="noStrike">
                        <a:solidFill>
                          <a:srgbClr val="000000"/>
                        </a:solidFill>
                        <a:effectLst/>
                        <a:latin typeface="Constantia" charset="0"/>
                        <a:ea typeface="Constantia" charset="0"/>
                        <a:cs typeface="Constantia"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200" b="0" i="0" u="none" strike="noStrike">
                          <a:solidFill>
                            <a:srgbClr val="000000"/>
                          </a:solidFill>
                          <a:effectLst/>
                          <a:latin typeface="Constantia" charset="0"/>
                          <a:ea typeface="Constantia" charset="0"/>
                          <a:cs typeface="Constantia" charset="0"/>
                        </a:rPr>
                        <a:t>193</a:t>
                      </a:r>
                    </a:p>
                  </a:txBody>
                  <a:tcPr marL="6350" marR="6350" marT="6350" marB="0" anchor="ctr">
                    <a:lnL w="12700" cmpd="sng">
                      <a:noFill/>
                    </a:lnL>
                  </a:tcPr>
                </a:tc>
                <a:tc>
                  <a:txBody>
                    <a:bodyPr/>
                    <a:lstStyle/>
                    <a:p>
                      <a:pPr algn="l" fontAlgn="b"/>
                      <a:r>
                        <a:rPr lang="en-US" sz="1200" b="0" i="0" u="none" strike="noStrike">
                          <a:solidFill>
                            <a:srgbClr val="000000"/>
                          </a:solidFill>
                          <a:effectLst/>
                          <a:latin typeface="Constantia" charset="0"/>
                          <a:ea typeface="Constantia" charset="0"/>
                          <a:cs typeface="Constantia" charset="0"/>
                        </a:rPr>
                        <a:t>Poland</a:t>
                      </a:r>
                    </a:p>
                  </a:txBody>
                  <a:tcPr marL="6350" marR="6350" marT="6350" marB="0" anchor="ctr"/>
                </a:tc>
                <a:tc>
                  <a:txBody>
                    <a:bodyPr/>
                    <a:lstStyle/>
                    <a:p>
                      <a:pPr algn="ctr" fontAlgn="b"/>
                      <a:r>
                        <a:rPr lang="nb-NO" sz="1200" b="0" i="0" u="none" strike="noStrike">
                          <a:solidFill>
                            <a:srgbClr val="000000"/>
                          </a:solidFill>
                          <a:effectLst/>
                          <a:latin typeface="Constantia" charset="0"/>
                          <a:ea typeface="Constantia" charset="0"/>
                          <a:cs typeface="Constantia" charset="0"/>
                        </a:rPr>
                        <a:t>1.32</a:t>
                      </a:r>
                    </a:p>
                  </a:txBody>
                  <a:tcPr marL="6350" marR="6350" marT="6350" marB="0" anchor="ctr"/>
                </a:tc>
              </a:tr>
              <a:tr h="196806">
                <a:tc>
                  <a:txBody>
                    <a:bodyPr/>
                    <a:lstStyle/>
                    <a:p>
                      <a:pPr algn="ctr" fontAlgn="b"/>
                      <a:r>
                        <a:rPr lang="en-US" sz="1200" b="0" i="0" u="none" strike="noStrike">
                          <a:solidFill>
                            <a:srgbClr val="000000"/>
                          </a:solidFill>
                          <a:effectLst/>
                          <a:latin typeface="Constantia" charset="0"/>
                          <a:ea typeface="Constantia" charset="0"/>
                          <a:cs typeface="Constantia" charset="0"/>
                        </a:rPr>
                        <a:t>8</a:t>
                      </a:r>
                    </a:p>
                  </a:txBody>
                  <a:tcPr marL="6350" marR="6350" marT="6350" marB="0" anchor="ctr"/>
                </a:tc>
                <a:tc>
                  <a:txBody>
                    <a:bodyPr/>
                    <a:lstStyle/>
                    <a:p>
                      <a:pPr algn="l" fontAlgn="b"/>
                      <a:r>
                        <a:rPr lang="en-US" sz="1200" b="0" i="0" u="none" strike="noStrike">
                          <a:solidFill>
                            <a:srgbClr val="000000"/>
                          </a:solidFill>
                          <a:effectLst/>
                          <a:latin typeface="Constantia" charset="0"/>
                          <a:ea typeface="Constantia" charset="0"/>
                          <a:cs typeface="Constantia" charset="0"/>
                        </a:rPr>
                        <a:t>Uganda</a:t>
                      </a:r>
                    </a:p>
                  </a:txBody>
                  <a:tcPr marL="6350" marR="6350" marT="6350" marB="0" anchor="ctr"/>
                </a:tc>
                <a:tc>
                  <a:txBody>
                    <a:bodyPr/>
                    <a:lstStyle/>
                    <a:p>
                      <a:pPr algn="ctr" fontAlgn="b"/>
                      <a:r>
                        <a:rPr lang="nb-NO" sz="1200" b="0" i="0" u="none" strike="noStrike" dirty="0">
                          <a:solidFill>
                            <a:srgbClr val="000000"/>
                          </a:solidFill>
                          <a:effectLst/>
                          <a:latin typeface="Constantia" charset="0"/>
                          <a:ea typeface="Constantia" charset="0"/>
                          <a:cs typeface="Constantia" charset="0"/>
                        </a:rPr>
                        <a:t>5.68</a:t>
                      </a:r>
                    </a:p>
                  </a:txBody>
                  <a:tcPr marL="6350" marR="6350" marT="6350" marB="0" anchor="ctr">
                    <a:lnR w="12700" cmpd="sng">
                      <a:noFill/>
                    </a:lnR>
                  </a:tcPr>
                </a:tc>
                <a:tc>
                  <a:txBody>
                    <a:bodyPr/>
                    <a:lstStyle/>
                    <a:p>
                      <a:pPr algn="ctr" fontAlgn="b">
                        <a:lnSpc>
                          <a:spcPct val="90000"/>
                        </a:lnSpc>
                      </a:pPr>
                      <a:endParaRPr lang="is-IS" sz="200" b="0" i="0" u="none" strike="noStrike">
                        <a:solidFill>
                          <a:srgbClr val="000000"/>
                        </a:solidFill>
                        <a:effectLst/>
                        <a:latin typeface="Constantia" charset="0"/>
                        <a:ea typeface="Constantia" charset="0"/>
                        <a:cs typeface="Constantia"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200" b="0" i="0" u="none" strike="noStrike">
                          <a:solidFill>
                            <a:srgbClr val="000000"/>
                          </a:solidFill>
                          <a:effectLst/>
                          <a:latin typeface="Constantia" charset="0"/>
                          <a:ea typeface="Constantia" charset="0"/>
                          <a:cs typeface="Constantia" charset="0"/>
                        </a:rPr>
                        <a:t>193</a:t>
                      </a:r>
                    </a:p>
                  </a:txBody>
                  <a:tcPr marL="6350" marR="6350" marT="6350" marB="0" anchor="ctr">
                    <a:lnL w="12700" cmpd="sng">
                      <a:noFill/>
                    </a:lnL>
                  </a:tcPr>
                </a:tc>
                <a:tc>
                  <a:txBody>
                    <a:bodyPr/>
                    <a:lstStyle/>
                    <a:p>
                      <a:pPr algn="l" fontAlgn="b"/>
                      <a:r>
                        <a:rPr lang="en-US" sz="1200" b="0" i="0" u="none" strike="noStrike">
                          <a:solidFill>
                            <a:srgbClr val="000000"/>
                          </a:solidFill>
                          <a:effectLst/>
                          <a:latin typeface="Constantia" charset="0"/>
                          <a:ea typeface="Constantia" charset="0"/>
                          <a:cs typeface="Constantia" charset="0"/>
                        </a:rPr>
                        <a:t>Spain</a:t>
                      </a:r>
                    </a:p>
                  </a:txBody>
                  <a:tcPr marL="6350" marR="6350" marT="6350" marB="0" anchor="ctr"/>
                </a:tc>
                <a:tc>
                  <a:txBody>
                    <a:bodyPr/>
                    <a:lstStyle/>
                    <a:p>
                      <a:pPr algn="ctr" fontAlgn="b"/>
                      <a:r>
                        <a:rPr lang="nb-NO" sz="1200" b="0" i="0" u="none" strike="noStrike">
                          <a:solidFill>
                            <a:srgbClr val="000000"/>
                          </a:solidFill>
                          <a:effectLst/>
                          <a:latin typeface="Constantia" charset="0"/>
                          <a:ea typeface="Constantia" charset="0"/>
                          <a:cs typeface="Constantia" charset="0"/>
                        </a:rPr>
                        <a:t>1.32</a:t>
                      </a:r>
                    </a:p>
                  </a:txBody>
                  <a:tcPr marL="6350" marR="6350" marT="6350" marB="0" anchor="ctr"/>
                </a:tc>
              </a:tr>
              <a:tr h="196806">
                <a:tc>
                  <a:txBody>
                    <a:bodyPr/>
                    <a:lstStyle/>
                    <a:p>
                      <a:pPr algn="ctr" fontAlgn="b"/>
                      <a:r>
                        <a:rPr lang="en-US" sz="1200" b="0" i="0" u="none" strike="noStrike">
                          <a:solidFill>
                            <a:srgbClr val="000000"/>
                          </a:solidFill>
                          <a:effectLst/>
                          <a:latin typeface="Constantia" charset="0"/>
                          <a:ea typeface="Constantia" charset="0"/>
                          <a:cs typeface="Constantia" charset="0"/>
                        </a:rPr>
                        <a:t>9</a:t>
                      </a:r>
                    </a:p>
                  </a:txBody>
                  <a:tcPr marL="6350" marR="6350" marT="6350" marB="0" anchor="ctr"/>
                </a:tc>
                <a:tc>
                  <a:txBody>
                    <a:bodyPr/>
                    <a:lstStyle/>
                    <a:p>
                      <a:pPr algn="l" fontAlgn="b"/>
                      <a:r>
                        <a:rPr lang="en-US" sz="1200" b="0" i="0" u="none" strike="noStrike">
                          <a:solidFill>
                            <a:srgbClr val="000000"/>
                          </a:solidFill>
                          <a:effectLst/>
                          <a:latin typeface="Constantia" charset="0"/>
                          <a:ea typeface="Constantia" charset="0"/>
                          <a:cs typeface="Constantia" charset="0"/>
                        </a:rPr>
                        <a:t>Timor-Leste</a:t>
                      </a:r>
                    </a:p>
                  </a:txBody>
                  <a:tcPr marL="6350" marR="6350" marT="6350" marB="0" anchor="ctr"/>
                </a:tc>
                <a:tc>
                  <a:txBody>
                    <a:bodyPr/>
                    <a:lstStyle/>
                    <a:p>
                      <a:pPr algn="ctr" fontAlgn="b"/>
                      <a:r>
                        <a:rPr lang="nb-NO" sz="1200" b="0" i="0" u="none" strike="noStrike" dirty="0">
                          <a:solidFill>
                            <a:srgbClr val="000000"/>
                          </a:solidFill>
                          <a:effectLst/>
                          <a:latin typeface="Constantia" charset="0"/>
                          <a:ea typeface="Constantia" charset="0"/>
                          <a:cs typeface="Constantia" charset="0"/>
                        </a:rPr>
                        <a:t>5.62</a:t>
                      </a:r>
                    </a:p>
                  </a:txBody>
                  <a:tcPr marL="6350" marR="6350" marT="6350" marB="0" anchor="ctr">
                    <a:lnR w="12700" cmpd="sng">
                      <a:noFill/>
                    </a:lnR>
                  </a:tcPr>
                </a:tc>
                <a:tc>
                  <a:txBody>
                    <a:bodyPr/>
                    <a:lstStyle/>
                    <a:p>
                      <a:pPr algn="ctr" fontAlgn="b">
                        <a:lnSpc>
                          <a:spcPct val="90000"/>
                        </a:lnSpc>
                      </a:pPr>
                      <a:endParaRPr lang="is-IS" sz="200" b="0" i="0" u="none" strike="noStrike">
                        <a:solidFill>
                          <a:srgbClr val="000000"/>
                        </a:solidFill>
                        <a:effectLst/>
                        <a:latin typeface="Constantia" charset="0"/>
                        <a:ea typeface="Constantia" charset="0"/>
                        <a:cs typeface="Constantia"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200" b="0" i="0" u="none" strike="noStrike">
                          <a:solidFill>
                            <a:srgbClr val="000000"/>
                          </a:solidFill>
                          <a:effectLst/>
                          <a:latin typeface="Constantia" charset="0"/>
                          <a:ea typeface="Constantia" charset="0"/>
                          <a:cs typeface="Constantia" charset="0"/>
                        </a:rPr>
                        <a:t>195</a:t>
                      </a:r>
                    </a:p>
                  </a:txBody>
                  <a:tcPr marL="6350" marR="6350" marT="6350" marB="0" anchor="ctr">
                    <a:lnL w="12700" cmpd="sng">
                      <a:noFill/>
                    </a:lnL>
                  </a:tcPr>
                </a:tc>
                <a:tc>
                  <a:txBody>
                    <a:bodyPr/>
                    <a:lstStyle/>
                    <a:p>
                      <a:pPr algn="l" fontAlgn="b"/>
                      <a:r>
                        <a:rPr lang="en-US" sz="1200" b="0" i="0" u="none" strike="noStrike">
                          <a:solidFill>
                            <a:srgbClr val="000000"/>
                          </a:solidFill>
                          <a:effectLst/>
                          <a:latin typeface="Constantia" charset="0"/>
                          <a:ea typeface="Constantia" charset="0"/>
                          <a:cs typeface="Constantia" charset="0"/>
                        </a:rPr>
                        <a:t>Greece</a:t>
                      </a:r>
                    </a:p>
                  </a:txBody>
                  <a:tcPr marL="6350" marR="6350" marT="6350" marB="0" anchor="ctr"/>
                </a:tc>
                <a:tc>
                  <a:txBody>
                    <a:bodyPr/>
                    <a:lstStyle/>
                    <a:p>
                      <a:pPr algn="ctr" fontAlgn="b"/>
                      <a:r>
                        <a:rPr lang="nb-NO" sz="1200" b="0" i="0" u="none" strike="noStrike">
                          <a:solidFill>
                            <a:srgbClr val="000000"/>
                          </a:solidFill>
                          <a:effectLst/>
                          <a:latin typeface="Constantia" charset="0"/>
                          <a:ea typeface="Constantia" charset="0"/>
                          <a:cs typeface="Constantia" charset="0"/>
                        </a:rPr>
                        <a:t>1.30</a:t>
                      </a:r>
                    </a:p>
                  </a:txBody>
                  <a:tcPr marL="6350" marR="6350" marT="6350" marB="0" anchor="ctr"/>
                </a:tc>
              </a:tr>
              <a:tr h="196806">
                <a:tc>
                  <a:txBody>
                    <a:bodyPr/>
                    <a:lstStyle/>
                    <a:p>
                      <a:pPr algn="ctr" fontAlgn="b"/>
                      <a:r>
                        <a:rPr lang="en-US" sz="1200" b="0" i="0" u="none" strike="noStrike">
                          <a:solidFill>
                            <a:srgbClr val="000000"/>
                          </a:solidFill>
                          <a:effectLst/>
                          <a:latin typeface="Constantia" charset="0"/>
                          <a:ea typeface="Constantia" charset="0"/>
                          <a:cs typeface="Constantia" charset="0"/>
                        </a:rPr>
                        <a:t>10</a:t>
                      </a:r>
                    </a:p>
                  </a:txBody>
                  <a:tcPr marL="6350" marR="6350" marT="6350" marB="0" anchor="ctr"/>
                </a:tc>
                <a:tc>
                  <a:txBody>
                    <a:bodyPr/>
                    <a:lstStyle/>
                    <a:p>
                      <a:pPr algn="l" fontAlgn="b"/>
                      <a:r>
                        <a:rPr lang="en-US" sz="1200" b="0" i="0" u="none" strike="noStrike">
                          <a:solidFill>
                            <a:srgbClr val="000000"/>
                          </a:solidFill>
                          <a:effectLst/>
                          <a:latin typeface="Constantia" charset="0"/>
                          <a:ea typeface="Constantia" charset="0"/>
                          <a:cs typeface="Constantia" charset="0"/>
                        </a:rPr>
                        <a:t>Nigeria</a:t>
                      </a:r>
                    </a:p>
                  </a:txBody>
                  <a:tcPr marL="6350" marR="6350" marT="6350" marB="0" anchor="ctr"/>
                </a:tc>
                <a:tc>
                  <a:txBody>
                    <a:bodyPr/>
                    <a:lstStyle/>
                    <a:p>
                      <a:pPr algn="ctr" fontAlgn="b"/>
                      <a:r>
                        <a:rPr lang="nb-NO" sz="1200" b="0" i="0" u="none" strike="noStrike" dirty="0">
                          <a:solidFill>
                            <a:srgbClr val="000000"/>
                          </a:solidFill>
                          <a:effectLst/>
                          <a:latin typeface="Constantia" charset="0"/>
                          <a:ea typeface="Constantia" charset="0"/>
                          <a:cs typeface="Constantia" charset="0"/>
                        </a:rPr>
                        <a:t>5.59</a:t>
                      </a:r>
                    </a:p>
                  </a:txBody>
                  <a:tcPr marL="6350" marR="6350" marT="6350" marB="0" anchor="ctr">
                    <a:lnR w="12700" cmpd="sng">
                      <a:noFill/>
                    </a:lnR>
                  </a:tcPr>
                </a:tc>
                <a:tc>
                  <a:txBody>
                    <a:bodyPr/>
                    <a:lstStyle/>
                    <a:p>
                      <a:pPr algn="ctr" fontAlgn="b">
                        <a:lnSpc>
                          <a:spcPct val="90000"/>
                        </a:lnSpc>
                      </a:pPr>
                      <a:endParaRPr lang="en-US" sz="200" b="0" i="0" u="none" strike="noStrike" dirty="0">
                        <a:solidFill>
                          <a:srgbClr val="000000"/>
                        </a:solidFill>
                        <a:effectLst/>
                        <a:latin typeface="Constantia" charset="0"/>
                        <a:ea typeface="Constantia" charset="0"/>
                        <a:cs typeface="Constantia"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Constantia" charset="0"/>
                          <a:ea typeface="Constantia" charset="0"/>
                          <a:cs typeface="Constantia" charset="0"/>
                        </a:rPr>
                        <a:t>196</a:t>
                      </a:r>
                    </a:p>
                  </a:txBody>
                  <a:tcPr marL="6350" marR="6350" marT="6350" marB="0" anchor="ctr">
                    <a:lnL w="12700" cmpd="sng">
                      <a:noFill/>
                    </a:lnL>
                  </a:tcPr>
                </a:tc>
                <a:tc>
                  <a:txBody>
                    <a:bodyPr/>
                    <a:lstStyle/>
                    <a:p>
                      <a:pPr algn="l" fontAlgn="b"/>
                      <a:r>
                        <a:rPr lang="en-US" sz="1200" b="0" i="0" u="none" strike="noStrike">
                          <a:solidFill>
                            <a:srgbClr val="000000"/>
                          </a:solidFill>
                          <a:effectLst/>
                          <a:latin typeface="Constantia" charset="0"/>
                          <a:ea typeface="Constantia" charset="0"/>
                          <a:cs typeface="Constantia" charset="0"/>
                        </a:rPr>
                        <a:t>Macao SAR, China</a:t>
                      </a:r>
                    </a:p>
                  </a:txBody>
                  <a:tcPr marL="6350" marR="6350" marT="6350" marB="0" anchor="ctr"/>
                </a:tc>
                <a:tc>
                  <a:txBody>
                    <a:bodyPr/>
                    <a:lstStyle/>
                    <a:p>
                      <a:pPr algn="ctr" fontAlgn="b"/>
                      <a:r>
                        <a:rPr lang="nb-NO" sz="1200" b="0" i="0" u="none" strike="noStrike">
                          <a:solidFill>
                            <a:srgbClr val="000000"/>
                          </a:solidFill>
                          <a:effectLst/>
                          <a:latin typeface="Constantia" charset="0"/>
                          <a:ea typeface="Constantia" charset="0"/>
                          <a:cs typeface="Constantia" charset="0"/>
                        </a:rPr>
                        <a:t>1.28</a:t>
                      </a:r>
                    </a:p>
                  </a:txBody>
                  <a:tcPr marL="6350" marR="6350" marT="6350" marB="0" anchor="ctr"/>
                </a:tc>
              </a:tr>
              <a:tr h="196806">
                <a:tc>
                  <a:txBody>
                    <a:bodyPr/>
                    <a:lstStyle/>
                    <a:p>
                      <a:pPr algn="ctr" fontAlgn="b"/>
                      <a:r>
                        <a:rPr lang="cs-CZ" sz="1200" b="0" i="0" u="none" strike="noStrike">
                          <a:solidFill>
                            <a:srgbClr val="000000"/>
                          </a:solidFill>
                          <a:effectLst/>
                          <a:latin typeface="Constantia" charset="0"/>
                          <a:ea typeface="Constantia" charset="0"/>
                          <a:cs typeface="Constantia" charset="0"/>
                        </a:rPr>
                        <a:t>11</a:t>
                      </a:r>
                    </a:p>
                  </a:txBody>
                  <a:tcPr marL="6350" marR="6350" marT="6350" marB="0" anchor="ctr"/>
                </a:tc>
                <a:tc>
                  <a:txBody>
                    <a:bodyPr/>
                    <a:lstStyle/>
                    <a:p>
                      <a:pPr algn="l" fontAlgn="b"/>
                      <a:r>
                        <a:rPr lang="en-US" sz="1200" b="0" i="0" u="none" strike="noStrike">
                          <a:solidFill>
                            <a:srgbClr val="000000"/>
                          </a:solidFill>
                          <a:effectLst/>
                          <a:latin typeface="Constantia" charset="0"/>
                          <a:ea typeface="Constantia" charset="0"/>
                          <a:cs typeface="Constantia" charset="0"/>
                        </a:rPr>
                        <a:t>Gambia, The</a:t>
                      </a:r>
                    </a:p>
                  </a:txBody>
                  <a:tcPr marL="6350" marR="6350" marT="6350" marB="0" anchor="ctr"/>
                </a:tc>
                <a:tc>
                  <a:txBody>
                    <a:bodyPr/>
                    <a:lstStyle/>
                    <a:p>
                      <a:pPr algn="ctr" fontAlgn="b"/>
                      <a:r>
                        <a:rPr lang="nb-NO" sz="1200" b="0" i="0" u="none" strike="noStrike" dirty="0">
                          <a:solidFill>
                            <a:srgbClr val="000000"/>
                          </a:solidFill>
                          <a:effectLst/>
                          <a:latin typeface="Constantia" charset="0"/>
                          <a:ea typeface="Constantia" charset="0"/>
                          <a:cs typeface="Constantia" charset="0"/>
                        </a:rPr>
                        <a:t>5.49</a:t>
                      </a:r>
                    </a:p>
                  </a:txBody>
                  <a:tcPr marL="6350" marR="6350" marT="6350" marB="0" anchor="ctr">
                    <a:lnR w="12700" cmpd="sng">
                      <a:noFill/>
                    </a:lnR>
                  </a:tcPr>
                </a:tc>
                <a:tc>
                  <a:txBody>
                    <a:bodyPr/>
                    <a:lstStyle/>
                    <a:p>
                      <a:pPr algn="ctr" fontAlgn="b">
                        <a:lnSpc>
                          <a:spcPct val="90000"/>
                        </a:lnSpc>
                      </a:pPr>
                      <a:endParaRPr lang="en-US" sz="200" b="0" i="0" u="none" strike="noStrike" dirty="0">
                        <a:solidFill>
                          <a:srgbClr val="000000"/>
                        </a:solidFill>
                        <a:effectLst/>
                        <a:latin typeface="Constantia" charset="0"/>
                        <a:ea typeface="Constantia" charset="0"/>
                        <a:cs typeface="Constantia"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cs-CZ" sz="1200" b="0" i="0" u="none" strike="noStrike">
                          <a:solidFill>
                            <a:srgbClr val="000000"/>
                          </a:solidFill>
                          <a:effectLst/>
                          <a:latin typeface="Constantia" charset="0"/>
                          <a:ea typeface="Constantia" charset="0"/>
                          <a:cs typeface="Constantia" charset="0"/>
                        </a:rPr>
                        <a:t>197</a:t>
                      </a:r>
                    </a:p>
                  </a:txBody>
                  <a:tcPr marL="6350" marR="6350" marT="6350" marB="0" anchor="ctr">
                    <a:lnL w="12700" cmpd="sng">
                      <a:noFill/>
                    </a:lnL>
                  </a:tcPr>
                </a:tc>
                <a:tc>
                  <a:txBody>
                    <a:bodyPr/>
                    <a:lstStyle/>
                    <a:p>
                      <a:pPr algn="l" fontAlgn="b"/>
                      <a:r>
                        <a:rPr lang="en-US" sz="1200" b="0" i="0" u="none" strike="noStrike">
                          <a:solidFill>
                            <a:srgbClr val="000000"/>
                          </a:solidFill>
                          <a:effectLst/>
                          <a:latin typeface="Constantia" charset="0"/>
                          <a:ea typeface="Constantia" charset="0"/>
                          <a:cs typeface="Constantia" charset="0"/>
                        </a:rPr>
                        <a:t>Moldova</a:t>
                      </a:r>
                    </a:p>
                  </a:txBody>
                  <a:tcPr marL="6350" marR="6350" marT="6350" marB="0" anchor="ctr"/>
                </a:tc>
                <a:tc>
                  <a:txBody>
                    <a:bodyPr/>
                    <a:lstStyle/>
                    <a:p>
                      <a:pPr algn="ctr" fontAlgn="b"/>
                      <a:r>
                        <a:rPr lang="nb-NO" sz="1200" b="0" i="0" u="none" strike="noStrike">
                          <a:solidFill>
                            <a:srgbClr val="000000"/>
                          </a:solidFill>
                          <a:effectLst/>
                          <a:latin typeface="Constantia" charset="0"/>
                          <a:ea typeface="Constantia" charset="0"/>
                          <a:cs typeface="Constantia" charset="0"/>
                        </a:rPr>
                        <a:t>1.25</a:t>
                      </a:r>
                    </a:p>
                  </a:txBody>
                  <a:tcPr marL="6350" marR="6350" marT="6350" marB="0" anchor="ctr"/>
                </a:tc>
              </a:tr>
              <a:tr h="196806">
                <a:tc>
                  <a:txBody>
                    <a:bodyPr/>
                    <a:lstStyle/>
                    <a:p>
                      <a:pPr algn="ctr" fontAlgn="b"/>
                      <a:r>
                        <a:rPr lang="is-IS" sz="1200" b="0" i="0" u="none" strike="noStrike">
                          <a:solidFill>
                            <a:srgbClr val="000000"/>
                          </a:solidFill>
                          <a:effectLst/>
                          <a:latin typeface="Constantia" charset="0"/>
                          <a:ea typeface="Constantia" charset="0"/>
                          <a:cs typeface="Constantia" charset="0"/>
                        </a:rPr>
                        <a:t>12</a:t>
                      </a:r>
                    </a:p>
                  </a:txBody>
                  <a:tcPr marL="6350" marR="6350" marT="6350" marB="0" anchor="ctr"/>
                </a:tc>
                <a:tc>
                  <a:txBody>
                    <a:bodyPr/>
                    <a:lstStyle/>
                    <a:p>
                      <a:pPr algn="l" fontAlgn="b"/>
                      <a:r>
                        <a:rPr lang="en-US" sz="1200" b="0" i="0" u="none" strike="noStrike">
                          <a:solidFill>
                            <a:srgbClr val="000000"/>
                          </a:solidFill>
                          <a:effectLst/>
                          <a:latin typeface="Constantia" charset="0"/>
                          <a:ea typeface="Constantia" charset="0"/>
                          <a:cs typeface="Constantia" charset="0"/>
                        </a:rPr>
                        <a:t>Burkina Faso</a:t>
                      </a:r>
                    </a:p>
                  </a:txBody>
                  <a:tcPr marL="6350" marR="6350" marT="6350" marB="0" anchor="ctr"/>
                </a:tc>
                <a:tc>
                  <a:txBody>
                    <a:bodyPr/>
                    <a:lstStyle/>
                    <a:p>
                      <a:pPr algn="ctr" fontAlgn="b"/>
                      <a:r>
                        <a:rPr lang="nb-NO" sz="1200" b="0" i="0" u="none" strike="noStrike" dirty="0">
                          <a:solidFill>
                            <a:srgbClr val="000000"/>
                          </a:solidFill>
                          <a:effectLst/>
                          <a:latin typeface="Constantia" charset="0"/>
                          <a:ea typeface="Constantia" charset="0"/>
                          <a:cs typeface="Constantia" charset="0"/>
                        </a:rPr>
                        <a:t>5.44</a:t>
                      </a:r>
                    </a:p>
                  </a:txBody>
                  <a:tcPr marL="6350" marR="6350" marT="6350" marB="0" anchor="ctr">
                    <a:lnR w="12700" cmpd="sng">
                      <a:noFill/>
                    </a:lnR>
                  </a:tcPr>
                </a:tc>
                <a:tc>
                  <a:txBody>
                    <a:bodyPr/>
                    <a:lstStyle/>
                    <a:p>
                      <a:pPr algn="ctr" fontAlgn="b">
                        <a:lnSpc>
                          <a:spcPct val="90000"/>
                        </a:lnSpc>
                      </a:pPr>
                      <a:endParaRPr lang="en-US" sz="200" b="0" i="0" u="none" strike="noStrike" dirty="0">
                        <a:solidFill>
                          <a:srgbClr val="000000"/>
                        </a:solidFill>
                        <a:effectLst/>
                        <a:latin typeface="Constantia" charset="0"/>
                        <a:ea typeface="Constantia" charset="0"/>
                        <a:cs typeface="Constantia"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Constantia" charset="0"/>
                          <a:ea typeface="Constantia" charset="0"/>
                          <a:cs typeface="Constantia" charset="0"/>
                        </a:rPr>
                        <a:t>198</a:t>
                      </a:r>
                    </a:p>
                  </a:txBody>
                  <a:tcPr marL="6350" marR="6350" marT="6350" marB="0" anchor="ctr">
                    <a:lnL w="12700" cmpd="sng">
                      <a:noFill/>
                    </a:lnL>
                  </a:tcPr>
                </a:tc>
                <a:tc>
                  <a:txBody>
                    <a:bodyPr/>
                    <a:lstStyle/>
                    <a:p>
                      <a:pPr algn="l" fontAlgn="b"/>
                      <a:r>
                        <a:rPr lang="en-US" sz="1200" b="0" i="0" u="none" strike="noStrike">
                          <a:solidFill>
                            <a:srgbClr val="000000"/>
                          </a:solidFill>
                          <a:effectLst/>
                          <a:latin typeface="Constantia" charset="0"/>
                          <a:ea typeface="Constantia" charset="0"/>
                          <a:cs typeface="Constantia" charset="0"/>
                        </a:rPr>
                        <a:t>Singapore</a:t>
                      </a:r>
                    </a:p>
                  </a:txBody>
                  <a:tcPr marL="6350" marR="6350" marT="6350" marB="0" anchor="ctr"/>
                </a:tc>
                <a:tc>
                  <a:txBody>
                    <a:bodyPr/>
                    <a:lstStyle/>
                    <a:p>
                      <a:pPr algn="ctr" fontAlgn="b"/>
                      <a:r>
                        <a:rPr lang="hr-HR" sz="1200" b="0" i="0" u="none" strike="noStrike">
                          <a:solidFill>
                            <a:srgbClr val="000000"/>
                          </a:solidFill>
                          <a:effectLst/>
                          <a:latin typeface="Constantia" charset="0"/>
                          <a:ea typeface="Constantia" charset="0"/>
                          <a:cs typeface="Constantia" charset="0"/>
                        </a:rPr>
                        <a:t>1.24</a:t>
                      </a:r>
                    </a:p>
                  </a:txBody>
                  <a:tcPr marL="6350" marR="6350" marT="6350" marB="0" anchor="ctr"/>
                </a:tc>
              </a:tr>
              <a:tr h="196806">
                <a:tc>
                  <a:txBody>
                    <a:bodyPr/>
                    <a:lstStyle/>
                    <a:p>
                      <a:pPr algn="ctr" fontAlgn="b"/>
                      <a:r>
                        <a:rPr lang="is-IS" sz="1200" b="0" i="0" u="none" strike="noStrike">
                          <a:solidFill>
                            <a:srgbClr val="000000"/>
                          </a:solidFill>
                          <a:effectLst/>
                          <a:latin typeface="Constantia" charset="0"/>
                          <a:ea typeface="Constantia" charset="0"/>
                          <a:cs typeface="Constantia" charset="0"/>
                        </a:rPr>
                        <a:t>13</a:t>
                      </a:r>
                    </a:p>
                  </a:txBody>
                  <a:tcPr marL="6350" marR="6350" marT="6350" marB="0" anchor="ctr"/>
                </a:tc>
                <a:tc>
                  <a:txBody>
                    <a:bodyPr/>
                    <a:lstStyle/>
                    <a:p>
                      <a:pPr algn="l" fontAlgn="b"/>
                      <a:r>
                        <a:rPr lang="en-US" sz="1200" b="0" i="0" u="none" strike="noStrike">
                          <a:solidFill>
                            <a:srgbClr val="000000"/>
                          </a:solidFill>
                          <a:effectLst/>
                          <a:latin typeface="Constantia" charset="0"/>
                          <a:ea typeface="Constantia" charset="0"/>
                          <a:cs typeface="Constantia" charset="0"/>
                        </a:rPr>
                        <a:t>Mozambique</a:t>
                      </a:r>
                    </a:p>
                  </a:txBody>
                  <a:tcPr marL="6350" marR="6350" marT="6350" marB="0" anchor="ctr"/>
                </a:tc>
                <a:tc>
                  <a:txBody>
                    <a:bodyPr/>
                    <a:lstStyle/>
                    <a:p>
                      <a:pPr algn="ctr" fontAlgn="b"/>
                      <a:r>
                        <a:rPr lang="nb-NO" sz="1200" b="0" i="0" u="none" strike="noStrike" dirty="0">
                          <a:solidFill>
                            <a:srgbClr val="000000"/>
                          </a:solidFill>
                          <a:effectLst/>
                          <a:latin typeface="Constantia" charset="0"/>
                          <a:ea typeface="Constantia" charset="0"/>
                          <a:cs typeface="Constantia" charset="0"/>
                        </a:rPr>
                        <a:t>5.31</a:t>
                      </a:r>
                    </a:p>
                  </a:txBody>
                  <a:tcPr marL="6350" marR="6350" marT="6350" marB="0" anchor="ctr">
                    <a:lnR w="12700" cmpd="sng">
                      <a:noFill/>
                    </a:lnR>
                  </a:tcPr>
                </a:tc>
                <a:tc>
                  <a:txBody>
                    <a:bodyPr/>
                    <a:lstStyle/>
                    <a:p>
                      <a:pPr algn="ctr" fontAlgn="b">
                        <a:lnSpc>
                          <a:spcPct val="90000"/>
                        </a:lnSpc>
                      </a:pPr>
                      <a:endParaRPr lang="en-US" sz="200" b="0" i="0" u="none" strike="noStrike" dirty="0">
                        <a:solidFill>
                          <a:srgbClr val="000000"/>
                        </a:solidFill>
                        <a:effectLst/>
                        <a:latin typeface="Constantia" charset="0"/>
                        <a:ea typeface="Constantia" charset="0"/>
                        <a:cs typeface="Constantia"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Constantia" charset="0"/>
                          <a:ea typeface="Constantia" charset="0"/>
                          <a:cs typeface="Constantia" charset="0"/>
                        </a:rPr>
                        <a:t>199</a:t>
                      </a:r>
                    </a:p>
                  </a:txBody>
                  <a:tcPr marL="6350" marR="6350" marT="6350" marB="0" anchor="ctr">
                    <a:lnL w="12700" cmpd="sng">
                      <a:noFill/>
                    </a:lnL>
                  </a:tcPr>
                </a:tc>
                <a:tc>
                  <a:txBody>
                    <a:bodyPr/>
                    <a:lstStyle/>
                    <a:p>
                      <a:pPr algn="l" fontAlgn="b"/>
                      <a:r>
                        <a:rPr lang="en-US" sz="1200" b="0" i="0" u="none" strike="noStrike">
                          <a:solidFill>
                            <a:srgbClr val="000000"/>
                          </a:solidFill>
                          <a:effectLst/>
                          <a:latin typeface="Constantia" charset="0"/>
                          <a:ea typeface="Constantia" charset="0"/>
                          <a:cs typeface="Constantia" charset="0"/>
                        </a:rPr>
                        <a:t>Korea, Rep.</a:t>
                      </a:r>
                    </a:p>
                  </a:txBody>
                  <a:tcPr marL="6350" marR="6350" marT="6350" marB="0" anchor="ctr"/>
                </a:tc>
                <a:tc>
                  <a:txBody>
                    <a:bodyPr/>
                    <a:lstStyle/>
                    <a:p>
                      <a:pPr algn="ctr" fontAlgn="b"/>
                      <a:r>
                        <a:rPr lang="hr-HR" sz="1200" b="0" i="0" u="none" strike="noStrike">
                          <a:solidFill>
                            <a:srgbClr val="000000"/>
                          </a:solidFill>
                          <a:effectLst/>
                          <a:latin typeface="Constantia" charset="0"/>
                          <a:ea typeface="Constantia" charset="0"/>
                          <a:cs typeface="Constantia" charset="0"/>
                        </a:rPr>
                        <a:t>1.24</a:t>
                      </a:r>
                    </a:p>
                  </a:txBody>
                  <a:tcPr marL="6350" marR="6350" marT="6350" marB="0" anchor="ctr"/>
                </a:tc>
              </a:tr>
              <a:tr h="196806">
                <a:tc>
                  <a:txBody>
                    <a:bodyPr/>
                    <a:lstStyle/>
                    <a:p>
                      <a:pPr algn="ctr" fontAlgn="b"/>
                      <a:r>
                        <a:rPr lang="en-US" sz="1200" b="0" i="0" u="none" strike="noStrike">
                          <a:solidFill>
                            <a:srgbClr val="000000"/>
                          </a:solidFill>
                          <a:effectLst/>
                          <a:latin typeface="Constantia" charset="0"/>
                          <a:ea typeface="Constantia" charset="0"/>
                          <a:cs typeface="Constantia" charset="0"/>
                        </a:rPr>
                        <a:t>14</a:t>
                      </a:r>
                    </a:p>
                  </a:txBody>
                  <a:tcPr marL="6350" marR="6350" marT="6350" marB="0" anchor="ctr"/>
                </a:tc>
                <a:tc>
                  <a:txBody>
                    <a:bodyPr/>
                    <a:lstStyle/>
                    <a:p>
                      <a:pPr algn="l" fontAlgn="b"/>
                      <a:r>
                        <a:rPr lang="en-US" sz="1200" b="0" i="0" u="none" strike="noStrike">
                          <a:solidFill>
                            <a:srgbClr val="000000"/>
                          </a:solidFill>
                          <a:effectLst/>
                          <a:latin typeface="Constantia" charset="0"/>
                          <a:ea typeface="Constantia" charset="0"/>
                          <a:cs typeface="Constantia" charset="0"/>
                        </a:rPr>
                        <a:t>Tanzania</a:t>
                      </a:r>
                    </a:p>
                  </a:txBody>
                  <a:tcPr marL="6350" marR="6350" marT="6350" marB="0" anchor="ctr"/>
                </a:tc>
                <a:tc>
                  <a:txBody>
                    <a:bodyPr/>
                    <a:lstStyle/>
                    <a:p>
                      <a:pPr algn="ctr" fontAlgn="b"/>
                      <a:r>
                        <a:rPr lang="nb-NO" sz="1200" b="0" i="0" u="none" strike="noStrike" dirty="0">
                          <a:solidFill>
                            <a:srgbClr val="000000"/>
                          </a:solidFill>
                          <a:effectLst/>
                          <a:latin typeface="Constantia" charset="0"/>
                          <a:ea typeface="Constantia" charset="0"/>
                          <a:cs typeface="Constantia" charset="0"/>
                        </a:rPr>
                        <a:t>5.08</a:t>
                      </a:r>
                    </a:p>
                  </a:txBody>
                  <a:tcPr marL="6350" marR="6350" marT="6350" marB="0" anchor="ctr">
                    <a:lnR w="12700" cmpd="sng">
                      <a:noFill/>
                    </a:lnR>
                  </a:tcPr>
                </a:tc>
                <a:tc>
                  <a:txBody>
                    <a:bodyPr/>
                    <a:lstStyle/>
                    <a:p>
                      <a:pPr algn="ctr" fontAlgn="b">
                        <a:lnSpc>
                          <a:spcPct val="90000"/>
                        </a:lnSpc>
                      </a:pPr>
                      <a:endParaRPr lang="en-US" sz="200" b="0" i="0" u="none" strike="noStrike" dirty="0">
                        <a:solidFill>
                          <a:srgbClr val="000000"/>
                        </a:solidFill>
                        <a:effectLst/>
                        <a:latin typeface="Constantia" charset="0"/>
                        <a:ea typeface="Constantia" charset="0"/>
                        <a:cs typeface="Constantia"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200" b="0" i="0" u="none" strike="noStrike">
                          <a:solidFill>
                            <a:srgbClr val="000000"/>
                          </a:solidFill>
                          <a:effectLst/>
                          <a:latin typeface="Constantia" charset="0"/>
                          <a:ea typeface="Constantia" charset="0"/>
                          <a:cs typeface="Constantia" charset="0"/>
                        </a:rPr>
                        <a:t>200</a:t>
                      </a:r>
                    </a:p>
                  </a:txBody>
                  <a:tcPr marL="6350" marR="6350" marT="6350" marB="0" anchor="ctr">
                    <a:lnL w="12700" cmpd="sng">
                      <a:noFill/>
                    </a:lnL>
                  </a:tcPr>
                </a:tc>
                <a:tc>
                  <a:txBody>
                    <a:bodyPr/>
                    <a:lstStyle/>
                    <a:p>
                      <a:pPr algn="l" fontAlgn="b"/>
                      <a:r>
                        <a:rPr lang="en-US" sz="1200" b="0" i="0" u="none" strike="noStrike">
                          <a:solidFill>
                            <a:srgbClr val="000000"/>
                          </a:solidFill>
                          <a:effectLst/>
                          <a:latin typeface="Constantia" charset="0"/>
                          <a:ea typeface="Constantia" charset="0"/>
                          <a:cs typeface="Constantia" charset="0"/>
                        </a:rPr>
                        <a:t>Portugal</a:t>
                      </a:r>
                    </a:p>
                  </a:txBody>
                  <a:tcPr marL="6350" marR="6350" marT="6350" marB="0" anchor="ctr"/>
                </a:tc>
                <a:tc>
                  <a:txBody>
                    <a:bodyPr/>
                    <a:lstStyle/>
                    <a:p>
                      <a:pPr algn="ctr" fontAlgn="b"/>
                      <a:r>
                        <a:rPr lang="hr-HR" sz="1200" b="0" i="0" u="none" strike="noStrike">
                          <a:solidFill>
                            <a:srgbClr val="000000"/>
                          </a:solidFill>
                          <a:effectLst/>
                          <a:latin typeface="Constantia" charset="0"/>
                          <a:ea typeface="Constantia" charset="0"/>
                          <a:cs typeface="Constantia" charset="0"/>
                        </a:rPr>
                        <a:t>1.23</a:t>
                      </a:r>
                    </a:p>
                  </a:txBody>
                  <a:tcPr marL="6350" marR="6350" marT="6350" marB="0" anchor="ctr"/>
                </a:tc>
              </a:tr>
              <a:tr h="196806">
                <a:tc>
                  <a:txBody>
                    <a:bodyPr/>
                    <a:lstStyle/>
                    <a:p>
                      <a:pPr algn="ctr" fontAlgn="b"/>
                      <a:r>
                        <a:rPr lang="en-US" sz="1200" b="0" i="0" u="none" strike="noStrike">
                          <a:solidFill>
                            <a:srgbClr val="000000"/>
                          </a:solidFill>
                          <a:effectLst/>
                          <a:latin typeface="Constantia" charset="0"/>
                          <a:ea typeface="Constantia" charset="0"/>
                          <a:cs typeface="Constantia" charset="0"/>
                        </a:rPr>
                        <a:t>15</a:t>
                      </a:r>
                    </a:p>
                  </a:txBody>
                  <a:tcPr marL="6350" marR="6350" marT="6350" marB="0" anchor="ctr"/>
                </a:tc>
                <a:tc>
                  <a:txBody>
                    <a:bodyPr/>
                    <a:lstStyle/>
                    <a:p>
                      <a:pPr algn="l" fontAlgn="b"/>
                      <a:r>
                        <a:rPr lang="en-US" sz="1200" b="0" i="0" u="none" strike="noStrike" dirty="0">
                          <a:solidFill>
                            <a:srgbClr val="000000"/>
                          </a:solidFill>
                          <a:effectLst/>
                          <a:latin typeface="Constantia" charset="0"/>
                          <a:ea typeface="Constantia" charset="0"/>
                          <a:cs typeface="Constantia" charset="0"/>
                        </a:rPr>
                        <a:t>Benin</a:t>
                      </a:r>
                    </a:p>
                  </a:txBody>
                  <a:tcPr marL="6350" marR="6350" marT="6350" marB="0" anchor="ctr"/>
                </a:tc>
                <a:tc>
                  <a:txBody>
                    <a:bodyPr/>
                    <a:lstStyle/>
                    <a:p>
                      <a:pPr algn="ctr" fontAlgn="b"/>
                      <a:r>
                        <a:rPr lang="hr-HR" sz="1200" b="0" i="0" u="none" strike="noStrike" dirty="0">
                          <a:solidFill>
                            <a:srgbClr val="000000"/>
                          </a:solidFill>
                          <a:effectLst/>
                          <a:latin typeface="Constantia" charset="0"/>
                          <a:ea typeface="Constantia" charset="0"/>
                          <a:cs typeface="Constantia" charset="0"/>
                        </a:rPr>
                        <a:t>5.05</a:t>
                      </a:r>
                    </a:p>
                  </a:txBody>
                  <a:tcPr marL="6350" marR="6350" marT="6350" marB="0" anchor="ctr">
                    <a:lnR w="12700" cmpd="sng">
                      <a:noFill/>
                    </a:lnR>
                  </a:tcPr>
                </a:tc>
                <a:tc>
                  <a:txBody>
                    <a:bodyPr/>
                    <a:lstStyle/>
                    <a:p>
                      <a:pPr algn="ctr" fontAlgn="b">
                        <a:lnSpc>
                          <a:spcPct val="90000"/>
                        </a:lnSpc>
                      </a:pPr>
                      <a:endParaRPr lang="en-US" sz="200" b="0" i="0" u="none" strike="noStrike" dirty="0">
                        <a:solidFill>
                          <a:srgbClr val="000000"/>
                        </a:solidFill>
                        <a:effectLst/>
                        <a:latin typeface="Constantia" charset="0"/>
                        <a:ea typeface="Constantia" charset="0"/>
                        <a:cs typeface="Constantia"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200" b="0" i="0" u="none" strike="noStrike" dirty="0">
                          <a:solidFill>
                            <a:srgbClr val="000000"/>
                          </a:solidFill>
                          <a:effectLst/>
                          <a:latin typeface="Constantia" charset="0"/>
                          <a:ea typeface="Constantia" charset="0"/>
                          <a:cs typeface="Constantia" charset="0"/>
                        </a:rPr>
                        <a:t>201</a:t>
                      </a:r>
                    </a:p>
                  </a:txBody>
                  <a:tcPr marL="6350" marR="6350" marT="6350" marB="0" anchor="ctr">
                    <a:lnL w="12700" cmpd="sng">
                      <a:noFill/>
                    </a:lnL>
                  </a:tcPr>
                </a:tc>
                <a:tc>
                  <a:txBody>
                    <a:bodyPr/>
                    <a:lstStyle/>
                    <a:p>
                      <a:pPr algn="l" fontAlgn="b"/>
                      <a:r>
                        <a:rPr lang="en-US" sz="1200" b="0" i="0" u="none" strike="noStrike" dirty="0">
                          <a:solidFill>
                            <a:srgbClr val="000000"/>
                          </a:solidFill>
                          <a:effectLst/>
                          <a:latin typeface="Constantia" charset="0"/>
                          <a:ea typeface="Constantia" charset="0"/>
                          <a:cs typeface="Constantia" charset="0"/>
                        </a:rPr>
                        <a:t>Hong Kong SAR, China</a:t>
                      </a:r>
                    </a:p>
                  </a:txBody>
                  <a:tcPr marL="6350" marR="6350" marT="6350" marB="0" anchor="ctr"/>
                </a:tc>
                <a:tc>
                  <a:txBody>
                    <a:bodyPr/>
                    <a:lstStyle/>
                    <a:p>
                      <a:pPr algn="ctr" fontAlgn="b"/>
                      <a:r>
                        <a:rPr lang="nb-NO" sz="1200" b="0" i="0" u="none" strike="noStrike" dirty="0">
                          <a:solidFill>
                            <a:srgbClr val="000000"/>
                          </a:solidFill>
                          <a:effectLst/>
                          <a:latin typeface="Constantia" charset="0"/>
                          <a:ea typeface="Constantia" charset="0"/>
                          <a:cs typeface="Constantia" charset="0"/>
                        </a:rPr>
                        <a:t>1.20</a:t>
                      </a:r>
                    </a:p>
                  </a:txBody>
                  <a:tcPr marL="6350" marR="6350" marT="6350" marB="0" anchor="ctr"/>
                </a:tc>
              </a:tr>
            </a:tbl>
          </a:graphicData>
        </a:graphic>
      </p:graphicFrame>
      <p:sp>
        <p:nvSpPr>
          <p:cNvPr id="5" name="TextBox 4"/>
          <p:cNvSpPr txBox="1"/>
          <p:nvPr/>
        </p:nvSpPr>
        <p:spPr>
          <a:xfrm>
            <a:off x="3685878" y="4398747"/>
            <a:ext cx="5156464" cy="461665"/>
          </a:xfrm>
          <a:prstGeom prst="rect">
            <a:avLst/>
          </a:prstGeom>
          <a:noFill/>
        </p:spPr>
        <p:txBody>
          <a:bodyPr wrap="square" rtlCol="0">
            <a:spAutoFit/>
          </a:bodyPr>
          <a:lstStyle/>
          <a:p>
            <a:pPr algn="r"/>
            <a:r>
              <a:rPr lang="en-US" sz="800" i="1" dirty="0">
                <a:latin typeface="Constantia"/>
              </a:rPr>
              <a:t>*Rank among 200 countries for which data are available for the most recent year (</a:t>
            </a:r>
            <a:r>
              <a:rPr lang="en-US" sz="800" i="1" dirty="0" smtClean="0">
                <a:latin typeface="Constantia"/>
              </a:rPr>
              <a:t>2015)</a:t>
            </a:r>
            <a:endParaRPr lang="en-US" sz="800" i="1" dirty="0">
              <a:latin typeface="Constantia"/>
            </a:endParaRPr>
          </a:p>
          <a:p>
            <a:pPr algn="r"/>
            <a:r>
              <a:rPr lang="en-US" sz="800" i="1" dirty="0">
                <a:latin typeface="Constantia"/>
              </a:rPr>
              <a:t>**Total fertility rate represents the number of children that would be born to a woman if she were to live to the end of her childbearing years and bear children in accordance with age-specific fertility rates of the specified year. </a:t>
            </a:r>
          </a:p>
        </p:txBody>
      </p:sp>
    </p:spTree>
    <p:extLst>
      <p:ext uri="{BB962C8B-B14F-4D97-AF65-F5344CB8AC3E}">
        <p14:creationId xmlns:p14="http://schemas.microsoft.com/office/powerpoint/2010/main" val="100772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Global Debt to Exacerbate Slow Growth?</a:t>
            </a:r>
          </a:p>
        </p:txBody>
      </p:sp>
      <p:sp>
        <p:nvSpPr>
          <p:cNvPr id="3" name="Text Placeholder 2"/>
          <p:cNvSpPr>
            <a:spLocks noGrp="1"/>
          </p:cNvSpPr>
          <p:nvPr>
            <p:ph type="body" sz="quarter" idx="10"/>
          </p:nvPr>
        </p:nvSpPr>
        <p:spPr>
          <a:xfrm>
            <a:off x="4034670" y="4854803"/>
            <a:ext cx="5134363" cy="250989"/>
          </a:xfrm>
        </p:spPr>
        <p:txBody>
          <a:bodyPr/>
          <a:lstStyle/>
          <a:p>
            <a:pPr algn="r"/>
            <a:r>
              <a:rPr lang="en-US" dirty="0" smtClean="0">
                <a:solidFill>
                  <a:schemeClr val="tx1"/>
                </a:solidFill>
              </a:rPr>
              <a:t>Sources: 1</a:t>
            </a:r>
            <a:r>
              <a:rPr lang="en-US" dirty="0">
                <a:solidFill>
                  <a:schemeClr val="tx1"/>
                </a:solidFill>
              </a:rPr>
              <a:t>. International Monetary Fund. October 2016. “World Economic Outlook: Subdued Demand: Symptoms and Remedies.”  </a:t>
            </a:r>
            <a:r>
              <a:rPr lang="en-US" dirty="0" smtClean="0">
                <a:solidFill>
                  <a:schemeClr val="tx1"/>
                </a:solidFill>
              </a:rPr>
              <a:t>2. International </a:t>
            </a:r>
            <a:r>
              <a:rPr lang="en-US" dirty="0">
                <a:solidFill>
                  <a:schemeClr val="tx1"/>
                </a:solidFill>
              </a:rPr>
              <a:t>Monetary Fund (IMF). </a:t>
            </a:r>
            <a:r>
              <a:rPr lang="en-US" dirty="0" smtClean="0">
                <a:solidFill>
                  <a:schemeClr val="tx1"/>
                </a:solidFill>
              </a:rPr>
              <a:t>October 2016</a:t>
            </a:r>
            <a:r>
              <a:rPr lang="en-US" dirty="0">
                <a:solidFill>
                  <a:schemeClr val="tx1"/>
                </a:solidFill>
              </a:rPr>
              <a:t>. </a:t>
            </a:r>
            <a:r>
              <a:rPr lang="en-US" dirty="0" smtClean="0">
                <a:solidFill>
                  <a:schemeClr val="tx1"/>
                </a:solidFill>
              </a:rPr>
              <a:t>“Fiscal </a:t>
            </a:r>
            <a:r>
              <a:rPr lang="en-US" dirty="0">
                <a:solidFill>
                  <a:schemeClr val="tx1"/>
                </a:solidFill>
              </a:rPr>
              <a:t>Monitor: Debt—Use It Wisely</a:t>
            </a:r>
            <a:r>
              <a:rPr lang="en-US" dirty="0" smtClean="0">
                <a:solidFill>
                  <a:schemeClr val="tx1"/>
                </a:solidFill>
              </a:rPr>
              <a:t>.”</a:t>
            </a:r>
            <a:endParaRPr lang="en-US" dirty="0">
              <a:solidFill>
                <a:schemeClr val="tx1"/>
              </a:solidFill>
            </a:endParaRPr>
          </a:p>
        </p:txBody>
      </p:sp>
      <p:sp>
        <p:nvSpPr>
          <p:cNvPr id="4" name="TextBox 3"/>
          <p:cNvSpPr txBox="1"/>
          <p:nvPr/>
        </p:nvSpPr>
        <p:spPr>
          <a:xfrm>
            <a:off x="388800" y="1053740"/>
            <a:ext cx="8450400" cy="2746906"/>
          </a:xfrm>
          <a:prstGeom prst="rect">
            <a:avLst/>
          </a:prstGeom>
          <a:noFill/>
        </p:spPr>
        <p:txBody>
          <a:bodyPr wrap="square" rtlCol="0">
            <a:spAutoFit/>
          </a:bodyPr>
          <a:lstStyle/>
          <a:p>
            <a:pPr marL="257175" indent="-257175">
              <a:spcAft>
                <a:spcPts val="450"/>
              </a:spcAft>
              <a:buFont typeface="Arial"/>
              <a:buChar char="•"/>
            </a:pPr>
            <a:r>
              <a:rPr lang="en-US" sz="2000" dirty="0"/>
              <a:t>According to the IMF, global debt reached an </a:t>
            </a:r>
            <a:r>
              <a:rPr lang="en-US" sz="2000" b="1" dirty="0"/>
              <a:t>all-time high</a:t>
            </a:r>
            <a:r>
              <a:rPr lang="en-US" sz="2000" dirty="0"/>
              <a:t> in 2015;</a:t>
            </a:r>
          </a:p>
          <a:p>
            <a:pPr marL="257175" indent="-257175">
              <a:spcAft>
                <a:spcPts val="450"/>
              </a:spcAft>
              <a:buFont typeface="Arial"/>
              <a:buChar char="•"/>
            </a:pPr>
            <a:r>
              <a:rPr lang="en-US" sz="2000" dirty="0"/>
              <a:t>At </a:t>
            </a:r>
            <a:r>
              <a:rPr lang="en-US" sz="2000" b="1" dirty="0"/>
              <a:t>$152 trillion</a:t>
            </a:r>
            <a:r>
              <a:rPr lang="en-US" sz="2000" dirty="0"/>
              <a:t>, global gross debt of the nonfinancial sector now represents </a:t>
            </a:r>
            <a:r>
              <a:rPr lang="en-US" sz="2000" b="1" dirty="0"/>
              <a:t>225% of global GDP</a:t>
            </a:r>
            <a:r>
              <a:rPr lang="en-US" sz="2000" dirty="0"/>
              <a:t>;</a:t>
            </a:r>
          </a:p>
          <a:p>
            <a:pPr marL="257175" indent="-257175">
              <a:spcAft>
                <a:spcPts val="450"/>
              </a:spcAft>
              <a:buFont typeface="Arial"/>
              <a:buChar char="•"/>
            </a:pPr>
            <a:r>
              <a:rPr lang="en-US" sz="2000" dirty="0"/>
              <a:t>About </a:t>
            </a:r>
            <a:r>
              <a:rPr lang="en-US" sz="2000" b="1" dirty="0"/>
              <a:t>2/3</a:t>
            </a:r>
            <a:r>
              <a:rPr lang="en-US" sz="2000" dirty="0"/>
              <a:t> of this debt is in the </a:t>
            </a:r>
            <a:r>
              <a:rPr lang="en-US" sz="2000" b="1" dirty="0"/>
              <a:t>private sector</a:t>
            </a:r>
            <a:r>
              <a:rPr lang="en-US" sz="2000" dirty="0"/>
              <a:t>;</a:t>
            </a:r>
          </a:p>
          <a:p>
            <a:pPr marL="257175" indent="-257175">
              <a:spcAft>
                <a:spcPts val="450"/>
              </a:spcAft>
              <a:buFont typeface="Arial" panose="020B0604020202020204" pitchFamily="34" charset="0"/>
              <a:buChar char="•"/>
            </a:pPr>
            <a:r>
              <a:rPr lang="en-US" sz="2000" dirty="0"/>
              <a:t>Current low nominal-growth environment is making adjustment difficult, setting the stage for a </a:t>
            </a:r>
            <a:r>
              <a:rPr lang="en-US" sz="2000" b="1" dirty="0"/>
              <a:t>“vicious feedback loop”</a:t>
            </a:r>
            <a:r>
              <a:rPr lang="en-US" sz="2000" dirty="0"/>
              <a:t> in which lower growth hampers deleveraging and the debt overhang exacerbates the slowdown.</a:t>
            </a:r>
            <a:r>
              <a:rPr lang="en-US" sz="2000" baseline="30000" dirty="0"/>
              <a:t>2</a:t>
            </a:r>
            <a:endParaRPr lang="en-US" sz="2000" dirty="0"/>
          </a:p>
        </p:txBody>
      </p:sp>
      <p:sp>
        <p:nvSpPr>
          <p:cNvPr id="6" name="TextBox 5"/>
          <p:cNvSpPr txBox="1"/>
          <p:nvPr/>
        </p:nvSpPr>
        <p:spPr>
          <a:xfrm>
            <a:off x="3937277" y="4486440"/>
            <a:ext cx="5206723" cy="415498"/>
          </a:xfrm>
          <a:prstGeom prst="rect">
            <a:avLst/>
          </a:prstGeom>
          <a:noFill/>
        </p:spPr>
        <p:txBody>
          <a:bodyPr wrap="square" rtlCol="0">
            <a:spAutoFit/>
          </a:bodyPr>
          <a:lstStyle/>
          <a:p>
            <a:r>
              <a:rPr lang="en-US" sz="1050" dirty="0"/>
              <a:t>Note: The nonfinancial sector comprises the general government, nonfinancial firms, and households. Gross debt represents the unconsolidated liabilities of the three. </a:t>
            </a:r>
          </a:p>
        </p:txBody>
      </p:sp>
    </p:spTree>
    <p:extLst>
      <p:ext uri="{BB962C8B-B14F-4D97-AF65-F5344CB8AC3E}">
        <p14:creationId xmlns:p14="http://schemas.microsoft.com/office/powerpoint/2010/main" val="197793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Global Debt Reaches All Time Highs (IIF)</a:t>
            </a:r>
            <a:endParaRPr lang="en-US" sz="3000" dirty="0">
              <a:solidFill>
                <a:srgbClr val="FF0000"/>
              </a:solidFill>
            </a:endParaRPr>
          </a:p>
        </p:txBody>
      </p:sp>
      <p:sp>
        <p:nvSpPr>
          <p:cNvPr id="3" name="Text Placeholder 2"/>
          <p:cNvSpPr>
            <a:spLocks noGrp="1"/>
          </p:cNvSpPr>
          <p:nvPr>
            <p:ph type="body" sz="quarter" idx="10"/>
          </p:nvPr>
        </p:nvSpPr>
        <p:spPr>
          <a:xfrm>
            <a:off x="3600867" y="4968114"/>
            <a:ext cx="5543133" cy="172373"/>
          </a:xfrm>
        </p:spPr>
        <p:txBody>
          <a:bodyPr/>
          <a:lstStyle/>
          <a:p>
            <a:pPr algn="r"/>
            <a:r>
              <a:rPr lang="en-US" dirty="0" smtClean="0">
                <a:solidFill>
                  <a:schemeClr val="tx1"/>
                </a:solidFill>
              </a:rPr>
              <a:t>Sources: 1. Institute of International Finance (IFF), Global Debt Monitor. 2. Business Insider. 3. The Telegraph. 4. Reuters. </a:t>
            </a:r>
            <a:endParaRPr lang="en-US" dirty="0">
              <a:solidFill>
                <a:schemeClr val="tx1"/>
              </a:solidFill>
            </a:endParaRPr>
          </a:p>
        </p:txBody>
      </p:sp>
      <p:sp>
        <p:nvSpPr>
          <p:cNvPr id="4" name="TextBox 3"/>
          <p:cNvSpPr txBox="1"/>
          <p:nvPr/>
        </p:nvSpPr>
        <p:spPr>
          <a:xfrm>
            <a:off x="283404" y="952671"/>
            <a:ext cx="8555795" cy="3424014"/>
          </a:xfrm>
          <a:prstGeom prst="rect">
            <a:avLst/>
          </a:prstGeom>
          <a:noFill/>
        </p:spPr>
        <p:txBody>
          <a:bodyPr wrap="square" rtlCol="0">
            <a:spAutoFit/>
          </a:bodyPr>
          <a:lstStyle/>
          <a:p>
            <a:pPr marL="257175" indent="-257175">
              <a:spcAft>
                <a:spcPts val="300"/>
              </a:spcAft>
              <a:buFont typeface="Arial"/>
              <a:buChar char="•"/>
            </a:pPr>
            <a:r>
              <a:rPr lang="en-US" sz="2000" dirty="0"/>
              <a:t>According to the International Institute of Finance (IIF), global debt has reached an all-time high in </a:t>
            </a:r>
            <a:r>
              <a:rPr lang="en-US" sz="2000" dirty="0" smtClean="0"/>
              <a:t>2016;</a:t>
            </a:r>
          </a:p>
          <a:p>
            <a:pPr>
              <a:spcAft>
                <a:spcPts val="300"/>
              </a:spcAft>
            </a:pPr>
            <a:endParaRPr lang="en-US" sz="2000" dirty="0"/>
          </a:p>
          <a:p>
            <a:pPr marL="257175" indent="-257175">
              <a:spcAft>
                <a:spcPts val="300"/>
              </a:spcAft>
              <a:buFont typeface="Arial"/>
              <a:buChar char="•"/>
            </a:pPr>
            <a:r>
              <a:rPr lang="en-US" sz="2000" dirty="0"/>
              <a:t>At </a:t>
            </a:r>
            <a:r>
              <a:rPr lang="en-US" sz="2000" b="1" dirty="0"/>
              <a:t>$215 trillion</a:t>
            </a:r>
            <a:r>
              <a:rPr lang="en-US" sz="2000" dirty="0"/>
              <a:t>, global debt—including household, government, and corporate—now represents </a:t>
            </a:r>
            <a:r>
              <a:rPr lang="en-US" sz="2000" b="1" dirty="0"/>
              <a:t>325% of global GDP</a:t>
            </a:r>
            <a:r>
              <a:rPr lang="en-US" sz="2000" dirty="0" smtClean="0"/>
              <a:t>;</a:t>
            </a:r>
          </a:p>
          <a:p>
            <a:pPr>
              <a:spcAft>
                <a:spcPts val="300"/>
              </a:spcAft>
            </a:pPr>
            <a:endParaRPr lang="en-US" sz="2000" dirty="0"/>
          </a:p>
          <a:p>
            <a:pPr marL="257175" indent="-257175">
              <a:spcAft>
                <a:spcPts val="300"/>
              </a:spcAft>
              <a:buFont typeface="Arial"/>
              <a:buChar char="•"/>
            </a:pPr>
            <a:r>
              <a:rPr lang="en-US" sz="2400" dirty="0" smtClean="0"/>
              <a:t>Last </a:t>
            </a:r>
            <a:r>
              <a:rPr lang="en-US" sz="2400" dirty="0"/>
              <a:t>year the IMF warned of risks to the global economy:</a:t>
            </a:r>
          </a:p>
          <a:p>
            <a:pPr marL="600075" lvl="1" indent="-257175">
              <a:spcAft>
                <a:spcPts val="300"/>
              </a:spcAft>
              <a:buFont typeface="Arial"/>
              <a:buChar char="•"/>
            </a:pPr>
            <a:r>
              <a:rPr lang="en-US" sz="2000" i="1" dirty="0"/>
              <a:t>“sheer size of debt could set the stage for an unprecedented private deleveraging process that could thwart the fragile economic recovery”</a:t>
            </a:r>
          </a:p>
        </p:txBody>
      </p:sp>
    </p:spTree>
    <p:extLst>
      <p:ext uri="{BB962C8B-B14F-4D97-AF65-F5344CB8AC3E}">
        <p14:creationId xmlns:p14="http://schemas.microsoft.com/office/powerpoint/2010/main" val="3585743101"/>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2016_Webinar_Template">
  <a:themeElements>
    <a:clrScheme name="Custom 1">
      <a:dk1>
        <a:srgbClr val="474542"/>
      </a:dk1>
      <a:lt1>
        <a:sysClr val="window" lastClr="FFFFFF"/>
      </a:lt1>
      <a:dk2>
        <a:srgbClr val="6C6C6C"/>
      </a:dk2>
      <a:lt2>
        <a:srgbClr val="E2E1DF"/>
      </a:lt2>
      <a:accent1>
        <a:srgbClr val="E9391B"/>
      </a:accent1>
      <a:accent2>
        <a:srgbClr val="474542"/>
      </a:accent2>
      <a:accent3>
        <a:srgbClr val="E2E1DF"/>
      </a:accent3>
      <a:accent4>
        <a:srgbClr val="F58025"/>
      </a:accent4>
      <a:accent5>
        <a:srgbClr val="197976"/>
      </a:accent5>
      <a:accent6>
        <a:srgbClr val="F79646"/>
      </a:accent6>
      <a:hlink>
        <a:srgbClr val="F58025"/>
      </a:hlink>
      <a:folHlink>
        <a:srgbClr val="9491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Procore Custom">
      <a:dk1>
        <a:srgbClr val="474542"/>
      </a:dk1>
      <a:lt1>
        <a:sysClr val="window" lastClr="FFFFFF"/>
      </a:lt1>
      <a:dk2>
        <a:srgbClr val="474542"/>
      </a:dk2>
      <a:lt2>
        <a:srgbClr val="E2E1DF"/>
      </a:lt2>
      <a:accent1>
        <a:srgbClr val="94918C"/>
      </a:accent1>
      <a:accent2>
        <a:srgbClr val="474542"/>
      </a:accent2>
      <a:accent3>
        <a:srgbClr val="000000"/>
      </a:accent3>
      <a:accent4>
        <a:srgbClr val="F58025"/>
      </a:accent4>
      <a:accent5>
        <a:srgbClr val="4BACC6"/>
      </a:accent5>
      <a:accent6>
        <a:srgbClr val="068382"/>
      </a:accent6>
      <a:hlink>
        <a:srgbClr val="F58025"/>
      </a:hlink>
      <a:folHlink>
        <a:srgbClr val="43264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2016_Webinar_Template">
  <a:themeElements>
    <a:clrScheme name="Custom 1">
      <a:dk1>
        <a:srgbClr val="474542"/>
      </a:dk1>
      <a:lt1>
        <a:sysClr val="window" lastClr="FFFFFF"/>
      </a:lt1>
      <a:dk2>
        <a:srgbClr val="6C6C6C"/>
      </a:dk2>
      <a:lt2>
        <a:srgbClr val="E2E1DF"/>
      </a:lt2>
      <a:accent1>
        <a:srgbClr val="E9391B"/>
      </a:accent1>
      <a:accent2>
        <a:srgbClr val="474542"/>
      </a:accent2>
      <a:accent3>
        <a:srgbClr val="E2E1DF"/>
      </a:accent3>
      <a:accent4>
        <a:srgbClr val="F58025"/>
      </a:accent4>
      <a:accent5>
        <a:srgbClr val="197976"/>
      </a:accent5>
      <a:accent6>
        <a:srgbClr val="F79646"/>
      </a:accent6>
      <a:hlink>
        <a:srgbClr val="F58025"/>
      </a:hlink>
      <a:folHlink>
        <a:srgbClr val="9491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Procore Custom">
      <a:dk1>
        <a:srgbClr val="474542"/>
      </a:dk1>
      <a:lt1>
        <a:sysClr val="window" lastClr="FFFFFF"/>
      </a:lt1>
      <a:dk2>
        <a:srgbClr val="474542"/>
      </a:dk2>
      <a:lt2>
        <a:srgbClr val="E2E1DF"/>
      </a:lt2>
      <a:accent1>
        <a:srgbClr val="94918C"/>
      </a:accent1>
      <a:accent2>
        <a:srgbClr val="474542"/>
      </a:accent2>
      <a:accent3>
        <a:srgbClr val="000000"/>
      </a:accent3>
      <a:accent4>
        <a:srgbClr val="F58025"/>
      </a:accent4>
      <a:accent5>
        <a:srgbClr val="4BACC6"/>
      </a:accent5>
      <a:accent6>
        <a:srgbClr val="068382"/>
      </a:accent6>
      <a:hlink>
        <a:srgbClr val="F58025"/>
      </a:hlink>
      <a:folHlink>
        <a:srgbClr val="43264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3.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5.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6.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7.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2016_Webinar_Template.potx</Template>
  <TotalTime>42187</TotalTime>
  <Words>3486</Words>
  <Application>Microsoft Office PowerPoint</Application>
  <PresentationFormat>On-screen Show (16:9)</PresentationFormat>
  <Paragraphs>862</Paragraphs>
  <Slides>39</Slides>
  <Notes>31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39</vt:i4>
      </vt:variant>
    </vt:vector>
  </HeadingPairs>
  <TitlesOfParts>
    <vt:vector size="57" baseType="lpstr">
      <vt:lpstr>ＭＳ Ｐゴシック</vt:lpstr>
      <vt:lpstr>Arial</vt:lpstr>
      <vt:lpstr>Calibri</vt:lpstr>
      <vt:lpstr>Constantia</vt:lpstr>
      <vt:lpstr>Gotham Book</vt:lpstr>
      <vt:lpstr>Gotham Light</vt:lpstr>
      <vt:lpstr>Gotham Medium</vt:lpstr>
      <vt:lpstr>Gotham-Book</vt:lpstr>
      <vt:lpstr>Lato Light</vt:lpstr>
      <vt:lpstr>Lucida Grande</vt:lpstr>
      <vt:lpstr>Mangal</vt:lpstr>
      <vt:lpstr>Open Sans</vt:lpstr>
      <vt:lpstr>Times New Roman</vt:lpstr>
      <vt:lpstr>Verdana</vt:lpstr>
      <vt:lpstr>2016_Webinar_Template</vt:lpstr>
      <vt:lpstr>Custom Design</vt:lpstr>
      <vt:lpstr>1_2016_Webinar_Template</vt:lpstr>
      <vt:lpstr>1_Custom Design</vt:lpstr>
      <vt:lpstr>PowerPoint Presentation</vt:lpstr>
      <vt:lpstr>PowerPoint Presentation</vt:lpstr>
      <vt:lpstr>Presenter</vt:lpstr>
      <vt:lpstr>Macro P.I.</vt:lpstr>
      <vt:lpstr>Estimated Growth in Output by Select Global Areas, 2017 Projected </vt:lpstr>
      <vt:lpstr>International Population Dynamics, 16 Largest Nations</vt:lpstr>
      <vt:lpstr>Niamey Vice (Fertility Rates by Country, 2015)</vt:lpstr>
      <vt:lpstr>Global Debt to Exacerbate Slow Growth?</vt:lpstr>
      <vt:lpstr>Global Debt Reaches All Time Highs (IIF)</vt:lpstr>
      <vt:lpstr>NYMEX Crude Oil Future Prices in U.S. Dollars</vt:lpstr>
      <vt:lpstr>Metal Price Indices </vt:lpstr>
      <vt:lpstr>Baltic Dry Index </vt:lpstr>
      <vt:lpstr>USA CSI</vt:lpstr>
      <vt:lpstr>Gross Domestic Product </vt:lpstr>
      <vt:lpstr>Net Change in U.S. Jobs, BLS </vt:lpstr>
      <vt:lpstr>National Nonfarm Employment</vt:lpstr>
      <vt:lpstr>U.S. Employment to Population Ratio </vt:lpstr>
      <vt:lpstr>National Construction Employment</vt:lpstr>
      <vt:lpstr>PowerPoint Presentation</vt:lpstr>
      <vt:lpstr>State-by-State Growth in Construction Jobs</vt:lpstr>
      <vt:lpstr>State-by-State Employment Growth</vt:lpstr>
      <vt:lpstr>Unemployment Rates, 24 Largest Metros (NSA) </vt:lpstr>
      <vt:lpstr>21 Jump Street</vt:lpstr>
      <vt:lpstr>Architecture Billings Index </vt:lpstr>
      <vt:lpstr>Nonresidential Construction Put-in-Place</vt:lpstr>
      <vt:lpstr>National Nonresidential Construction Spending by Subsector: October 2014 v. October 2017</vt:lpstr>
      <vt:lpstr> Commercial/Multifamily Offshore Investment Sale Volumes Reach New Heights in 2015/16</vt:lpstr>
      <vt:lpstr>Foreign Office Investment Activity, as of 2016Q3 </vt:lpstr>
      <vt:lpstr>Inputs to Construction PPI (NSA)</vt:lpstr>
      <vt:lpstr>Construction Materials PPI (NSA)</vt:lpstr>
      <vt:lpstr>Down to  “The Wire”</vt:lpstr>
      <vt:lpstr>Sales Growth by Type of Business  </vt:lpstr>
      <vt:lpstr>U.S. Saving Rate, October 2005 – October 2017  </vt:lpstr>
      <vt:lpstr>U.S. Gross Private Domestic Investment (SAAR) </vt:lpstr>
      <vt:lpstr>Conference Board Leading Economic Indicators Index </vt:lpstr>
      <vt:lpstr>The Closer</vt:lpstr>
      <vt:lpstr>Looking Ahead</vt:lpstr>
      <vt:lpstr>PowerPoint Presentation</vt:lpstr>
      <vt:lpstr>PowerPoint Presentation</vt:lpstr>
    </vt:vector>
  </TitlesOfParts>
  <Company>Procore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Ziskind</dc:creator>
  <cp:lastModifiedBy>Zachary Fritz</cp:lastModifiedBy>
  <cp:revision>578</cp:revision>
  <cp:lastPrinted>2016-11-09T00:52:42Z</cp:lastPrinted>
  <dcterms:created xsi:type="dcterms:W3CDTF">2015-05-28T19:06:08Z</dcterms:created>
  <dcterms:modified xsi:type="dcterms:W3CDTF">2017-12-04T16:51:44Z</dcterms:modified>
</cp:coreProperties>
</file>